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7" r:id="rId2"/>
    <p:sldId id="265" r:id="rId3"/>
    <p:sldId id="271" r:id="rId4"/>
    <p:sldId id="268" r:id="rId5"/>
    <p:sldId id="269" r:id="rId6"/>
    <p:sldId id="270" r:id="rId7"/>
    <p:sldId id="267" r:id="rId8"/>
    <p:sldId id="266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75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A4356-3673-DD44-B774-B91E82D640DE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7AB5E-8E19-5846-9C92-29BCC7595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63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7AB5E-8E19-5846-9C92-29BCC75951A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35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30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5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1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06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8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24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6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2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9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9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0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3AD86-4668-CA4A-AC42-1B6FAAA0ECF6}" type="datetimeFigureOut">
              <a:rPr lang="en-US" smtClean="0"/>
              <a:t>10/12/18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01043-966E-7F45-A7B4-50C34956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9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 Convoluted Lab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 TOOLS LAB 5</a:t>
            </a:r>
          </a:p>
          <a:p>
            <a:r>
              <a:rPr lang="en-US" dirty="0" smtClean="0"/>
              <a:t>10/12/18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033750" y="2850080"/>
            <a:ext cx="681492" cy="294302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18262" y="2296284"/>
            <a:ext cx="77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ion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035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3322256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268044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2369715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004742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363976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31298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948012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455860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95188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730215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2455860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3087139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3730215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2687229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111252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2695300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3494638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3957283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343961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580692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29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3926288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28447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2973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608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243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91701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4552044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059892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699220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34247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059892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3691171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334247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291261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715284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299332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098670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4561315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947993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2184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06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4576784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934971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362424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259270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89429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56751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202540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710388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49716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84743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710388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341667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984743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941757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4365780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949828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749166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211811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4598489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850765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761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5227280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458546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27473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90976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554479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218009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853036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4360884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00212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35239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4360884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992163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5635239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4592253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016276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4600324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5399662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862307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248985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347030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38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5862288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522047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909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5544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6179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85301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488044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4995892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635220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270247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4995892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5627171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6270247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5227261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651284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5235332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6034670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6497315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883993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55347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4120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750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6512784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5870971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556024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6195270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683029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650351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138540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5646388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85716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920743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5646388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6277667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6920743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5877757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6301780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5885828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6685166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7147811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6534489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55347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2" name="Rectangle 51"/>
          <p:cNvSpPr>
            <a:spLocks noChangeAspect="1"/>
          </p:cNvSpPr>
          <p:nvPr/>
        </p:nvSpPr>
        <p:spPr>
          <a:xfrm>
            <a:off x="6185999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5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740358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38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556024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6195270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683029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55347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2" name="Rectangle 51"/>
          <p:cNvSpPr>
            <a:spLocks noChangeAspect="1"/>
          </p:cNvSpPr>
          <p:nvPr/>
        </p:nvSpPr>
        <p:spPr>
          <a:xfrm>
            <a:off x="6185999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5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89273" y="1430883"/>
            <a:ext cx="1509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Input: </a:t>
            </a:r>
            <a:r>
              <a:rPr lang="en-US" sz="2800" dirty="0" smtClean="0"/>
              <a:t>n = 5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740358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93129" y="3000664"/>
            <a:ext cx="871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k = 3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00711" y="5473751"/>
            <a:ext cx="1867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F6228"/>
                </a:solidFill>
              </a:rPr>
              <a:t>r = n + k </a:t>
            </a:r>
            <a:r>
              <a:rPr lang="mr-IN" sz="2800" dirty="0" smtClean="0">
                <a:solidFill>
                  <a:srgbClr val="4F6228"/>
                </a:solidFill>
              </a:rPr>
              <a:t>–</a:t>
            </a:r>
            <a:r>
              <a:rPr lang="en-US" sz="2800" dirty="0" smtClean="0">
                <a:solidFill>
                  <a:srgbClr val="4F6228"/>
                </a:solidFill>
              </a:rPr>
              <a:t> 1</a:t>
            </a:r>
            <a:endParaRPr lang="en-US" sz="2800" dirty="0">
              <a:solidFill>
                <a:srgbClr val="4F6228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99034" y="4991678"/>
            <a:ext cx="2695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4F6228"/>
                </a:solidFill>
              </a:rPr>
              <a:t>Output is </a:t>
            </a:r>
            <a:r>
              <a:rPr lang="en-US" sz="2800" u="sng" dirty="0" smtClean="0">
                <a:solidFill>
                  <a:srgbClr val="4F6228"/>
                </a:solidFill>
              </a:rPr>
              <a:t>longer </a:t>
            </a:r>
            <a:r>
              <a:rPr lang="en-US" sz="2800" dirty="0" smtClean="0">
                <a:solidFill>
                  <a:srgbClr val="4F6228"/>
                </a:solidFill>
              </a:rPr>
              <a:t>than input</a:t>
            </a:r>
            <a:endParaRPr lang="en-US" sz="2800" dirty="0">
              <a:solidFill>
                <a:srgbClr val="4F62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438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3926288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28447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“Valid” </a:t>
            </a:r>
            <a:r>
              <a:rPr lang="mr-IN" dirty="0" smtClean="0"/>
              <a:t>–</a:t>
            </a:r>
            <a:r>
              <a:rPr lang="en-US" dirty="0" smtClean="0"/>
              <a:t> ignore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2973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608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243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91701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4552044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059892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699220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34247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059892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3691171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334247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291261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715284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299332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098670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4561315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947993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2184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781293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94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4576784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934971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“Valid” </a:t>
            </a:r>
            <a:r>
              <a:rPr lang="mr-IN" dirty="0" smtClean="0"/>
              <a:t>–</a:t>
            </a:r>
            <a:r>
              <a:rPr lang="en-US" dirty="0" smtClean="0"/>
              <a:t> ignore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362424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259270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89429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56751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202540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710388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49716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84743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710388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341667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984743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941757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4365780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949828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749166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211811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4598489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850765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83814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671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5227280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458546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“Valid” </a:t>
            </a:r>
            <a:r>
              <a:rPr lang="mr-IN" dirty="0" smtClean="0"/>
              <a:t>–</a:t>
            </a:r>
            <a:r>
              <a:rPr lang="en-US" dirty="0" smtClean="0"/>
              <a:t> ignore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27473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90976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554479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218009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853036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4360884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00212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35239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4360884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992163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5635239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4592253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016276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4600324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5399662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862307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248985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347030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83814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169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Convolution in a nutshell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171921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235424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298927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063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240504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8665" y="5796344"/>
            <a:ext cx="8263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6000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en-US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4379" y="5796344"/>
            <a:ext cx="8263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6000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en-US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4063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710463" y="3043707"/>
            <a:ext cx="0" cy="480177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694991" y="4163964"/>
            <a:ext cx="15472" cy="1632380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Left Brace 28"/>
          <p:cNvSpPr/>
          <p:nvPr/>
        </p:nvSpPr>
        <p:spPr>
          <a:xfrm rot="16200000">
            <a:off x="2400390" y="1863482"/>
            <a:ext cx="526607" cy="1921212"/>
          </a:xfrm>
          <a:prstGeom prst="leftBrace">
            <a:avLst>
              <a:gd name="adj1" fmla="val 34805"/>
              <a:gd name="adj2" fmla="val 52000"/>
            </a:avLst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78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2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2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2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373 -0.00231 " pathEditMode="relative" ptsTypes="AA">
                                      <p:cBhvr>
                                        <p:cTn id="2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 animBg="1"/>
      <p:bldP spid="18" grpId="0"/>
      <p:bldP spid="19" grpId="0"/>
      <p:bldP spid="20" grpId="0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“Valid” </a:t>
            </a:r>
            <a:r>
              <a:rPr lang="mr-IN" dirty="0" smtClean="0"/>
              <a:t>–</a:t>
            </a:r>
            <a:r>
              <a:rPr lang="en-US" dirty="0" smtClean="0"/>
              <a:t> ignore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89273" y="1412976"/>
            <a:ext cx="1623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Input:  </a:t>
            </a:r>
            <a:r>
              <a:rPr lang="en-US" sz="2800" dirty="0" smtClean="0"/>
              <a:t>n = 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783814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59327" y="3000664"/>
            <a:ext cx="871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k = 3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639788" y="5473751"/>
            <a:ext cx="1858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F6228"/>
                </a:solidFill>
              </a:rPr>
              <a:t>r = n </a:t>
            </a:r>
            <a:r>
              <a:rPr lang="mr-IN" sz="2800" dirty="0" smtClean="0">
                <a:solidFill>
                  <a:srgbClr val="4F6228"/>
                </a:solidFill>
              </a:rPr>
              <a:t>–</a:t>
            </a:r>
            <a:r>
              <a:rPr lang="en-US" sz="2800" dirty="0" smtClean="0">
                <a:solidFill>
                  <a:srgbClr val="4F6228"/>
                </a:solidFill>
              </a:rPr>
              <a:t> k </a:t>
            </a:r>
            <a:r>
              <a:rPr lang="en-US" sz="2800" dirty="0">
                <a:solidFill>
                  <a:srgbClr val="4F6228"/>
                </a:solidFill>
              </a:rPr>
              <a:t>+</a:t>
            </a:r>
            <a:r>
              <a:rPr lang="en-US" sz="2800" dirty="0" smtClean="0">
                <a:solidFill>
                  <a:srgbClr val="4F6228"/>
                </a:solidFill>
              </a:rPr>
              <a:t> 1</a:t>
            </a:r>
            <a:endParaRPr lang="en-US" sz="2800" dirty="0">
              <a:solidFill>
                <a:srgbClr val="4F6228"/>
              </a:solidFill>
            </a:endParaRPr>
          </a:p>
        </p:txBody>
      </p:sp>
      <p:sp>
        <p:nvSpPr>
          <p:cNvPr id="59" name="Rectangle 58"/>
          <p:cNvSpPr>
            <a:spLocks noChangeAspect="1"/>
          </p:cNvSpPr>
          <p:nvPr/>
        </p:nvSpPr>
        <p:spPr>
          <a:xfrm>
            <a:off x="427473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60" name="Rectangle 59"/>
          <p:cNvSpPr>
            <a:spLocks noChangeAspect="1"/>
          </p:cNvSpPr>
          <p:nvPr/>
        </p:nvSpPr>
        <p:spPr>
          <a:xfrm>
            <a:off x="490976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1" name="Rectangle 60"/>
          <p:cNvSpPr>
            <a:spLocks noChangeAspect="1"/>
          </p:cNvSpPr>
          <p:nvPr/>
        </p:nvSpPr>
        <p:spPr>
          <a:xfrm>
            <a:off x="554479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7030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991549" y="5212140"/>
            <a:ext cx="2695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4F6228"/>
                </a:solidFill>
              </a:rPr>
              <a:t>Output is </a:t>
            </a:r>
            <a:r>
              <a:rPr lang="en-US" sz="2800" u="sng" dirty="0" smtClean="0">
                <a:solidFill>
                  <a:srgbClr val="4F6228"/>
                </a:solidFill>
              </a:rPr>
              <a:t>shorter</a:t>
            </a:r>
            <a:r>
              <a:rPr lang="en-US" sz="2800" dirty="0" smtClean="0">
                <a:solidFill>
                  <a:srgbClr val="4F6228"/>
                </a:solidFill>
              </a:rPr>
              <a:t> than input</a:t>
            </a:r>
            <a:endParaRPr lang="en-US" sz="2800" dirty="0">
              <a:solidFill>
                <a:srgbClr val="4F62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072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3322256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268044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2369715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004742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363976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31298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948012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455860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95188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730215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2455860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3087139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3730215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2687229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111252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2695300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3494638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3957283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343961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580692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4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3926288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28447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2973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3608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243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91701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4552044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059892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699220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34247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059892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3691171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334247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291261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715284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299332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098670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4561315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947993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2184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72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4576784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3934971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362424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259270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89429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567513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202540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710388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49716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84743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3710388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2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341667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4984743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3941757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4365780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3949828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4749166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211811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4598489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850765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91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5227280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458546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27473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90976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554479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218009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853036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4360884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00212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35239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4360884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3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4992163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5635239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4592253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016276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4600324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5399662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5862307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248985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347030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07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5862288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16" idx="0"/>
          </p:cNvCxnSpPr>
          <p:nvPr/>
        </p:nvCxnSpPr>
        <p:spPr>
          <a:xfrm>
            <a:off x="5220475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909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5544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6179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85301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488044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4995892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635220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270247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4995892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5627171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5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6270247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5227261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651284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5235332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6034670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6497315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883993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55347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4120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37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use unknown as needed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909747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5544774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6179801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3004761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3637267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427032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4900496" y="5996971"/>
            <a:ext cx="644298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12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553478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3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989273" y="1412976"/>
            <a:ext cx="1509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Input: </a:t>
            </a:r>
            <a:r>
              <a:rPr lang="en-US" sz="2800" dirty="0" smtClean="0"/>
              <a:t>n = 5</a:t>
            </a:r>
            <a:endParaRPr lang="en-US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4120724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33299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09747" y="3000664"/>
            <a:ext cx="871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k = 3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73784" y="5473751"/>
            <a:ext cx="839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F6228"/>
                </a:solidFill>
              </a:rPr>
              <a:t>r = n</a:t>
            </a:r>
            <a:endParaRPr lang="en-US" sz="2800" dirty="0">
              <a:solidFill>
                <a:srgbClr val="4F6228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120725" y="4996697"/>
            <a:ext cx="3494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4F6228"/>
                </a:solidFill>
              </a:rPr>
              <a:t>Output is </a:t>
            </a:r>
            <a:r>
              <a:rPr lang="en-US" sz="2800" u="sng" dirty="0" smtClean="0">
                <a:solidFill>
                  <a:srgbClr val="4F6228"/>
                </a:solidFill>
              </a:rPr>
              <a:t>same length</a:t>
            </a:r>
            <a:r>
              <a:rPr lang="en-US" sz="2800" dirty="0" smtClean="0">
                <a:solidFill>
                  <a:srgbClr val="4F6228"/>
                </a:solidFill>
              </a:rPr>
              <a:t> as input</a:t>
            </a:r>
            <a:endParaRPr lang="en-US" sz="2800" dirty="0">
              <a:solidFill>
                <a:srgbClr val="4F62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59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can we find convolution in our everyday and/</a:t>
            </a:r>
            <a:r>
              <a:rPr lang="en-US" smtClean="0"/>
              <a:t>or research lives?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2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fMRI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measure brain activity in awake, behaving humans using functional magnetic resonance imaging (fMRI)</a:t>
            </a:r>
          </a:p>
          <a:p>
            <a:r>
              <a:rPr lang="en-US" dirty="0" smtClean="0"/>
              <a:t>Most fMRI analyses measure changes in the blood oxygen level dependent (BOLD) response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942" t="2473" r="942" b="5387"/>
          <a:stretch/>
        </p:blipFill>
        <p:spPr>
          <a:xfrm>
            <a:off x="2756945" y="4323895"/>
            <a:ext cx="4660092" cy="236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4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fMRI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832" y="1359213"/>
            <a:ext cx="8686800" cy="464209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BOLD response is very slow </a:t>
            </a:r>
          </a:p>
          <a:p>
            <a:pPr lvl="1"/>
            <a:r>
              <a:rPr lang="en-US" sz="2000" dirty="0" smtClean="0"/>
              <a:t>Peaks ~6 seconds after neural activity</a:t>
            </a:r>
          </a:p>
          <a:p>
            <a:r>
              <a:rPr lang="en-US" sz="2400" dirty="0" smtClean="0"/>
              <a:t>But it is </a:t>
            </a:r>
            <a:r>
              <a:rPr lang="en-US" sz="1600" dirty="0" smtClean="0"/>
              <a:t>(roughly)</a:t>
            </a:r>
            <a:r>
              <a:rPr lang="en-US" sz="2400" dirty="0" smtClean="0"/>
              <a:t> reliable </a:t>
            </a:r>
            <a:r>
              <a:rPr lang="en-US" sz="1600" dirty="0" smtClean="0"/>
              <a:t>(within the same area)</a:t>
            </a:r>
          </a:p>
          <a:p>
            <a:r>
              <a:rPr lang="en-US" sz="2400" dirty="0" smtClean="0"/>
              <a:t>Doesn’t matter when you evoke a hemodynamic response (HRF), it will always produce a BOLD response that looks like this:</a:t>
            </a: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310" r="3326"/>
          <a:stretch/>
        </p:blipFill>
        <p:spPr>
          <a:xfrm>
            <a:off x="1709708" y="3454172"/>
            <a:ext cx="4373468" cy="34038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33430" y="4941168"/>
            <a:ext cx="1392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IT’S AN LSI!!!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607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we don’t know what happened before or after!!!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703086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068059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617989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6819258" y="1923220"/>
            <a:ext cx="635027" cy="63756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54285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493" y="3671024"/>
            <a:ext cx="7191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are some possible ways to pad our signal?</a:t>
            </a:r>
          </a:p>
        </p:txBody>
      </p:sp>
    </p:spTree>
    <p:extLst>
      <p:ext uri="{BB962C8B-B14F-4D97-AF65-F5344CB8AC3E}">
        <p14:creationId xmlns:p14="http://schemas.microsoft.com/office/powerpoint/2010/main" val="2435704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Now to </a:t>
            </a:r>
            <a:r>
              <a:rPr lang="en-US" dirty="0" err="1" smtClean="0"/>
              <a:t>matlab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051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517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"/>
          <a:stretch/>
        </p:blipFill>
        <p:spPr>
          <a:xfrm>
            <a:off x="0" y="744562"/>
            <a:ext cx="2992432" cy="6113438"/>
          </a:xfrm>
          <a:prstGeom prst="rect">
            <a:avLst/>
          </a:prstGeom>
        </p:spPr>
      </p:pic>
      <p:pic>
        <p:nvPicPr>
          <p:cNvPr id="5" name="Picture 4" descr="IMG_518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"/>
          <a:stretch/>
        </p:blipFill>
        <p:spPr>
          <a:xfrm>
            <a:off x="6116563" y="744562"/>
            <a:ext cx="2992432" cy="6113438"/>
          </a:xfrm>
          <a:prstGeom prst="rect">
            <a:avLst/>
          </a:prstGeom>
        </p:spPr>
      </p:pic>
      <p:pic>
        <p:nvPicPr>
          <p:cNvPr id="6" name="Picture 5" descr="IMG_518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"/>
          <a:stretch/>
        </p:blipFill>
        <p:spPr>
          <a:xfrm>
            <a:off x="3058282" y="744562"/>
            <a:ext cx="2992432" cy="61134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171" y="233588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 convolution! ~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186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we don’t know what happened before or after!!!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703086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068059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617989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6819258" y="1923220"/>
            <a:ext cx="635027" cy="63756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54285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3493" y="3671024"/>
            <a:ext cx="71916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are some possible ways to pad our signal?</a:t>
            </a:r>
          </a:p>
          <a:p>
            <a:pPr marL="457200" indent="-457200">
              <a:buFont typeface="Arial"/>
              <a:buChar char="•"/>
            </a:pPr>
            <a:r>
              <a:rPr lang="en-US" sz="2800" b="1" dirty="0" smtClean="0"/>
              <a:t>Zeros</a:t>
            </a:r>
          </a:p>
        </p:txBody>
      </p:sp>
    </p:spTree>
    <p:extLst>
      <p:ext uri="{BB962C8B-B14F-4D97-AF65-F5344CB8AC3E}">
        <p14:creationId xmlns:p14="http://schemas.microsoft.com/office/powerpoint/2010/main" val="4267945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we don’t know what happened before or after!!!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703086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068059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617989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6819258" y="1923220"/>
            <a:ext cx="635027" cy="63756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54285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3493" y="3671024"/>
            <a:ext cx="71916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are some possible ways to pad our signal?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Zeros</a:t>
            </a:r>
          </a:p>
          <a:p>
            <a:pPr marL="457200" indent="-457200">
              <a:buFont typeface="Arial"/>
              <a:buChar char="•"/>
            </a:pPr>
            <a:r>
              <a:rPr lang="en-US" sz="2800" b="1" dirty="0" smtClean="0"/>
              <a:t>Constant (e.g., mean)</a:t>
            </a:r>
          </a:p>
        </p:txBody>
      </p:sp>
    </p:spTree>
    <p:extLst>
      <p:ext uri="{BB962C8B-B14F-4D97-AF65-F5344CB8AC3E}">
        <p14:creationId xmlns:p14="http://schemas.microsoft.com/office/powerpoint/2010/main" val="641543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we don’t know what happened before or after!!!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703086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068059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617989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6819258" y="1923220"/>
            <a:ext cx="635027" cy="63756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54285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3493" y="3671024"/>
            <a:ext cx="719166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are some possible ways to pad our signal?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Zeros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Constant (e.g., mean)</a:t>
            </a:r>
          </a:p>
          <a:p>
            <a:pPr marL="457200" indent="-457200">
              <a:buFont typeface="Arial"/>
              <a:buChar char="•"/>
            </a:pPr>
            <a:r>
              <a:rPr lang="en-US" sz="2800" b="1" dirty="0" smtClean="0"/>
              <a:t>Reflectance</a:t>
            </a:r>
          </a:p>
          <a:p>
            <a:pPr marL="457200" indent="-457200">
              <a:buFont typeface="Arial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279287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we don’t know what happened before or after!!!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703086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068059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617989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6819258" y="1923220"/>
            <a:ext cx="635027" cy="63756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54285" y="1920704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3493" y="3671024"/>
            <a:ext cx="719166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are some possible ways to pad our signal?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Zeros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Constant (e.g., mean)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Reflectance</a:t>
            </a:r>
          </a:p>
          <a:p>
            <a:pPr marL="457200" indent="-457200">
              <a:buFont typeface="Arial"/>
              <a:buChar char="•"/>
            </a:pPr>
            <a:r>
              <a:rPr lang="en-US" sz="2800" b="1" dirty="0" smtClean="0"/>
              <a:t>Circular</a:t>
            </a:r>
          </a:p>
        </p:txBody>
      </p:sp>
    </p:spTree>
    <p:extLst>
      <p:ext uri="{BB962C8B-B14F-4D97-AF65-F5344CB8AC3E}">
        <p14:creationId xmlns:p14="http://schemas.microsoft.com/office/powerpoint/2010/main" val="2582028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you deal with the unknown?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it</a:t>
            </a:r>
          </a:p>
          <a:p>
            <a:r>
              <a:rPr lang="en-US" dirty="0" smtClean="0"/>
              <a:t>“Valid” </a:t>
            </a:r>
            <a:r>
              <a:rPr lang="mr-IN" dirty="0" smtClean="0"/>
              <a:t>–</a:t>
            </a:r>
            <a:r>
              <a:rPr lang="en-US" dirty="0" smtClean="0"/>
              <a:t> ignore it</a:t>
            </a:r>
          </a:p>
          <a:p>
            <a:r>
              <a:rPr lang="en-US" dirty="0" smtClean="0"/>
              <a:t>“Same” </a:t>
            </a:r>
            <a:r>
              <a:rPr lang="mr-IN" dirty="0" smtClean="0"/>
              <a:t>–</a:t>
            </a:r>
            <a:r>
              <a:rPr lang="en-US" dirty="0" smtClean="0"/>
              <a:t> deal with it only as much as necessary to keep everything as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2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Arrow Connector 84"/>
          <p:cNvCxnSpPr>
            <a:stCxn id="17" idx="2"/>
            <a:endCxn id="78" idx="0"/>
          </p:cNvCxnSpPr>
          <p:nvPr/>
        </p:nvCxnSpPr>
        <p:spPr>
          <a:xfrm>
            <a:off x="2671760" y="4163964"/>
            <a:ext cx="13579" cy="1035302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1" idx="0"/>
            <a:endCxn id="16" idx="0"/>
          </p:cNvCxnSpPr>
          <p:nvPr/>
        </p:nvCxnSpPr>
        <p:spPr>
          <a:xfrm>
            <a:off x="2029947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“Full” </a:t>
            </a:r>
            <a:r>
              <a:rPr lang="mr-IN" dirty="0" smtClean="0"/>
              <a:t>–</a:t>
            </a:r>
            <a:r>
              <a:rPr lang="en-US" dirty="0" smtClean="0"/>
              <a:t> embrace the unknown</a:t>
            </a:r>
            <a:endParaRPr lang="en-US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989273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624300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4259327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894354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529381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9273" y="155137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54246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719219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8419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164408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799435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7434462" y="1920706"/>
            <a:ext cx="635027" cy="640080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1719219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2354246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2989273" y="3523884"/>
            <a:ext cx="635027" cy="640080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2662489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297516" y="2586030"/>
            <a:ext cx="6786" cy="93785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805364" y="2754413"/>
            <a:ext cx="449165" cy="464656"/>
            <a:chOff x="5529381" y="4148473"/>
            <a:chExt cx="449165" cy="464656"/>
          </a:xfrm>
        </p:grpSpPr>
        <p:sp>
          <p:nvSpPr>
            <p:cNvPr id="38" name="Oval 3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444692" y="2751422"/>
            <a:ext cx="449165" cy="464656"/>
            <a:chOff x="5529381" y="4148473"/>
            <a:chExt cx="449165" cy="464656"/>
          </a:xfrm>
        </p:grpSpPr>
        <p:sp>
          <p:nvSpPr>
            <p:cNvPr id="42" name="Oval 41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79719" y="2751422"/>
            <a:ext cx="449165" cy="464656"/>
            <a:chOff x="5529381" y="4148473"/>
            <a:chExt cx="449165" cy="464656"/>
          </a:xfrm>
        </p:grpSpPr>
        <p:sp>
          <p:nvSpPr>
            <p:cNvPr id="45" name="Oval 44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91335" y="4148473"/>
              <a:ext cx="3444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/>
                  </a:solidFill>
                </a:rPr>
                <a:t>X</a:t>
              </a:r>
              <a:endParaRPr lang="en-US" sz="2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6" name="Rectangle 55"/>
          <p:cNvSpPr>
            <a:spLocks noChangeAspect="1"/>
          </p:cNvSpPr>
          <p:nvPr/>
        </p:nvSpPr>
        <p:spPr>
          <a:xfrm>
            <a:off x="1805364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2436643" y="4374542"/>
            <a:ext cx="478879" cy="482690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4"/>
                </a:solidFill>
              </a:rPr>
              <a:t>0</a:t>
            </a:r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3079719" y="4374542"/>
            <a:ext cx="478879" cy="482690"/>
          </a:xfrm>
          <a:prstGeom prst="rect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1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66" name="Straight Connector 65"/>
          <p:cNvCxnSpPr>
            <a:stCxn id="16" idx="2"/>
            <a:endCxn id="56" idx="0"/>
          </p:cNvCxnSpPr>
          <p:nvPr/>
        </p:nvCxnSpPr>
        <p:spPr>
          <a:xfrm>
            <a:off x="2036733" y="4163964"/>
            <a:ext cx="8071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2460756" y="5183775"/>
            <a:ext cx="449165" cy="464656"/>
            <a:chOff x="5529381" y="4148473"/>
            <a:chExt cx="449165" cy="464656"/>
          </a:xfrm>
        </p:grpSpPr>
        <p:sp>
          <p:nvSpPr>
            <p:cNvPr id="78" name="Oval 77"/>
            <p:cNvSpPr/>
            <p:nvPr/>
          </p:nvSpPr>
          <p:spPr>
            <a:xfrm>
              <a:off x="5529381" y="4163964"/>
              <a:ext cx="449165" cy="4491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591335" y="4148473"/>
              <a:ext cx="338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4"/>
                  </a:solidFill>
                </a:rPr>
                <a:t>+</a:t>
              </a:r>
            </a:p>
          </p:txBody>
        </p:sp>
      </p:grpSp>
      <p:cxnSp>
        <p:nvCxnSpPr>
          <p:cNvPr id="81" name="Straight Arrow Connector 80"/>
          <p:cNvCxnSpPr>
            <a:stCxn id="56" idx="2"/>
            <a:endCxn id="78" idx="1"/>
          </p:cNvCxnSpPr>
          <p:nvPr/>
        </p:nvCxnSpPr>
        <p:spPr>
          <a:xfrm>
            <a:off x="2044804" y="4857232"/>
            <a:ext cx="481731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58" idx="2"/>
            <a:endCxn id="78" idx="7"/>
          </p:cNvCxnSpPr>
          <p:nvPr/>
        </p:nvCxnSpPr>
        <p:spPr>
          <a:xfrm flipH="1">
            <a:off x="2844142" y="4857232"/>
            <a:ext cx="475017" cy="407813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8" idx="2"/>
            <a:endCxn id="58" idx="0"/>
          </p:cNvCxnSpPr>
          <p:nvPr/>
        </p:nvCxnSpPr>
        <p:spPr>
          <a:xfrm>
            <a:off x="3306787" y="4163964"/>
            <a:ext cx="12372" cy="21057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2693465" y="5645440"/>
            <a:ext cx="0" cy="351531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>
            <a:spLocks noChangeAspect="1"/>
          </p:cNvSpPr>
          <p:nvPr/>
        </p:nvSpPr>
        <p:spPr>
          <a:xfrm>
            <a:off x="2367825" y="5996971"/>
            <a:ext cx="635027" cy="640080"/>
          </a:xfrm>
          <a:prstGeom prst="rect">
            <a:avLst/>
          </a:prstGeom>
          <a:noFill/>
          <a:ln w="38100" cmpd="sng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107231" y="1551374"/>
            <a:ext cx="141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Zero padding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64408" y="1551374"/>
            <a:ext cx="141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Zero padding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14063" y="3639969"/>
            <a:ext cx="789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Kernel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498272" y="6149276"/>
            <a:ext cx="85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665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56" grpId="0" animBg="1"/>
      <p:bldP spid="57" grpId="0" animBg="1"/>
      <p:bldP spid="58" grpId="0" animBg="1"/>
      <p:bldP spid="97" grpId="0" animBg="1"/>
      <p:bldP spid="102" grpId="0"/>
      <p:bldP spid="103" grpId="0"/>
      <p:bldP spid="104" grpId="0"/>
      <p:bldP spid="10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1067</Words>
  <Application>Microsoft Macintosh PowerPoint</Application>
  <PresentationFormat>On-screen Show (4:3)</PresentationFormat>
  <Paragraphs>637</Paragraphs>
  <Slides>31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A Convoluted Lab</vt:lpstr>
      <vt:lpstr>Convolution in a nutshell</vt:lpstr>
      <vt:lpstr>But we don’t know what happened before or after!!!</vt:lpstr>
      <vt:lpstr>But we don’t know what happened before or after!!!</vt:lpstr>
      <vt:lpstr>But we don’t know what happened before or after!!!</vt:lpstr>
      <vt:lpstr>But we don’t know what happened before or after!!!</vt:lpstr>
      <vt:lpstr>But we don’t know what happened before or after!!!</vt:lpstr>
      <vt:lpstr>How do you deal with the unknown?</vt:lpstr>
      <vt:lpstr>“Full” – embrace the unknown</vt:lpstr>
      <vt:lpstr>“Full” – embrace the unknown</vt:lpstr>
      <vt:lpstr>“Full” – embrace the unknown</vt:lpstr>
      <vt:lpstr>“Full” – embrace the unknown</vt:lpstr>
      <vt:lpstr>“Full” – embrace the unknown</vt:lpstr>
      <vt:lpstr>“Full” – embrace the unknown</vt:lpstr>
      <vt:lpstr>“Full” – embrace the unknown</vt:lpstr>
      <vt:lpstr>“Full” – embrace the unknown</vt:lpstr>
      <vt:lpstr>“Valid” – ignore the unknown</vt:lpstr>
      <vt:lpstr>“Valid” – ignore the unknown</vt:lpstr>
      <vt:lpstr>“Valid” – ignore the unknown</vt:lpstr>
      <vt:lpstr>“Valid” – ignore the unknown</vt:lpstr>
      <vt:lpstr>“Same” – use unknown as needed</vt:lpstr>
      <vt:lpstr>“Same” – use unknown as needed</vt:lpstr>
      <vt:lpstr>“Same” – use unknown as needed</vt:lpstr>
      <vt:lpstr>“Same” – use unknown as needed</vt:lpstr>
      <vt:lpstr>“Same” – use unknown as needed</vt:lpstr>
      <vt:lpstr>“Same” – use unknown as needed</vt:lpstr>
      <vt:lpstr>Where can we find convolution in our everyday and/or research lives?</vt:lpstr>
      <vt:lpstr>Example: fMRI analysis</vt:lpstr>
      <vt:lpstr>Example: fMRI analysis</vt:lpstr>
      <vt:lpstr>Now to matlab…</vt:lpstr>
      <vt:lpstr>PowerPoint Presentation</vt:lpstr>
    </vt:vector>
  </TitlesOfParts>
  <Company>New York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Convoluted Lab</dc:title>
  <dc:creator>Perri Katzman</dc:creator>
  <cp:lastModifiedBy>Perri Katzman</cp:lastModifiedBy>
  <cp:revision>20</cp:revision>
  <dcterms:created xsi:type="dcterms:W3CDTF">2018-10-11T16:44:44Z</dcterms:created>
  <dcterms:modified xsi:type="dcterms:W3CDTF">2018-10-12T05:22:24Z</dcterms:modified>
</cp:coreProperties>
</file>