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FB90-2E99-8648-90B7-EBC179C87448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6F13-097C-F24D-992E-01DDB418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data tsunami</a:t>
            </a:r>
            <a:r>
              <a:rPr lang="en-US" baseline="0" dirty="0" smtClean="0"/>
              <a:t> is coming. Are you ready?</a:t>
            </a:r>
            <a:endParaRPr lang="en-US" dirty="0" smtClean="0"/>
          </a:p>
          <a:p>
            <a:r>
              <a:rPr lang="en-US" dirty="0" smtClean="0"/>
              <a:t>In reality, this is a multi-dimensional</a:t>
            </a:r>
            <a:r>
              <a:rPr lang="en-US" baseline="0" dirty="0" smtClean="0"/>
              <a:t> 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BD41-E932-8C45-B7F0-154C9C9B1FC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6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Mind is literally</a:t>
            </a:r>
            <a:r>
              <a:rPr lang="en-US" baseline="0" dirty="0" smtClean="0"/>
              <a:t> unobservable. Brain is, for all intents and purposes. I will never be able to see your mind or brain. But I see the shadows it casts, from carefully recorded data.</a:t>
            </a:r>
          </a:p>
          <a:p>
            <a:r>
              <a:rPr lang="en-US" baseline="0" dirty="0" smtClean="0"/>
              <a:t>The data basket. Drawing with replacement: Putting the data back in the basket, after drawing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7A462-D65C-D34C-8853-EBEE5ACDDB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0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8A3E-43F7-324C-9CD6-AECF82FB87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6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3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557C-65AA-D543-A98A-91543E729843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 wave cropp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94"/>
            <a:ext cx="9144000" cy="6231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8710" y="0"/>
            <a:ext cx="9786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/>
              <a:t>Lab </a:t>
            </a:r>
            <a:r>
              <a:rPr lang="en-US" sz="4200" dirty="0" smtClean="0"/>
              <a:t>9: </a:t>
            </a:r>
            <a:r>
              <a:rPr lang="en-US" sz="4200" dirty="0" smtClean="0"/>
              <a:t>Resampling methods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3919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233498"/>
            <a:ext cx="6350000" cy="6357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5100"/>
            <a:ext cx="2552700" cy="1143000"/>
          </a:xfrm>
        </p:spPr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6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bootstrap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Bradley </a:t>
            </a:r>
            <a:r>
              <a:rPr lang="en-US" dirty="0" err="1" smtClean="0"/>
              <a:t>Efron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0382" r="-2038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The computer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21219" b="-21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478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procedure is quite straightforward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obtain a sense of how stable a sample mean is (how it distributes). </a:t>
            </a:r>
          </a:p>
          <a:p>
            <a:r>
              <a:rPr lang="en-US" dirty="0" smtClean="0"/>
              <a:t>Simply *resample* (with replacement!) from the existing sample. </a:t>
            </a:r>
          </a:p>
          <a:p>
            <a:r>
              <a:rPr lang="en-US" dirty="0" smtClean="0"/>
              <a:t>Do this n times (10k </a:t>
            </a:r>
            <a:r>
              <a:rPr lang="en-US" dirty="0" smtClean="0">
                <a:sym typeface="Wingdings"/>
              </a:rPr>
              <a:t> 100k  1m)</a:t>
            </a:r>
          </a:p>
          <a:p>
            <a:r>
              <a:rPr lang="en-US" dirty="0" smtClean="0">
                <a:sym typeface="Wingdings"/>
              </a:rPr>
              <a:t>Calculate the standard deviation of these resampled means. </a:t>
            </a:r>
          </a:p>
          <a:p>
            <a:r>
              <a:rPr lang="en-US" dirty="0" smtClean="0">
                <a:sym typeface="Wingdings"/>
              </a:rPr>
              <a:t>Compare with the figure of interest.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5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462"/>
            <a:ext cx="8229600" cy="1143000"/>
          </a:xfrm>
        </p:spPr>
        <p:txBody>
          <a:bodyPr/>
          <a:lstStyle/>
          <a:p>
            <a:r>
              <a:rPr lang="en-US" dirty="0" smtClean="0"/>
              <a:t>Bootstrap logic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68500" y="2527300"/>
            <a:ext cx="0" cy="2819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3302000"/>
            <a:ext cx="755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?</a:t>
            </a:r>
            <a:endParaRPr lang="en-US" sz="9600" b="1" dirty="0"/>
          </a:p>
        </p:txBody>
      </p:sp>
      <p:sp>
        <p:nvSpPr>
          <p:cNvPr id="7" name="Can 6"/>
          <p:cNvSpPr/>
          <p:nvPr/>
        </p:nvSpPr>
        <p:spPr>
          <a:xfrm>
            <a:off x="2743200" y="3220660"/>
            <a:ext cx="1371600" cy="1752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5676" y="2758995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7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89376" y="2631995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3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176" y="2771695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5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1676" y="2911395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7</a:t>
            </a:r>
            <a:endParaRPr lang="en-US" sz="5400" dirty="0"/>
          </a:p>
        </p:txBody>
      </p:sp>
      <p:sp>
        <p:nvSpPr>
          <p:cNvPr id="13" name="Can 12"/>
          <p:cNvSpPr/>
          <p:nvPr/>
        </p:nvSpPr>
        <p:spPr>
          <a:xfrm>
            <a:off x="6807200" y="701595"/>
            <a:ext cx="1371600" cy="1752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6807200" y="2915860"/>
            <a:ext cx="1371600" cy="1752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6807200" y="5092700"/>
            <a:ext cx="1371600" cy="1752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56476" y="2281535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7</a:t>
            </a:r>
            <a:endParaRPr lang="en-US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80176" y="2154535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3</a:t>
            </a:r>
            <a:endParaRPr lang="en-US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11976" y="2294235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5</a:t>
            </a:r>
            <a:endParaRPr lang="en-US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3402476" y="2433935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7</a:t>
            </a:r>
            <a:endParaRPr lang="en-US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3656476" y="2408535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5</a:t>
            </a:r>
            <a:endParaRPr lang="en-US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80176" y="2281535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3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11976" y="2421235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5</a:t>
            </a:r>
            <a:endParaRPr lang="en-US" sz="5400" dirty="0"/>
          </a:p>
        </p:txBody>
      </p:sp>
      <p:sp>
        <p:nvSpPr>
          <p:cNvPr id="23" name="TextBox 22"/>
          <p:cNvSpPr txBox="1"/>
          <p:nvPr/>
        </p:nvSpPr>
        <p:spPr>
          <a:xfrm>
            <a:off x="3402476" y="2560935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3</a:t>
            </a:r>
            <a:endParaRPr lang="en-US" sz="5400" dirty="0"/>
          </a:p>
        </p:txBody>
      </p:sp>
      <p:sp>
        <p:nvSpPr>
          <p:cNvPr id="24" name="TextBox 23"/>
          <p:cNvSpPr txBox="1"/>
          <p:nvPr/>
        </p:nvSpPr>
        <p:spPr>
          <a:xfrm>
            <a:off x="3670300" y="2505670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7</a:t>
            </a:r>
            <a:endParaRPr lang="en-US" sz="5400" dirty="0"/>
          </a:p>
        </p:txBody>
      </p:sp>
      <p:sp>
        <p:nvSpPr>
          <p:cNvPr id="25" name="TextBox 24"/>
          <p:cNvSpPr txBox="1"/>
          <p:nvPr/>
        </p:nvSpPr>
        <p:spPr>
          <a:xfrm>
            <a:off x="2794000" y="2378670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7</a:t>
            </a:r>
            <a:endParaRPr lang="en-US" sz="5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25800" y="2518370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7</a:t>
            </a:r>
            <a:endParaRPr lang="en-US" sz="5400" dirty="0"/>
          </a:p>
        </p:txBody>
      </p:sp>
      <p:sp>
        <p:nvSpPr>
          <p:cNvPr id="27" name="TextBox 26"/>
          <p:cNvSpPr txBox="1"/>
          <p:nvPr/>
        </p:nvSpPr>
        <p:spPr>
          <a:xfrm>
            <a:off x="3416300" y="2658070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7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5360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6702 -0.17431 C 0.08108 -0.21366 0.10209 -0.23542 0.12396 -0.23542 C 0.14896 -0.23542 0.16893 -0.21366 0.18299 -0.17431 L 0.25 4.07407E-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7534 -0.16667 C 0.09132 -0.20417 0.11493 -0.22477 0.13975 -0.22477 C 0.1677 -0.22477 0.19027 -0.20417 0.20625 -0.16667 L 0.28194 7.40741E-7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08767 -0.17454 C 0.10625 -0.21389 0.13368 -0.23542 0.1625 -0.23542 C 0.19513 -0.23542 0.22118 -0.21389 0.23975 -0.17454 L 0.32777 4.07407E-6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6702 -0.17431 C 0.08108 -0.21366 0.10209 -0.23542 0.12396 -0.23542 C 0.14896 -0.23542 0.16893 -0.21366 0.18299 -0.17431 L 0.25 4.07407E-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944 -0.22431 " pathEditMode="relative" ptsTypes="AA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46841 -0.3129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48871 -0.3076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677 -0.2669 " pathEditMode="relative" ptsTypes="AA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4027 0.0532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53611 0.0409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6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42777 -0.0018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4342 0.0569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1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41268 0.3115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53768 0.3733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8 0.03518 L 0.41961 0.3541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1481 L 0.42604 0.3925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4" grpId="0" animBg="1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is only limited data (controversial)</a:t>
            </a:r>
          </a:p>
          <a:p>
            <a:r>
              <a:rPr lang="en-US" dirty="0" smtClean="0"/>
              <a:t>When the underlying distribution is not normal and/or not known</a:t>
            </a:r>
          </a:p>
          <a:p>
            <a:r>
              <a:rPr lang="en-US" dirty="0" smtClean="0"/>
              <a:t>When estimating sample means of rare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1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drawback/assumption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232900" cy="4525963"/>
          </a:xfrm>
        </p:spPr>
        <p:txBody>
          <a:bodyPr/>
          <a:lstStyle/>
          <a:p>
            <a:r>
              <a:rPr lang="en-US" dirty="0" smtClean="0"/>
              <a:t>This works if and only if the sample truly is representative of the population.</a:t>
            </a:r>
          </a:p>
          <a:p>
            <a:r>
              <a:rPr lang="en-US" dirty="0" smtClean="0"/>
              <a:t>In other words, if something didn’t happen in the sample, it can’t ever happen. </a:t>
            </a:r>
          </a:p>
          <a:p>
            <a:r>
              <a:rPr lang="en-US" dirty="0" smtClean="0"/>
              <a:t>“The data we have is the only data that can ever be”</a:t>
            </a:r>
          </a:p>
          <a:p>
            <a:r>
              <a:rPr lang="en-US" dirty="0" smtClean="0"/>
              <a:t>So small samples necessarily over- or underestimate the probability of rare events.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seems like a miracle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56959" r="-56959"/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But it works (usually)!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0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Classical tests (e.g. t-test) assume that the data is distributed in a certain way. </a:t>
            </a:r>
          </a:p>
          <a:p>
            <a:r>
              <a:rPr lang="en-US" dirty="0" smtClean="0"/>
              <a:t>If the distribution of the data is not what is assumed, the reported p-value by the test is not the real p-value (!)</a:t>
            </a:r>
          </a:p>
          <a:p>
            <a:r>
              <a:rPr lang="en-US" dirty="0" smtClean="0"/>
              <a:t>Permutation tests use the actual data to estimate how likely a given result is. </a:t>
            </a:r>
          </a:p>
          <a:p>
            <a:r>
              <a:rPr lang="en-US" dirty="0" smtClean="0"/>
              <a:t>Logic: We pretend we lost the labels (which group data came from), then create a null distribution (by random arrangement of groups) and compare with empirical result.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1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7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3300"/>
            <a:ext cx="9144000" cy="58547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rat is stressed out for </a:t>
            </a:r>
            <a:r>
              <a:rPr lang="en-US" dirty="0"/>
              <a:t>2 weeks</a:t>
            </a:r>
          </a:p>
          <a:p>
            <a:r>
              <a:rPr lang="en-US" dirty="0" smtClean="0"/>
              <a:t>10 neurons are then taken out</a:t>
            </a:r>
            <a:endParaRPr lang="en-US" dirty="0"/>
          </a:p>
          <a:p>
            <a:r>
              <a:rPr lang="en-US" dirty="0" smtClean="0"/>
              <a:t>5 </a:t>
            </a:r>
            <a:r>
              <a:rPr lang="en-US" dirty="0"/>
              <a:t>we treat with Ketamine and 5 we don't treat at all</a:t>
            </a:r>
          </a:p>
          <a:p>
            <a:r>
              <a:rPr lang="en-US" dirty="0" smtClean="0"/>
              <a:t>We </a:t>
            </a:r>
            <a:r>
              <a:rPr lang="en-US" dirty="0"/>
              <a:t>then count the number of dendritic spines of each neuron</a:t>
            </a:r>
          </a:p>
          <a:p>
            <a:r>
              <a:rPr lang="en-US" dirty="0" smtClean="0"/>
              <a:t>Hypothesis</a:t>
            </a:r>
            <a:r>
              <a:rPr lang="en-US" dirty="0"/>
              <a:t>: Ketamine works by growing dendritic </a:t>
            </a:r>
            <a:r>
              <a:rPr lang="en-US" dirty="0" smtClean="0"/>
              <a:t>spines</a:t>
            </a:r>
          </a:p>
          <a:p>
            <a:r>
              <a:rPr lang="cs-CZ" dirty="0"/>
              <a:t>K = [117 </a:t>
            </a:r>
            <a:r>
              <a:rPr lang="cs-CZ" dirty="0" smtClean="0"/>
              <a:t>  123   111   101   </a:t>
            </a:r>
            <a:r>
              <a:rPr lang="cs-CZ" dirty="0"/>
              <a:t>121</a:t>
            </a:r>
            <a:r>
              <a:rPr lang="cs-CZ" dirty="0" smtClean="0"/>
              <a:t>]</a:t>
            </a:r>
          </a:p>
          <a:p>
            <a:r>
              <a:rPr lang="cs-CZ" dirty="0" smtClean="0"/>
              <a:t>C = </a:t>
            </a:r>
            <a:r>
              <a:rPr lang="de-DE" dirty="0"/>
              <a:t>[</a:t>
            </a:r>
            <a:r>
              <a:rPr lang="de-DE" dirty="0" smtClean="0"/>
              <a:t>98   </a:t>
            </a:r>
            <a:r>
              <a:rPr lang="de-DE" dirty="0"/>
              <a:t>104 </a:t>
            </a:r>
            <a:r>
              <a:rPr lang="de-DE" dirty="0" smtClean="0"/>
              <a:t>  106   92   88]</a:t>
            </a:r>
          </a:p>
          <a:p>
            <a:r>
              <a:rPr lang="de-DE" dirty="0" smtClean="0"/>
              <a:t>Test </a:t>
            </a:r>
            <a:r>
              <a:rPr lang="de-DE" dirty="0" err="1" smtClean="0"/>
              <a:t>statistic</a:t>
            </a:r>
            <a:r>
              <a:rPr lang="de-DE" dirty="0" smtClean="0"/>
              <a:t>: </a:t>
            </a:r>
            <a:r>
              <a:rPr lang="de-DE" dirty="0" err="1" smtClean="0"/>
              <a:t>sum</a:t>
            </a:r>
            <a:r>
              <a:rPr lang="de-DE" dirty="0" smtClean="0"/>
              <a:t>(K) – </a:t>
            </a:r>
            <a:r>
              <a:rPr lang="de-DE" dirty="0" err="1" smtClean="0"/>
              <a:t>sum</a:t>
            </a:r>
            <a:r>
              <a:rPr lang="de-DE" dirty="0" smtClean="0"/>
              <a:t>(C)</a:t>
            </a:r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 p-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determining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null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resampling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.</a:t>
            </a:r>
            <a:endParaRPr lang="de-DE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3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478</Words>
  <Application>Microsoft Macintosh PowerPoint</Application>
  <PresentationFormat>On-screen Show (4:3)</PresentationFormat>
  <Paragraphs>64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Enter the bootstrap</vt:lpstr>
      <vt:lpstr>The procedure is quite straightforward</vt:lpstr>
      <vt:lpstr>Bootstrap logic</vt:lpstr>
      <vt:lpstr>Use cases</vt:lpstr>
      <vt:lpstr>Bootstrap drawback/assumption</vt:lpstr>
      <vt:lpstr>It seems like a miracle</vt:lpstr>
      <vt:lpstr>Permutation tests</vt:lpstr>
      <vt:lpstr>Example</vt:lpstr>
      <vt:lpstr>The result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Wallisch</dc:creator>
  <cp:lastModifiedBy>Pascal Wallisch</cp:lastModifiedBy>
  <cp:revision>152</cp:revision>
  <dcterms:created xsi:type="dcterms:W3CDTF">2016-09-15T00:34:53Z</dcterms:created>
  <dcterms:modified xsi:type="dcterms:W3CDTF">2017-11-30T05:24:54Z</dcterms:modified>
</cp:coreProperties>
</file>