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57" r:id="rId2"/>
    <p:sldId id="262" r:id="rId3"/>
    <p:sldId id="265" r:id="rId4"/>
    <p:sldId id="266" r:id="rId5"/>
    <p:sldId id="268" r:id="rId6"/>
    <p:sldId id="269" r:id="rId7"/>
    <p:sldId id="263" r:id="rId8"/>
    <p:sldId id="267" r:id="rId9"/>
    <p:sldId id="264" r:id="rId10"/>
    <p:sldId id="259" r:id="rId11"/>
    <p:sldId id="261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3425" autoAdjust="0"/>
  </p:normalViewPr>
  <p:slideViewPr>
    <p:cSldViewPr snapToGrid="0" snapToObjects="1">
      <p:cViewPr varScale="1">
        <p:scale>
          <a:sx n="79" d="100"/>
          <a:sy n="79" d="100"/>
        </p:scale>
        <p:origin x="-162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E6FB90-2E99-8648-90B7-EBC179C87448}" type="datetimeFigureOut">
              <a:rPr lang="en-US" smtClean="0"/>
              <a:t>10/18/17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216F13-097C-F24D-992E-01DDB4183E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2199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19BD41-E932-8C45-B7F0-154C9C9B1FC2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1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786052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216F13-097C-F24D-992E-01DDB4183EB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3106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216F13-097C-F24D-992E-01DDB4183EB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4664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216F13-097C-F24D-992E-01DDB4183EB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4664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216F13-097C-F24D-992E-01DDB4183EB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4664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216F13-097C-F24D-992E-01DDB4183EB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4664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EF16CC-5C0C-574B-9063-EB23E7E573F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3932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BFE4F8-4C35-1E47-B550-F0DE9A44093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4560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BFE4F8-4C35-1E47-B550-F0DE9A44093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4560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A557C-65AA-D543-A98A-91543E729843}" type="datetimeFigureOut">
              <a:rPr lang="en-US" smtClean="0"/>
              <a:t>10/18/17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D2449-AB73-D340-92E7-DD5C13605F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4687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A557C-65AA-D543-A98A-91543E729843}" type="datetimeFigureOut">
              <a:rPr lang="en-US" smtClean="0"/>
              <a:t>10/18/17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D2449-AB73-D340-92E7-DD5C13605F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8168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A557C-65AA-D543-A98A-91543E729843}" type="datetimeFigureOut">
              <a:rPr lang="en-US" smtClean="0"/>
              <a:t>10/18/17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D2449-AB73-D340-92E7-DD5C13605F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298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A557C-65AA-D543-A98A-91543E729843}" type="datetimeFigureOut">
              <a:rPr lang="en-US" smtClean="0"/>
              <a:t>10/18/17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D2449-AB73-D340-92E7-DD5C13605F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9850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A557C-65AA-D543-A98A-91543E729843}" type="datetimeFigureOut">
              <a:rPr lang="en-US" smtClean="0"/>
              <a:t>10/18/17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D2449-AB73-D340-92E7-DD5C13605F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9307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A557C-65AA-D543-A98A-91543E729843}" type="datetimeFigureOut">
              <a:rPr lang="en-US" smtClean="0"/>
              <a:t>10/18/17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D2449-AB73-D340-92E7-DD5C13605F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0123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A557C-65AA-D543-A98A-91543E729843}" type="datetimeFigureOut">
              <a:rPr lang="en-US" smtClean="0"/>
              <a:t>10/18/17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D2449-AB73-D340-92E7-DD5C13605F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9802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A557C-65AA-D543-A98A-91543E729843}" type="datetimeFigureOut">
              <a:rPr lang="en-US" smtClean="0"/>
              <a:t>10/18/17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D2449-AB73-D340-92E7-DD5C13605F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9672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A557C-65AA-D543-A98A-91543E729843}" type="datetimeFigureOut">
              <a:rPr lang="en-US" smtClean="0"/>
              <a:t>10/18/17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D2449-AB73-D340-92E7-DD5C13605F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3088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A557C-65AA-D543-A98A-91543E729843}" type="datetimeFigureOut">
              <a:rPr lang="en-US" smtClean="0"/>
              <a:t>10/18/17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D2449-AB73-D340-92E7-DD5C13605F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8926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A557C-65AA-D543-A98A-91543E729843}" type="datetimeFigureOut">
              <a:rPr lang="en-US" smtClean="0"/>
              <a:t>10/18/17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D2449-AB73-D340-92E7-DD5C13605F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2493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BA557C-65AA-D543-A98A-91543E729843}" type="datetimeFigureOut">
              <a:rPr lang="en-US" smtClean="0"/>
              <a:t>10/18/17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7D2449-AB73-D340-92E7-DD5C13605F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1429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8" Type="http://schemas.openxmlformats.org/officeDocument/2006/relationships/image" Target="../media/image9.png"/><Relationship Id="rId9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reat wave cropped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7194"/>
            <a:ext cx="9144000" cy="623103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-328710" y="0"/>
            <a:ext cx="978647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200" dirty="0" smtClean="0"/>
              <a:t>Lab 5: Convolution and Image Processing</a:t>
            </a:r>
            <a:endParaRPr lang="en-US" sz="4200" dirty="0"/>
          </a:p>
        </p:txBody>
      </p:sp>
    </p:spTree>
    <p:extLst>
      <p:ext uri="{BB962C8B-B14F-4D97-AF65-F5344CB8AC3E}">
        <p14:creationId xmlns:p14="http://schemas.microsoft.com/office/powerpoint/2010/main" val="42391967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96007"/>
            <a:ext cx="91440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1D convolution to smooth a time series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708" y="688900"/>
            <a:ext cx="4420022" cy="353601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2729" y="688900"/>
            <a:ext cx="4420023" cy="353601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2708" y="688901"/>
            <a:ext cx="4420022" cy="353601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4011279"/>
            <a:ext cx="9144000" cy="283178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9271" y="3872530"/>
            <a:ext cx="9144000" cy="297052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3891771"/>
            <a:ext cx="9144000" cy="29972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3891771"/>
            <a:ext cx="9144000" cy="2977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0658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2D convolution for image processing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1135532" y="2395701"/>
            <a:ext cx="914400" cy="954107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600" dirty="0" smtClean="0"/>
              <a:t>1</a:t>
            </a:r>
            <a:endParaRPr lang="en-US" sz="5600" dirty="0"/>
          </a:p>
        </p:txBody>
      </p:sp>
      <p:sp>
        <p:nvSpPr>
          <p:cNvPr id="23" name="TextBox 22"/>
          <p:cNvSpPr txBox="1"/>
          <p:nvPr/>
        </p:nvSpPr>
        <p:spPr>
          <a:xfrm>
            <a:off x="2049932" y="2395701"/>
            <a:ext cx="914400" cy="954107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600" dirty="0" smtClean="0"/>
              <a:t>2</a:t>
            </a:r>
            <a:endParaRPr lang="en-US" sz="5600" dirty="0"/>
          </a:p>
        </p:txBody>
      </p:sp>
      <p:sp>
        <p:nvSpPr>
          <p:cNvPr id="24" name="TextBox 23"/>
          <p:cNvSpPr txBox="1"/>
          <p:nvPr/>
        </p:nvSpPr>
        <p:spPr>
          <a:xfrm>
            <a:off x="2964332" y="2395701"/>
            <a:ext cx="914400" cy="954107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600" dirty="0" smtClean="0"/>
              <a:t>3</a:t>
            </a:r>
            <a:endParaRPr lang="en-US" sz="5600" dirty="0"/>
          </a:p>
        </p:txBody>
      </p:sp>
      <p:sp>
        <p:nvSpPr>
          <p:cNvPr id="25" name="TextBox 24"/>
          <p:cNvSpPr txBox="1"/>
          <p:nvPr/>
        </p:nvSpPr>
        <p:spPr>
          <a:xfrm>
            <a:off x="1135532" y="3349808"/>
            <a:ext cx="914400" cy="954107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600" dirty="0" smtClean="0"/>
              <a:t>4</a:t>
            </a:r>
            <a:endParaRPr lang="en-US" sz="5600" dirty="0"/>
          </a:p>
        </p:txBody>
      </p:sp>
      <p:sp>
        <p:nvSpPr>
          <p:cNvPr id="26" name="TextBox 25"/>
          <p:cNvSpPr txBox="1"/>
          <p:nvPr/>
        </p:nvSpPr>
        <p:spPr>
          <a:xfrm>
            <a:off x="2049932" y="3349808"/>
            <a:ext cx="914400" cy="954107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600" dirty="0" smtClean="0"/>
              <a:t>5</a:t>
            </a:r>
            <a:endParaRPr lang="en-US" sz="5600" dirty="0"/>
          </a:p>
        </p:txBody>
      </p:sp>
      <p:sp>
        <p:nvSpPr>
          <p:cNvPr id="27" name="TextBox 26"/>
          <p:cNvSpPr txBox="1"/>
          <p:nvPr/>
        </p:nvSpPr>
        <p:spPr>
          <a:xfrm>
            <a:off x="2964332" y="3349808"/>
            <a:ext cx="914400" cy="954107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600" dirty="0" smtClean="0"/>
              <a:t>6</a:t>
            </a:r>
            <a:endParaRPr lang="en-US" sz="5600" dirty="0"/>
          </a:p>
        </p:txBody>
      </p:sp>
      <p:sp>
        <p:nvSpPr>
          <p:cNvPr id="28" name="TextBox 27"/>
          <p:cNvSpPr txBox="1"/>
          <p:nvPr/>
        </p:nvSpPr>
        <p:spPr>
          <a:xfrm>
            <a:off x="1135532" y="4303915"/>
            <a:ext cx="914400" cy="954107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600" dirty="0" smtClean="0"/>
              <a:t>7</a:t>
            </a:r>
            <a:endParaRPr lang="en-US" sz="5600" dirty="0"/>
          </a:p>
        </p:txBody>
      </p:sp>
      <p:sp>
        <p:nvSpPr>
          <p:cNvPr id="29" name="TextBox 28"/>
          <p:cNvSpPr txBox="1"/>
          <p:nvPr/>
        </p:nvSpPr>
        <p:spPr>
          <a:xfrm>
            <a:off x="2049932" y="4303915"/>
            <a:ext cx="914400" cy="954107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600" dirty="0" smtClean="0"/>
              <a:t>8</a:t>
            </a:r>
            <a:endParaRPr lang="en-US" sz="5600" dirty="0"/>
          </a:p>
        </p:txBody>
      </p:sp>
      <p:sp>
        <p:nvSpPr>
          <p:cNvPr id="30" name="TextBox 29"/>
          <p:cNvSpPr txBox="1"/>
          <p:nvPr/>
        </p:nvSpPr>
        <p:spPr>
          <a:xfrm>
            <a:off x="2964332" y="4303915"/>
            <a:ext cx="914400" cy="954107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600" dirty="0" smtClean="0"/>
              <a:t>9</a:t>
            </a:r>
            <a:endParaRPr lang="en-US" sz="5600" dirty="0"/>
          </a:p>
        </p:txBody>
      </p:sp>
      <p:sp>
        <p:nvSpPr>
          <p:cNvPr id="31" name="TextBox 30"/>
          <p:cNvSpPr txBox="1"/>
          <p:nvPr/>
        </p:nvSpPr>
        <p:spPr>
          <a:xfrm>
            <a:off x="5462494" y="2441385"/>
            <a:ext cx="914400" cy="954107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600" dirty="0" smtClean="0"/>
              <a:t>3</a:t>
            </a:r>
            <a:endParaRPr lang="en-US" sz="5600" dirty="0"/>
          </a:p>
        </p:txBody>
      </p:sp>
      <p:sp>
        <p:nvSpPr>
          <p:cNvPr id="32" name="TextBox 31"/>
          <p:cNvSpPr txBox="1"/>
          <p:nvPr/>
        </p:nvSpPr>
        <p:spPr>
          <a:xfrm>
            <a:off x="6376894" y="2441385"/>
            <a:ext cx="914400" cy="954107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600" dirty="0" smtClean="0"/>
              <a:t>4</a:t>
            </a:r>
            <a:endParaRPr lang="en-US" sz="5600" dirty="0"/>
          </a:p>
        </p:txBody>
      </p:sp>
      <p:sp>
        <p:nvSpPr>
          <p:cNvPr id="33" name="TextBox 32"/>
          <p:cNvSpPr txBox="1"/>
          <p:nvPr/>
        </p:nvSpPr>
        <p:spPr>
          <a:xfrm>
            <a:off x="5462494" y="3395492"/>
            <a:ext cx="914400" cy="954107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600" dirty="0" smtClean="0"/>
              <a:t>6</a:t>
            </a:r>
            <a:endParaRPr lang="en-US" sz="5600" dirty="0"/>
          </a:p>
        </p:txBody>
      </p:sp>
      <p:sp>
        <p:nvSpPr>
          <p:cNvPr id="34" name="TextBox 33"/>
          <p:cNvSpPr txBox="1"/>
          <p:nvPr/>
        </p:nvSpPr>
        <p:spPr>
          <a:xfrm>
            <a:off x="6382871" y="3395492"/>
            <a:ext cx="914400" cy="954107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600" dirty="0" smtClean="0"/>
              <a:t>7</a:t>
            </a:r>
            <a:endParaRPr lang="en-US" sz="5600" dirty="0"/>
          </a:p>
        </p:txBody>
      </p:sp>
      <p:grpSp>
        <p:nvGrpSpPr>
          <p:cNvPr id="40" name="Group 39"/>
          <p:cNvGrpSpPr/>
          <p:nvPr/>
        </p:nvGrpSpPr>
        <p:grpSpPr>
          <a:xfrm>
            <a:off x="1135532" y="2395701"/>
            <a:ext cx="1828800" cy="1908214"/>
            <a:chOff x="4709458" y="4452266"/>
            <a:chExt cx="1828800" cy="1908214"/>
          </a:xfrm>
        </p:grpSpPr>
        <p:sp>
          <p:nvSpPr>
            <p:cNvPr id="36" name="TextBox 35"/>
            <p:cNvSpPr txBox="1"/>
            <p:nvPr/>
          </p:nvSpPr>
          <p:spPr>
            <a:xfrm>
              <a:off x="4709458" y="4452266"/>
              <a:ext cx="914400" cy="954107"/>
            </a:xfrm>
            <a:prstGeom prst="rect">
              <a:avLst/>
            </a:prstGeom>
            <a:noFill/>
            <a:ln w="50800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600" dirty="0" smtClean="0"/>
                <a:t>1</a:t>
              </a:r>
              <a:endParaRPr lang="en-US" sz="5600" dirty="0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5623858" y="4452266"/>
              <a:ext cx="914400" cy="954107"/>
            </a:xfrm>
            <a:prstGeom prst="rect">
              <a:avLst/>
            </a:prstGeom>
            <a:noFill/>
            <a:ln w="50800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600" dirty="0" smtClean="0"/>
                <a:t>2</a:t>
              </a:r>
              <a:endParaRPr lang="en-US" sz="5600" dirty="0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4709458" y="5406373"/>
              <a:ext cx="914400" cy="954107"/>
            </a:xfrm>
            <a:prstGeom prst="rect">
              <a:avLst/>
            </a:prstGeom>
            <a:noFill/>
            <a:ln w="50800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600" dirty="0" smtClean="0"/>
                <a:t>4</a:t>
              </a:r>
              <a:endParaRPr lang="en-US" sz="5600" dirty="0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5623858" y="5406373"/>
              <a:ext cx="914400" cy="954107"/>
            </a:xfrm>
            <a:prstGeom prst="rect">
              <a:avLst/>
            </a:prstGeom>
            <a:noFill/>
            <a:ln w="50800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600" dirty="0" smtClean="0"/>
                <a:t>5</a:t>
              </a:r>
              <a:endParaRPr lang="en-US" sz="5600" dirty="0"/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2049932" y="2395701"/>
            <a:ext cx="1828800" cy="1908214"/>
            <a:chOff x="4709458" y="4452266"/>
            <a:chExt cx="1828800" cy="1908214"/>
          </a:xfrm>
        </p:grpSpPr>
        <p:sp>
          <p:nvSpPr>
            <p:cNvPr id="42" name="TextBox 41"/>
            <p:cNvSpPr txBox="1"/>
            <p:nvPr/>
          </p:nvSpPr>
          <p:spPr>
            <a:xfrm>
              <a:off x="4709458" y="4452266"/>
              <a:ext cx="914400" cy="954107"/>
            </a:xfrm>
            <a:prstGeom prst="rect">
              <a:avLst/>
            </a:prstGeom>
            <a:noFill/>
            <a:ln w="50800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600" dirty="0" smtClean="0"/>
                <a:t>2	</a:t>
              </a:r>
              <a:endParaRPr lang="en-US" sz="5600" dirty="0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5623858" y="4452266"/>
              <a:ext cx="914400" cy="954107"/>
            </a:xfrm>
            <a:prstGeom prst="rect">
              <a:avLst/>
            </a:prstGeom>
            <a:noFill/>
            <a:ln w="50800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600" dirty="0" smtClean="0"/>
                <a:t>3</a:t>
              </a:r>
              <a:endParaRPr lang="en-US" sz="5600" dirty="0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4709458" y="5406373"/>
              <a:ext cx="914400" cy="954107"/>
            </a:xfrm>
            <a:prstGeom prst="rect">
              <a:avLst/>
            </a:prstGeom>
            <a:noFill/>
            <a:ln w="50800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600" dirty="0" smtClean="0"/>
                <a:t>5</a:t>
              </a:r>
              <a:endParaRPr lang="en-US" sz="5600" dirty="0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5623858" y="5406373"/>
              <a:ext cx="914400" cy="954107"/>
            </a:xfrm>
            <a:prstGeom prst="rect">
              <a:avLst/>
            </a:prstGeom>
            <a:noFill/>
            <a:ln w="50800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600" dirty="0" smtClean="0"/>
                <a:t>6</a:t>
              </a:r>
              <a:endParaRPr lang="en-US" sz="5600" dirty="0"/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1135532" y="3349808"/>
            <a:ext cx="1828800" cy="1908214"/>
            <a:chOff x="4709458" y="4452266"/>
            <a:chExt cx="1828800" cy="1908214"/>
          </a:xfrm>
        </p:grpSpPr>
        <p:sp>
          <p:nvSpPr>
            <p:cNvPr id="47" name="TextBox 46"/>
            <p:cNvSpPr txBox="1"/>
            <p:nvPr/>
          </p:nvSpPr>
          <p:spPr>
            <a:xfrm>
              <a:off x="4709458" y="4452266"/>
              <a:ext cx="914400" cy="954107"/>
            </a:xfrm>
            <a:prstGeom prst="rect">
              <a:avLst/>
            </a:prstGeom>
            <a:noFill/>
            <a:ln w="50800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600" dirty="0" smtClean="0"/>
                <a:t>4	</a:t>
              </a:r>
              <a:endParaRPr lang="en-US" sz="5600" dirty="0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5623858" y="4452266"/>
              <a:ext cx="914400" cy="954107"/>
            </a:xfrm>
            <a:prstGeom prst="rect">
              <a:avLst/>
            </a:prstGeom>
            <a:noFill/>
            <a:ln w="50800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600" dirty="0" smtClean="0"/>
                <a:t>5</a:t>
              </a:r>
              <a:endParaRPr lang="en-US" sz="5600" dirty="0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4709458" y="5406373"/>
              <a:ext cx="914400" cy="954107"/>
            </a:xfrm>
            <a:prstGeom prst="rect">
              <a:avLst/>
            </a:prstGeom>
            <a:noFill/>
            <a:ln w="50800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600" dirty="0" smtClean="0"/>
                <a:t>7</a:t>
              </a:r>
              <a:endParaRPr lang="en-US" sz="5600" dirty="0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5623858" y="5406373"/>
              <a:ext cx="914400" cy="954107"/>
            </a:xfrm>
            <a:prstGeom prst="rect">
              <a:avLst/>
            </a:prstGeom>
            <a:noFill/>
            <a:ln w="50800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600" dirty="0" smtClean="0"/>
                <a:t>8</a:t>
              </a:r>
              <a:endParaRPr lang="en-US" sz="5600" dirty="0"/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2043955" y="3349808"/>
            <a:ext cx="1828800" cy="1908214"/>
            <a:chOff x="4709458" y="4452266"/>
            <a:chExt cx="1828800" cy="1908214"/>
          </a:xfrm>
        </p:grpSpPr>
        <p:sp>
          <p:nvSpPr>
            <p:cNvPr id="52" name="TextBox 51"/>
            <p:cNvSpPr txBox="1"/>
            <p:nvPr/>
          </p:nvSpPr>
          <p:spPr>
            <a:xfrm>
              <a:off x="4709458" y="4452266"/>
              <a:ext cx="914400" cy="954107"/>
            </a:xfrm>
            <a:prstGeom prst="rect">
              <a:avLst/>
            </a:prstGeom>
            <a:noFill/>
            <a:ln w="50800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600" dirty="0" smtClean="0"/>
                <a:t>5</a:t>
              </a:r>
              <a:endParaRPr lang="en-US" sz="5600" dirty="0"/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5623858" y="4452266"/>
              <a:ext cx="914400" cy="954107"/>
            </a:xfrm>
            <a:prstGeom prst="rect">
              <a:avLst/>
            </a:prstGeom>
            <a:noFill/>
            <a:ln w="50800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600" dirty="0" smtClean="0"/>
                <a:t>6</a:t>
              </a:r>
              <a:endParaRPr lang="en-US" sz="5600" dirty="0"/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4709458" y="5406373"/>
              <a:ext cx="914400" cy="954107"/>
            </a:xfrm>
            <a:prstGeom prst="rect">
              <a:avLst/>
            </a:prstGeom>
            <a:noFill/>
            <a:ln w="50800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600" dirty="0" smtClean="0"/>
                <a:t>8</a:t>
              </a:r>
              <a:endParaRPr lang="en-US" sz="5600" dirty="0"/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5623858" y="5406373"/>
              <a:ext cx="914400" cy="954107"/>
            </a:xfrm>
            <a:prstGeom prst="rect">
              <a:avLst/>
            </a:prstGeom>
            <a:noFill/>
            <a:ln w="50800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600" dirty="0" smtClean="0"/>
                <a:t>9</a:t>
              </a:r>
              <a:endParaRPr lang="en-US" sz="5600" dirty="0"/>
            </a:p>
          </p:txBody>
        </p:sp>
      </p:grpSp>
      <p:sp>
        <p:nvSpPr>
          <p:cNvPr id="56" name="TextBox 55"/>
          <p:cNvSpPr txBox="1"/>
          <p:nvPr/>
        </p:nvSpPr>
        <p:spPr>
          <a:xfrm>
            <a:off x="1868381" y="1417638"/>
            <a:ext cx="140520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Input</a:t>
            </a:r>
            <a:endParaRPr lang="en-US" sz="4400" dirty="0"/>
          </a:p>
        </p:txBody>
      </p:sp>
      <p:sp>
        <p:nvSpPr>
          <p:cNvPr id="57" name="TextBox 56"/>
          <p:cNvSpPr txBox="1"/>
          <p:nvPr/>
        </p:nvSpPr>
        <p:spPr>
          <a:xfrm>
            <a:off x="4446666" y="1417638"/>
            <a:ext cx="486623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Output (normalized)</a:t>
            </a:r>
            <a:endParaRPr lang="en-US" sz="4400" dirty="0"/>
          </a:p>
        </p:txBody>
      </p:sp>
      <p:grpSp>
        <p:nvGrpSpPr>
          <p:cNvPr id="64" name="Group 63"/>
          <p:cNvGrpSpPr/>
          <p:nvPr/>
        </p:nvGrpSpPr>
        <p:grpSpPr>
          <a:xfrm>
            <a:off x="5462494" y="4712443"/>
            <a:ext cx="3522755" cy="1908214"/>
            <a:chOff x="5462494" y="4712443"/>
            <a:chExt cx="3522755" cy="1908214"/>
          </a:xfrm>
        </p:grpSpPr>
        <p:grpSp>
          <p:nvGrpSpPr>
            <p:cNvPr id="58" name="Group 57"/>
            <p:cNvGrpSpPr/>
            <p:nvPr/>
          </p:nvGrpSpPr>
          <p:grpSpPr>
            <a:xfrm>
              <a:off x="5462494" y="4712443"/>
              <a:ext cx="1828800" cy="1908214"/>
              <a:chOff x="4709458" y="4452266"/>
              <a:chExt cx="1828800" cy="1908214"/>
            </a:xfrm>
          </p:grpSpPr>
          <p:sp>
            <p:nvSpPr>
              <p:cNvPr id="59" name="TextBox 58"/>
              <p:cNvSpPr txBox="1"/>
              <p:nvPr/>
            </p:nvSpPr>
            <p:spPr>
              <a:xfrm>
                <a:off x="4709458" y="4452266"/>
                <a:ext cx="914400" cy="954107"/>
              </a:xfrm>
              <a:prstGeom prst="rect">
                <a:avLst/>
              </a:prstGeom>
              <a:noFill/>
              <a:ln w="50800"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600" dirty="0" smtClean="0"/>
                  <a:t>1	</a:t>
                </a:r>
                <a:endParaRPr lang="en-US" sz="5600" dirty="0"/>
              </a:p>
            </p:txBody>
          </p:sp>
          <p:sp>
            <p:nvSpPr>
              <p:cNvPr id="60" name="TextBox 59"/>
              <p:cNvSpPr txBox="1"/>
              <p:nvPr/>
            </p:nvSpPr>
            <p:spPr>
              <a:xfrm>
                <a:off x="5623858" y="4452266"/>
                <a:ext cx="914400" cy="954107"/>
              </a:xfrm>
              <a:prstGeom prst="rect">
                <a:avLst/>
              </a:prstGeom>
              <a:noFill/>
              <a:ln w="50800"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600" dirty="0" smtClean="0"/>
                  <a:t>1</a:t>
                </a:r>
                <a:endParaRPr lang="en-US" sz="5600" dirty="0"/>
              </a:p>
            </p:txBody>
          </p:sp>
          <p:sp>
            <p:nvSpPr>
              <p:cNvPr id="61" name="TextBox 60"/>
              <p:cNvSpPr txBox="1"/>
              <p:nvPr/>
            </p:nvSpPr>
            <p:spPr>
              <a:xfrm>
                <a:off x="4709458" y="5406373"/>
                <a:ext cx="914400" cy="954107"/>
              </a:xfrm>
              <a:prstGeom prst="rect">
                <a:avLst/>
              </a:prstGeom>
              <a:noFill/>
              <a:ln w="50800"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600" dirty="0" smtClean="0"/>
                  <a:t>1</a:t>
                </a:r>
                <a:endParaRPr lang="en-US" sz="5600" dirty="0"/>
              </a:p>
            </p:txBody>
          </p:sp>
          <p:sp>
            <p:nvSpPr>
              <p:cNvPr id="62" name="TextBox 61"/>
              <p:cNvSpPr txBox="1"/>
              <p:nvPr/>
            </p:nvSpPr>
            <p:spPr>
              <a:xfrm>
                <a:off x="5623858" y="5406373"/>
                <a:ext cx="914400" cy="954107"/>
              </a:xfrm>
              <a:prstGeom prst="rect">
                <a:avLst/>
              </a:prstGeom>
              <a:noFill/>
              <a:ln w="50800"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600" dirty="0" smtClean="0"/>
                  <a:t>1</a:t>
                </a:r>
                <a:endParaRPr lang="en-US" sz="5600" dirty="0"/>
              </a:p>
            </p:txBody>
          </p:sp>
        </p:grpSp>
        <p:sp>
          <p:nvSpPr>
            <p:cNvPr id="63" name="TextBox 62"/>
            <p:cNvSpPr txBox="1"/>
            <p:nvPr/>
          </p:nvSpPr>
          <p:spPr>
            <a:xfrm>
              <a:off x="7323266" y="5281829"/>
              <a:ext cx="1661983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dirty="0" smtClean="0"/>
                <a:t>Kernel</a:t>
              </a:r>
              <a:endParaRPr lang="en-US" sz="4400" dirty="0"/>
            </a:p>
          </p:txBody>
        </p:sp>
      </p:grpSp>
    </p:spTree>
    <p:extLst>
      <p:ext uri="{BB962C8B-B14F-4D97-AF65-F5344CB8AC3E}">
        <p14:creationId xmlns:p14="http://schemas.microsoft.com/office/powerpoint/2010/main" val="13407769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  <p:bldP spid="33" grpId="0" animBg="1"/>
      <p:bldP spid="34" grpId="0" animBg="1"/>
      <p:bldP spid="5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cousin problem in teaching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1668462"/>
            <a:ext cx="9120745" cy="2784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1470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98820"/>
            <a:ext cx="91440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Boundary handling and edge artifacts</a:t>
            </a:r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2943413" y="1622308"/>
            <a:ext cx="3205779" cy="640080"/>
            <a:chOff x="2181412" y="1553882"/>
            <a:chExt cx="3205779" cy="640080"/>
          </a:xfrm>
        </p:grpSpPr>
        <p:sp>
          <p:nvSpPr>
            <p:cNvPr id="5" name="Rectangle 4"/>
            <p:cNvSpPr/>
            <p:nvPr/>
          </p:nvSpPr>
          <p:spPr>
            <a:xfrm>
              <a:off x="2181412" y="1553882"/>
              <a:ext cx="640080" cy="64008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 smtClean="0">
                  <a:solidFill>
                    <a:srgbClr val="000000"/>
                  </a:solidFill>
                </a:rPr>
                <a:t>1</a:t>
              </a:r>
              <a:endParaRPr lang="en-US" sz="4000" b="1" dirty="0">
                <a:solidFill>
                  <a:srgbClr val="000000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2821492" y="1553882"/>
              <a:ext cx="640080" cy="64008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 smtClean="0">
                  <a:solidFill>
                    <a:srgbClr val="000000"/>
                  </a:solidFill>
                </a:rPr>
                <a:t>2</a:t>
              </a:r>
              <a:endParaRPr lang="en-US" sz="4000" b="1" dirty="0">
                <a:solidFill>
                  <a:srgbClr val="000000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3461572" y="1553882"/>
              <a:ext cx="640080" cy="64008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 smtClean="0">
                  <a:solidFill>
                    <a:srgbClr val="000000"/>
                  </a:solidFill>
                </a:rPr>
                <a:t>3</a:t>
              </a:r>
              <a:endParaRPr lang="en-US" sz="4000" b="1" dirty="0">
                <a:solidFill>
                  <a:srgbClr val="000000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4101652" y="1553882"/>
              <a:ext cx="640080" cy="64008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 smtClean="0">
                  <a:solidFill>
                    <a:srgbClr val="000000"/>
                  </a:solidFill>
                </a:rPr>
                <a:t>4</a:t>
              </a:r>
              <a:endParaRPr lang="en-US" sz="4000" b="1" dirty="0">
                <a:solidFill>
                  <a:srgbClr val="000000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747111" y="1553882"/>
              <a:ext cx="640080" cy="64008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 smtClean="0">
                  <a:solidFill>
                    <a:srgbClr val="000000"/>
                  </a:solidFill>
                </a:rPr>
                <a:t>5</a:t>
              </a:r>
              <a:endParaRPr lang="en-US" sz="4000" b="1" dirty="0">
                <a:solidFill>
                  <a:srgbClr val="000000"/>
                </a:solidFill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3478450" y="724652"/>
            <a:ext cx="242611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n = 5, k = 3</a:t>
            </a:r>
            <a:endParaRPr lang="en-US" sz="4000" dirty="0"/>
          </a:p>
        </p:txBody>
      </p:sp>
      <p:sp>
        <p:nvSpPr>
          <p:cNvPr id="17" name="TextBox 16"/>
          <p:cNvSpPr txBox="1"/>
          <p:nvPr/>
        </p:nvSpPr>
        <p:spPr>
          <a:xfrm>
            <a:off x="46465" y="5290707"/>
            <a:ext cx="90665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/>
              <a:t>“</a:t>
            </a:r>
            <a:r>
              <a:rPr lang="en-US" sz="6000" b="1" dirty="0" smtClean="0"/>
              <a:t>Full</a:t>
            </a:r>
            <a:r>
              <a:rPr lang="en-US" sz="6000" dirty="0" smtClean="0"/>
              <a:t>”: </a:t>
            </a:r>
          </a:p>
          <a:p>
            <a:pPr algn="ctr"/>
            <a:r>
              <a:rPr lang="en-US" sz="3600" dirty="0" smtClean="0"/>
              <a:t>Yields outputs when kernel touches inputs</a:t>
            </a:r>
            <a:endParaRPr lang="en-US" sz="3600" dirty="0"/>
          </a:p>
        </p:txBody>
      </p:sp>
      <p:grpSp>
        <p:nvGrpSpPr>
          <p:cNvPr id="20" name="Group 19"/>
          <p:cNvGrpSpPr/>
          <p:nvPr/>
        </p:nvGrpSpPr>
        <p:grpSpPr>
          <a:xfrm>
            <a:off x="1671157" y="2565111"/>
            <a:ext cx="1920240" cy="640080"/>
            <a:chOff x="2260892" y="2155688"/>
            <a:chExt cx="1920240" cy="640080"/>
          </a:xfrm>
        </p:grpSpPr>
        <p:sp>
          <p:nvSpPr>
            <p:cNvPr id="13" name="Rectangle 12"/>
            <p:cNvSpPr/>
            <p:nvPr/>
          </p:nvSpPr>
          <p:spPr>
            <a:xfrm>
              <a:off x="2260892" y="2155688"/>
              <a:ext cx="640080" cy="64008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 smtClean="0">
                  <a:solidFill>
                    <a:srgbClr val="000000"/>
                  </a:solidFill>
                </a:rPr>
                <a:t>1</a:t>
              </a:r>
              <a:endParaRPr lang="en-US" sz="4000" b="1" dirty="0">
                <a:solidFill>
                  <a:srgbClr val="000000"/>
                </a:solidFill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2900972" y="2155688"/>
              <a:ext cx="640080" cy="64008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 smtClean="0">
                  <a:solidFill>
                    <a:srgbClr val="000000"/>
                  </a:solidFill>
                </a:rPr>
                <a:t>1</a:t>
              </a:r>
              <a:endParaRPr lang="en-US" sz="4000" b="1" dirty="0">
                <a:solidFill>
                  <a:srgbClr val="000000"/>
                </a:solidFill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3541052" y="2155688"/>
              <a:ext cx="640080" cy="64008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 smtClean="0">
                  <a:solidFill>
                    <a:srgbClr val="000000"/>
                  </a:solidFill>
                </a:rPr>
                <a:t>1</a:t>
              </a:r>
              <a:endParaRPr lang="en-US" sz="4000" b="1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1671157" y="1622308"/>
            <a:ext cx="1280160" cy="640080"/>
            <a:chOff x="3591397" y="4927301"/>
            <a:chExt cx="1280160" cy="640080"/>
          </a:xfrm>
        </p:grpSpPr>
        <p:sp>
          <p:nvSpPr>
            <p:cNvPr id="22" name="Rectangle 21"/>
            <p:cNvSpPr/>
            <p:nvPr/>
          </p:nvSpPr>
          <p:spPr>
            <a:xfrm>
              <a:off x="3591397" y="4927301"/>
              <a:ext cx="640080" cy="64008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 smtClean="0">
                  <a:solidFill>
                    <a:srgbClr val="000000"/>
                  </a:solidFill>
                </a:rPr>
                <a:t>0</a:t>
              </a:r>
              <a:endParaRPr lang="en-US" sz="4000" b="1" dirty="0">
                <a:solidFill>
                  <a:srgbClr val="000000"/>
                </a:solidFill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4231477" y="4927301"/>
              <a:ext cx="640080" cy="64008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 smtClean="0">
                  <a:solidFill>
                    <a:srgbClr val="000000"/>
                  </a:solidFill>
                </a:rPr>
                <a:t>0</a:t>
              </a:r>
              <a:endParaRPr lang="en-US" sz="4000" b="1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6149192" y="1623491"/>
            <a:ext cx="1280160" cy="640080"/>
            <a:chOff x="3591397" y="4927301"/>
            <a:chExt cx="1280160" cy="640080"/>
          </a:xfrm>
        </p:grpSpPr>
        <p:sp>
          <p:nvSpPr>
            <p:cNvPr id="41" name="Rectangle 40"/>
            <p:cNvSpPr/>
            <p:nvPr/>
          </p:nvSpPr>
          <p:spPr>
            <a:xfrm>
              <a:off x="3591397" y="4927301"/>
              <a:ext cx="640080" cy="64008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 smtClean="0">
                  <a:solidFill>
                    <a:srgbClr val="000000"/>
                  </a:solidFill>
                </a:rPr>
                <a:t>0</a:t>
              </a:r>
              <a:endParaRPr lang="en-US" sz="4000" b="1" dirty="0">
                <a:solidFill>
                  <a:srgbClr val="000000"/>
                </a:solidFill>
              </a:endParaRP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4231477" y="4927301"/>
              <a:ext cx="640080" cy="64008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 smtClean="0">
                  <a:solidFill>
                    <a:srgbClr val="000000"/>
                  </a:solidFill>
                </a:rPr>
                <a:t>0</a:t>
              </a:r>
              <a:endParaRPr lang="en-US" sz="4000" b="1" dirty="0">
                <a:solidFill>
                  <a:srgbClr val="000000"/>
                </a:solidFill>
              </a:endParaRPr>
            </a:p>
          </p:txBody>
        </p:sp>
      </p:grpSp>
      <p:sp>
        <p:nvSpPr>
          <p:cNvPr id="44" name="Rectangle 43"/>
          <p:cNvSpPr/>
          <p:nvPr/>
        </p:nvSpPr>
        <p:spPr>
          <a:xfrm>
            <a:off x="2341580" y="3492944"/>
            <a:ext cx="640080" cy="64008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000000"/>
                </a:solidFill>
              </a:rPr>
              <a:t>1</a:t>
            </a:r>
            <a:endParaRPr lang="en-US" sz="4000" b="1" dirty="0">
              <a:solidFill>
                <a:srgbClr val="000000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2981660" y="3492944"/>
            <a:ext cx="640080" cy="64008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000000"/>
                </a:solidFill>
              </a:rPr>
              <a:t>3</a:t>
            </a:r>
            <a:endParaRPr lang="en-US" sz="4000" b="1" dirty="0">
              <a:solidFill>
                <a:srgbClr val="000000"/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3621740" y="3492944"/>
            <a:ext cx="640080" cy="64008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000000"/>
                </a:solidFill>
              </a:rPr>
              <a:t>6</a:t>
            </a:r>
            <a:endParaRPr lang="en-US" sz="4000" b="1" dirty="0">
              <a:solidFill>
                <a:srgbClr val="000000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4261820" y="3492944"/>
            <a:ext cx="640080" cy="64008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000000"/>
                </a:solidFill>
              </a:rPr>
              <a:t>9</a:t>
            </a:r>
            <a:endParaRPr lang="en-US" sz="4000" b="1" dirty="0">
              <a:solidFill>
                <a:srgbClr val="000000"/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4907279" y="3492944"/>
            <a:ext cx="640080" cy="64008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000000"/>
                </a:solidFill>
              </a:rPr>
              <a:t>12</a:t>
            </a:r>
            <a:endParaRPr lang="en-US" sz="3600" b="1" dirty="0">
              <a:solidFill>
                <a:srgbClr val="000000"/>
              </a:solidFill>
            </a:endParaRPr>
          </a:p>
        </p:txBody>
      </p:sp>
      <p:grpSp>
        <p:nvGrpSpPr>
          <p:cNvPr id="49" name="Group 48"/>
          <p:cNvGrpSpPr/>
          <p:nvPr/>
        </p:nvGrpSpPr>
        <p:grpSpPr>
          <a:xfrm>
            <a:off x="2316617" y="2565111"/>
            <a:ext cx="1920240" cy="640080"/>
            <a:chOff x="2260892" y="2155688"/>
            <a:chExt cx="1920240" cy="640080"/>
          </a:xfrm>
        </p:grpSpPr>
        <p:sp>
          <p:nvSpPr>
            <p:cNvPr id="50" name="Rectangle 49"/>
            <p:cNvSpPr/>
            <p:nvPr/>
          </p:nvSpPr>
          <p:spPr>
            <a:xfrm>
              <a:off x="2260892" y="2155688"/>
              <a:ext cx="640080" cy="64008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 smtClean="0">
                  <a:solidFill>
                    <a:srgbClr val="000000"/>
                  </a:solidFill>
                </a:rPr>
                <a:t>1</a:t>
              </a:r>
              <a:endParaRPr lang="en-US" sz="4000" b="1" dirty="0">
                <a:solidFill>
                  <a:srgbClr val="000000"/>
                </a:solidFill>
              </a:endParaRP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2900972" y="2155688"/>
              <a:ext cx="640080" cy="64008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 smtClean="0">
                  <a:solidFill>
                    <a:srgbClr val="000000"/>
                  </a:solidFill>
                </a:rPr>
                <a:t>1</a:t>
              </a:r>
              <a:endParaRPr lang="en-US" sz="4000" b="1" dirty="0">
                <a:solidFill>
                  <a:srgbClr val="000000"/>
                </a:solidFill>
              </a:endParaRP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3541052" y="2155688"/>
              <a:ext cx="640080" cy="64008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 smtClean="0">
                  <a:solidFill>
                    <a:srgbClr val="000000"/>
                  </a:solidFill>
                </a:rPr>
                <a:t>1</a:t>
              </a:r>
              <a:endParaRPr lang="en-US" sz="4000" b="1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2956863" y="2574037"/>
            <a:ext cx="1920240" cy="640080"/>
            <a:chOff x="2260892" y="2155688"/>
            <a:chExt cx="1920240" cy="640080"/>
          </a:xfrm>
        </p:grpSpPr>
        <p:sp>
          <p:nvSpPr>
            <p:cNvPr id="54" name="Rectangle 53"/>
            <p:cNvSpPr/>
            <p:nvPr/>
          </p:nvSpPr>
          <p:spPr>
            <a:xfrm>
              <a:off x="2260892" y="2155688"/>
              <a:ext cx="640080" cy="64008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 smtClean="0">
                  <a:solidFill>
                    <a:srgbClr val="000000"/>
                  </a:solidFill>
                </a:rPr>
                <a:t>1</a:t>
              </a:r>
              <a:endParaRPr lang="en-US" sz="4000" b="1" dirty="0">
                <a:solidFill>
                  <a:srgbClr val="000000"/>
                </a:solidFill>
              </a:endParaRPr>
            </a:p>
          </p:txBody>
        </p:sp>
        <p:sp>
          <p:nvSpPr>
            <p:cNvPr id="55" name="Rectangle 54"/>
            <p:cNvSpPr/>
            <p:nvPr/>
          </p:nvSpPr>
          <p:spPr>
            <a:xfrm>
              <a:off x="2900972" y="2155688"/>
              <a:ext cx="640080" cy="64008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 smtClean="0">
                  <a:solidFill>
                    <a:srgbClr val="000000"/>
                  </a:solidFill>
                </a:rPr>
                <a:t>1</a:t>
              </a:r>
              <a:endParaRPr lang="en-US" sz="4000" b="1" dirty="0">
                <a:solidFill>
                  <a:srgbClr val="000000"/>
                </a:solidFill>
              </a:endParaRPr>
            </a:p>
          </p:txBody>
        </p:sp>
        <p:sp>
          <p:nvSpPr>
            <p:cNvPr id="56" name="Rectangle 55"/>
            <p:cNvSpPr/>
            <p:nvPr/>
          </p:nvSpPr>
          <p:spPr>
            <a:xfrm>
              <a:off x="3541052" y="2155688"/>
              <a:ext cx="640080" cy="64008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 smtClean="0">
                  <a:solidFill>
                    <a:srgbClr val="000000"/>
                  </a:solidFill>
                </a:rPr>
                <a:t>1</a:t>
              </a:r>
              <a:endParaRPr lang="en-US" sz="4000" b="1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3597237" y="2580052"/>
            <a:ext cx="1920240" cy="640080"/>
            <a:chOff x="2260892" y="2155688"/>
            <a:chExt cx="1920240" cy="640080"/>
          </a:xfrm>
        </p:grpSpPr>
        <p:sp>
          <p:nvSpPr>
            <p:cNvPr id="58" name="Rectangle 57"/>
            <p:cNvSpPr/>
            <p:nvPr/>
          </p:nvSpPr>
          <p:spPr>
            <a:xfrm>
              <a:off x="2260892" y="2155688"/>
              <a:ext cx="640080" cy="64008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 smtClean="0">
                  <a:solidFill>
                    <a:srgbClr val="000000"/>
                  </a:solidFill>
                </a:rPr>
                <a:t>1</a:t>
              </a:r>
              <a:endParaRPr lang="en-US" sz="4000" b="1" dirty="0">
                <a:solidFill>
                  <a:srgbClr val="000000"/>
                </a:solidFill>
              </a:endParaRP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2900972" y="2155688"/>
              <a:ext cx="640080" cy="64008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 smtClean="0">
                  <a:solidFill>
                    <a:srgbClr val="000000"/>
                  </a:solidFill>
                </a:rPr>
                <a:t>1</a:t>
              </a:r>
              <a:endParaRPr lang="en-US" sz="4000" b="1" dirty="0">
                <a:solidFill>
                  <a:srgbClr val="000000"/>
                </a:solidFill>
              </a:endParaRPr>
            </a:p>
          </p:txBody>
        </p:sp>
        <p:sp>
          <p:nvSpPr>
            <p:cNvPr id="60" name="Rectangle 59"/>
            <p:cNvSpPr/>
            <p:nvPr/>
          </p:nvSpPr>
          <p:spPr>
            <a:xfrm>
              <a:off x="3541052" y="2155688"/>
              <a:ext cx="640080" cy="64008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 smtClean="0">
                  <a:solidFill>
                    <a:srgbClr val="000000"/>
                  </a:solidFill>
                </a:rPr>
                <a:t>1</a:t>
              </a:r>
              <a:endParaRPr lang="en-US" sz="4000" b="1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4237317" y="2576765"/>
            <a:ext cx="1920240" cy="640080"/>
            <a:chOff x="2260892" y="2155688"/>
            <a:chExt cx="1920240" cy="640080"/>
          </a:xfrm>
        </p:grpSpPr>
        <p:sp>
          <p:nvSpPr>
            <p:cNvPr id="62" name="Rectangle 61"/>
            <p:cNvSpPr/>
            <p:nvPr/>
          </p:nvSpPr>
          <p:spPr>
            <a:xfrm>
              <a:off x="2260892" y="2155688"/>
              <a:ext cx="640080" cy="64008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 smtClean="0">
                  <a:solidFill>
                    <a:srgbClr val="000000"/>
                  </a:solidFill>
                </a:rPr>
                <a:t>1</a:t>
              </a:r>
              <a:endParaRPr lang="en-US" sz="4000" b="1" dirty="0">
                <a:solidFill>
                  <a:srgbClr val="000000"/>
                </a:solidFill>
              </a:endParaRPr>
            </a:p>
          </p:txBody>
        </p:sp>
        <p:sp>
          <p:nvSpPr>
            <p:cNvPr id="63" name="Rectangle 62"/>
            <p:cNvSpPr/>
            <p:nvPr/>
          </p:nvSpPr>
          <p:spPr>
            <a:xfrm>
              <a:off x="2900972" y="2155688"/>
              <a:ext cx="640080" cy="64008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 smtClean="0">
                  <a:solidFill>
                    <a:srgbClr val="000000"/>
                  </a:solidFill>
                </a:rPr>
                <a:t>1</a:t>
              </a:r>
              <a:endParaRPr lang="en-US" sz="4000" b="1" dirty="0">
                <a:solidFill>
                  <a:srgbClr val="000000"/>
                </a:solidFill>
              </a:endParaRPr>
            </a:p>
          </p:txBody>
        </p:sp>
        <p:sp>
          <p:nvSpPr>
            <p:cNvPr id="64" name="Rectangle 63"/>
            <p:cNvSpPr/>
            <p:nvPr/>
          </p:nvSpPr>
          <p:spPr>
            <a:xfrm>
              <a:off x="3541052" y="2155688"/>
              <a:ext cx="640080" cy="64008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 smtClean="0">
                  <a:solidFill>
                    <a:srgbClr val="000000"/>
                  </a:solidFill>
                </a:rPr>
                <a:t>1</a:t>
              </a:r>
              <a:endParaRPr lang="en-US" sz="4000" b="1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4877397" y="2576765"/>
            <a:ext cx="1920240" cy="640080"/>
            <a:chOff x="2260892" y="2155688"/>
            <a:chExt cx="1920240" cy="640080"/>
          </a:xfrm>
        </p:grpSpPr>
        <p:sp>
          <p:nvSpPr>
            <p:cNvPr id="66" name="Rectangle 65"/>
            <p:cNvSpPr/>
            <p:nvPr/>
          </p:nvSpPr>
          <p:spPr>
            <a:xfrm>
              <a:off x="2260892" y="2155688"/>
              <a:ext cx="640080" cy="64008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 smtClean="0">
                  <a:solidFill>
                    <a:srgbClr val="000000"/>
                  </a:solidFill>
                </a:rPr>
                <a:t>1</a:t>
              </a:r>
              <a:endParaRPr lang="en-US" sz="4000" b="1" dirty="0">
                <a:solidFill>
                  <a:srgbClr val="000000"/>
                </a:solidFill>
              </a:endParaRPr>
            </a:p>
          </p:txBody>
        </p:sp>
        <p:sp>
          <p:nvSpPr>
            <p:cNvPr id="67" name="Rectangle 66"/>
            <p:cNvSpPr/>
            <p:nvPr/>
          </p:nvSpPr>
          <p:spPr>
            <a:xfrm>
              <a:off x="2900972" y="2155688"/>
              <a:ext cx="640080" cy="64008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 smtClean="0">
                  <a:solidFill>
                    <a:srgbClr val="000000"/>
                  </a:solidFill>
                </a:rPr>
                <a:t>1</a:t>
              </a:r>
              <a:endParaRPr lang="en-US" sz="4000" b="1" dirty="0">
                <a:solidFill>
                  <a:srgbClr val="000000"/>
                </a:solidFill>
              </a:endParaRPr>
            </a:p>
          </p:txBody>
        </p:sp>
        <p:sp>
          <p:nvSpPr>
            <p:cNvPr id="68" name="Rectangle 67"/>
            <p:cNvSpPr/>
            <p:nvPr/>
          </p:nvSpPr>
          <p:spPr>
            <a:xfrm>
              <a:off x="3541052" y="2155688"/>
              <a:ext cx="640080" cy="64008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 smtClean="0">
                  <a:solidFill>
                    <a:srgbClr val="000000"/>
                  </a:solidFill>
                </a:rPr>
                <a:t>1</a:t>
              </a:r>
              <a:endParaRPr lang="en-US" sz="4000" b="1" dirty="0">
                <a:solidFill>
                  <a:srgbClr val="000000"/>
                </a:solidFill>
              </a:endParaRPr>
            </a:p>
          </p:txBody>
        </p:sp>
      </p:grpSp>
      <p:sp>
        <p:nvSpPr>
          <p:cNvPr id="69" name="Rectangle 68"/>
          <p:cNvSpPr/>
          <p:nvPr/>
        </p:nvSpPr>
        <p:spPr>
          <a:xfrm>
            <a:off x="5547359" y="3492944"/>
            <a:ext cx="640080" cy="64008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000000"/>
                </a:solidFill>
              </a:rPr>
              <a:t>9</a:t>
            </a:r>
            <a:endParaRPr lang="en-US" sz="4000" b="1" dirty="0">
              <a:solidFill>
                <a:srgbClr val="000000"/>
              </a:solidFill>
            </a:endParaRPr>
          </a:p>
        </p:txBody>
      </p:sp>
      <p:grpSp>
        <p:nvGrpSpPr>
          <p:cNvPr id="70" name="Group 69"/>
          <p:cNvGrpSpPr/>
          <p:nvPr/>
        </p:nvGrpSpPr>
        <p:grpSpPr>
          <a:xfrm>
            <a:off x="5524053" y="2580052"/>
            <a:ext cx="1920240" cy="640080"/>
            <a:chOff x="2260892" y="2155688"/>
            <a:chExt cx="1920240" cy="640080"/>
          </a:xfrm>
        </p:grpSpPr>
        <p:sp>
          <p:nvSpPr>
            <p:cNvPr id="71" name="Rectangle 70"/>
            <p:cNvSpPr/>
            <p:nvPr/>
          </p:nvSpPr>
          <p:spPr>
            <a:xfrm>
              <a:off x="2260892" y="2155688"/>
              <a:ext cx="640080" cy="64008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 smtClean="0">
                  <a:solidFill>
                    <a:srgbClr val="000000"/>
                  </a:solidFill>
                </a:rPr>
                <a:t>1</a:t>
              </a:r>
              <a:endParaRPr lang="en-US" sz="4000" b="1" dirty="0">
                <a:solidFill>
                  <a:srgbClr val="000000"/>
                </a:solidFill>
              </a:endParaRPr>
            </a:p>
          </p:txBody>
        </p:sp>
        <p:sp>
          <p:nvSpPr>
            <p:cNvPr id="72" name="Rectangle 71"/>
            <p:cNvSpPr/>
            <p:nvPr/>
          </p:nvSpPr>
          <p:spPr>
            <a:xfrm>
              <a:off x="2900972" y="2155688"/>
              <a:ext cx="640080" cy="64008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 smtClean="0">
                  <a:solidFill>
                    <a:srgbClr val="000000"/>
                  </a:solidFill>
                </a:rPr>
                <a:t>1</a:t>
              </a:r>
              <a:endParaRPr lang="en-US" sz="4000" b="1" dirty="0">
                <a:solidFill>
                  <a:srgbClr val="000000"/>
                </a:solidFill>
              </a:endParaRPr>
            </a:p>
          </p:txBody>
        </p:sp>
        <p:sp>
          <p:nvSpPr>
            <p:cNvPr id="73" name="Rectangle 72"/>
            <p:cNvSpPr/>
            <p:nvPr/>
          </p:nvSpPr>
          <p:spPr>
            <a:xfrm>
              <a:off x="3541052" y="2155688"/>
              <a:ext cx="640080" cy="64008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 smtClean="0">
                  <a:solidFill>
                    <a:srgbClr val="000000"/>
                  </a:solidFill>
                </a:rPr>
                <a:t>1</a:t>
              </a:r>
              <a:endParaRPr lang="en-US" sz="4000" b="1" dirty="0">
                <a:solidFill>
                  <a:srgbClr val="000000"/>
                </a:solidFill>
              </a:endParaRPr>
            </a:p>
          </p:txBody>
        </p:sp>
      </p:grpSp>
      <p:sp>
        <p:nvSpPr>
          <p:cNvPr id="74" name="Rectangle 73"/>
          <p:cNvSpPr/>
          <p:nvPr/>
        </p:nvSpPr>
        <p:spPr>
          <a:xfrm>
            <a:off x="6189231" y="3492944"/>
            <a:ext cx="640080" cy="64008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000000"/>
                </a:solidFill>
              </a:rPr>
              <a:t>5</a:t>
            </a:r>
            <a:endParaRPr lang="en-US" sz="4000" b="1" dirty="0">
              <a:solidFill>
                <a:srgbClr val="000000"/>
              </a:solidFill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3030312" y="4313522"/>
            <a:ext cx="335861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r = n </a:t>
            </a:r>
            <a:r>
              <a:rPr lang="en-US" sz="4000" b="1" dirty="0" smtClean="0"/>
              <a:t>+</a:t>
            </a:r>
            <a:r>
              <a:rPr lang="en-US" sz="4000" dirty="0" smtClean="0"/>
              <a:t> k </a:t>
            </a:r>
            <a:r>
              <a:rPr lang="mr-IN" sz="4000" dirty="0" smtClean="0"/>
              <a:t>–</a:t>
            </a:r>
            <a:r>
              <a:rPr lang="en-US" sz="4000" dirty="0" smtClean="0"/>
              <a:t> 1 = 7  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516810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44" grpId="0" animBg="1"/>
      <p:bldP spid="45" grpId="0" animBg="1"/>
      <p:bldP spid="46" grpId="0" animBg="1"/>
      <p:bldP spid="47" grpId="0" animBg="1"/>
      <p:bldP spid="48" grpId="0" animBg="1"/>
      <p:bldP spid="69" grpId="0" animBg="1"/>
      <p:bldP spid="74" grpId="0" animBg="1"/>
      <p:bldP spid="7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98820"/>
            <a:ext cx="91440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Boundary handling and edge artifacts</a:t>
            </a:r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2943413" y="1622308"/>
            <a:ext cx="3205779" cy="640080"/>
            <a:chOff x="2181412" y="1553882"/>
            <a:chExt cx="3205779" cy="640080"/>
          </a:xfrm>
        </p:grpSpPr>
        <p:sp>
          <p:nvSpPr>
            <p:cNvPr id="5" name="Rectangle 4"/>
            <p:cNvSpPr/>
            <p:nvPr/>
          </p:nvSpPr>
          <p:spPr>
            <a:xfrm>
              <a:off x="2181412" y="1553882"/>
              <a:ext cx="640080" cy="64008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 smtClean="0">
                  <a:solidFill>
                    <a:srgbClr val="000000"/>
                  </a:solidFill>
                </a:rPr>
                <a:t>1</a:t>
              </a:r>
              <a:endParaRPr lang="en-US" sz="4000" b="1" dirty="0">
                <a:solidFill>
                  <a:srgbClr val="000000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2821492" y="1553882"/>
              <a:ext cx="640080" cy="64008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 smtClean="0">
                  <a:solidFill>
                    <a:srgbClr val="000000"/>
                  </a:solidFill>
                </a:rPr>
                <a:t>2</a:t>
              </a:r>
              <a:endParaRPr lang="en-US" sz="4000" b="1" dirty="0">
                <a:solidFill>
                  <a:srgbClr val="000000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3461572" y="1553882"/>
              <a:ext cx="640080" cy="64008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 smtClean="0">
                  <a:solidFill>
                    <a:srgbClr val="000000"/>
                  </a:solidFill>
                </a:rPr>
                <a:t>3</a:t>
              </a:r>
              <a:endParaRPr lang="en-US" sz="4000" b="1" dirty="0">
                <a:solidFill>
                  <a:srgbClr val="000000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4101652" y="1553882"/>
              <a:ext cx="640080" cy="64008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 smtClean="0">
                  <a:solidFill>
                    <a:srgbClr val="000000"/>
                  </a:solidFill>
                </a:rPr>
                <a:t>4</a:t>
              </a:r>
              <a:endParaRPr lang="en-US" sz="4000" b="1" dirty="0">
                <a:solidFill>
                  <a:srgbClr val="000000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747111" y="1553882"/>
              <a:ext cx="640080" cy="64008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 smtClean="0">
                  <a:solidFill>
                    <a:srgbClr val="000000"/>
                  </a:solidFill>
                </a:rPr>
                <a:t>5</a:t>
              </a:r>
              <a:endParaRPr lang="en-US" sz="4000" b="1" dirty="0">
                <a:solidFill>
                  <a:srgbClr val="000000"/>
                </a:solidFill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3478450" y="724652"/>
            <a:ext cx="242611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n = 5, k = 3</a:t>
            </a:r>
            <a:endParaRPr lang="en-US" sz="4000" dirty="0"/>
          </a:p>
        </p:txBody>
      </p:sp>
      <p:sp>
        <p:nvSpPr>
          <p:cNvPr id="17" name="TextBox 16"/>
          <p:cNvSpPr txBox="1"/>
          <p:nvPr/>
        </p:nvSpPr>
        <p:spPr>
          <a:xfrm>
            <a:off x="0" y="5209704"/>
            <a:ext cx="91440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/>
              <a:t>“Valid”:</a:t>
            </a:r>
          </a:p>
          <a:p>
            <a:pPr algn="ctr"/>
            <a:r>
              <a:rPr lang="en-US" sz="3600" dirty="0" smtClean="0"/>
              <a:t>  Yields </a:t>
            </a:r>
            <a:r>
              <a:rPr lang="en-US" sz="3600" dirty="0"/>
              <a:t>outputs when </a:t>
            </a:r>
            <a:r>
              <a:rPr lang="en-US" sz="3600" dirty="0" smtClean="0"/>
              <a:t>all of kernel is on </a:t>
            </a:r>
            <a:r>
              <a:rPr lang="en-US" sz="3600" dirty="0"/>
              <a:t>inputs</a:t>
            </a:r>
          </a:p>
          <a:p>
            <a:pPr algn="ctr"/>
            <a:endParaRPr lang="en-US" sz="3600" dirty="0"/>
          </a:p>
        </p:txBody>
      </p:sp>
      <p:grpSp>
        <p:nvGrpSpPr>
          <p:cNvPr id="27" name="Group 26"/>
          <p:cNvGrpSpPr/>
          <p:nvPr/>
        </p:nvGrpSpPr>
        <p:grpSpPr>
          <a:xfrm>
            <a:off x="1671157" y="1622308"/>
            <a:ext cx="1280160" cy="640080"/>
            <a:chOff x="3591397" y="4927301"/>
            <a:chExt cx="1280160" cy="640080"/>
          </a:xfrm>
        </p:grpSpPr>
        <p:sp>
          <p:nvSpPr>
            <p:cNvPr id="22" name="Rectangle 21"/>
            <p:cNvSpPr/>
            <p:nvPr/>
          </p:nvSpPr>
          <p:spPr>
            <a:xfrm>
              <a:off x="3591397" y="4927301"/>
              <a:ext cx="640080" cy="64008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 smtClean="0">
                  <a:solidFill>
                    <a:srgbClr val="000000"/>
                  </a:solidFill>
                </a:rPr>
                <a:t>0</a:t>
              </a:r>
              <a:endParaRPr lang="en-US" sz="4000" b="1" dirty="0">
                <a:solidFill>
                  <a:srgbClr val="000000"/>
                </a:solidFill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4231477" y="4927301"/>
              <a:ext cx="640080" cy="64008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 smtClean="0">
                  <a:solidFill>
                    <a:srgbClr val="000000"/>
                  </a:solidFill>
                </a:rPr>
                <a:t>0</a:t>
              </a:r>
              <a:endParaRPr lang="en-US" sz="4000" b="1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6149192" y="1623491"/>
            <a:ext cx="1280160" cy="640080"/>
            <a:chOff x="3591397" y="4927301"/>
            <a:chExt cx="1280160" cy="640080"/>
          </a:xfrm>
        </p:grpSpPr>
        <p:sp>
          <p:nvSpPr>
            <p:cNvPr id="41" name="Rectangle 40"/>
            <p:cNvSpPr/>
            <p:nvPr/>
          </p:nvSpPr>
          <p:spPr>
            <a:xfrm>
              <a:off x="3591397" y="4927301"/>
              <a:ext cx="640080" cy="64008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 smtClean="0">
                  <a:solidFill>
                    <a:srgbClr val="000000"/>
                  </a:solidFill>
                </a:rPr>
                <a:t>0</a:t>
              </a:r>
              <a:endParaRPr lang="en-US" sz="4000" b="1" dirty="0">
                <a:solidFill>
                  <a:srgbClr val="000000"/>
                </a:solidFill>
              </a:endParaRP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4231477" y="4927301"/>
              <a:ext cx="640080" cy="64008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 smtClean="0">
                  <a:solidFill>
                    <a:srgbClr val="000000"/>
                  </a:solidFill>
                </a:rPr>
                <a:t>0</a:t>
              </a:r>
              <a:endParaRPr lang="en-US" sz="4000" b="1" dirty="0">
                <a:solidFill>
                  <a:srgbClr val="000000"/>
                </a:solidFill>
              </a:endParaRPr>
            </a:p>
          </p:txBody>
        </p:sp>
      </p:grpSp>
      <p:sp>
        <p:nvSpPr>
          <p:cNvPr id="46" name="Rectangle 45"/>
          <p:cNvSpPr/>
          <p:nvPr/>
        </p:nvSpPr>
        <p:spPr>
          <a:xfrm>
            <a:off x="3621740" y="3492944"/>
            <a:ext cx="640080" cy="64008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000000"/>
                </a:solidFill>
              </a:rPr>
              <a:t>6</a:t>
            </a:r>
            <a:endParaRPr lang="en-US" sz="4000" b="1" dirty="0">
              <a:solidFill>
                <a:srgbClr val="000000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4261820" y="3492944"/>
            <a:ext cx="640080" cy="64008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000000"/>
                </a:solidFill>
              </a:rPr>
              <a:t>9</a:t>
            </a:r>
            <a:endParaRPr lang="en-US" sz="4000" b="1" dirty="0">
              <a:solidFill>
                <a:srgbClr val="000000"/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4907279" y="3492944"/>
            <a:ext cx="640080" cy="64008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000000"/>
                </a:solidFill>
              </a:rPr>
              <a:t>12</a:t>
            </a:r>
            <a:endParaRPr lang="en-US" sz="3600" b="1" dirty="0">
              <a:solidFill>
                <a:srgbClr val="000000"/>
              </a:solidFill>
            </a:endParaRPr>
          </a:p>
        </p:txBody>
      </p:sp>
      <p:grpSp>
        <p:nvGrpSpPr>
          <p:cNvPr id="53" name="Group 52"/>
          <p:cNvGrpSpPr/>
          <p:nvPr/>
        </p:nvGrpSpPr>
        <p:grpSpPr>
          <a:xfrm>
            <a:off x="2956863" y="2574037"/>
            <a:ext cx="1920240" cy="640080"/>
            <a:chOff x="2260892" y="2155688"/>
            <a:chExt cx="1920240" cy="640080"/>
          </a:xfrm>
        </p:grpSpPr>
        <p:sp>
          <p:nvSpPr>
            <p:cNvPr id="54" name="Rectangle 53"/>
            <p:cNvSpPr/>
            <p:nvPr/>
          </p:nvSpPr>
          <p:spPr>
            <a:xfrm>
              <a:off x="2260892" y="2155688"/>
              <a:ext cx="640080" cy="64008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 smtClean="0">
                  <a:solidFill>
                    <a:srgbClr val="000000"/>
                  </a:solidFill>
                </a:rPr>
                <a:t>1</a:t>
              </a:r>
              <a:endParaRPr lang="en-US" sz="4000" b="1" dirty="0">
                <a:solidFill>
                  <a:srgbClr val="000000"/>
                </a:solidFill>
              </a:endParaRPr>
            </a:p>
          </p:txBody>
        </p:sp>
        <p:sp>
          <p:nvSpPr>
            <p:cNvPr id="55" name="Rectangle 54"/>
            <p:cNvSpPr/>
            <p:nvPr/>
          </p:nvSpPr>
          <p:spPr>
            <a:xfrm>
              <a:off x="2900972" y="2155688"/>
              <a:ext cx="640080" cy="64008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 smtClean="0">
                  <a:solidFill>
                    <a:srgbClr val="000000"/>
                  </a:solidFill>
                </a:rPr>
                <a:t>1</a:t>
              </a:r>
              <a:endParaRPr lang="en-US" sz="4000" b="1" dirty="0">
                <a:solidFill>
                  <a:srgbClr val="000000"/>
                </a:solidFill>
              </a:endParaRPr>
            </a:p>
          </p:txBody>
        </p:sp>
        <p:sp>
          <p:nvSpPr>
            <p:cNvPr id="56" name="Rectangle 55"/>
            <p:cNvSpPr/>
            <p:nvPr/>
          </p:nvSpPr>
          <p:spPr>
            <a:xfrm>
              <a:off x="3541052" y="2155688"/>
              <a:ext cx="640080" cy="64008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 smtClean="0">
                  <a:solidFill>
                    <a:srgbClr val="000000"/>
                  </a:solidFill>
                </a:rPr>
                <a:t>1</a:t>
              </a:r>
              <a:endParaRPr lang="en-US" sz="4000" b="1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3597237" y="2580052"/>
            <a:ext cx="1920240" cy="640080"/>
            <a:chOff x="2260892" y="2155688"/>
            <a:chExt cx="1920240" cy="640080"/>
          </a:xfrm>
        </p:grpSpPr>
        <p:sp>
          <p:nvSpPr>
            <p:cNvPr id="58" name="Rectangle 57"/>
            <p:cNvSpPr/>
            <p:nvPr/>
          </p:nvSpPr>
          <p:spPr>
            <a:xfrm>
              <a:off x="2260892" y="2155688"/>
              <a:ext cx="640080" cy="64008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 smtClean="0">
                  <a:solidFill>
                    <a:srgbClr val="000000"/>
                  </a:solidFill>
                </a:rPr>
                <a:t>1</a:t>
              </a:r>
              <a:endParaRPr lang="en-US" sz="4000" b="1" dirty="0">
                <a:solidFill>
                  <a:srgbClr val="000000"/>
                </a:solidFill>
              </a:endParaRP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2900972" y="2155688"/>
              <a:ext cx="640080" cy="64008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 smtClean="0">
                  <a:solidFill>
                    <a:srgbClr val="000000"/>
                  </a:solidFill>
                </a:rPr>
                <a:t>1</a:t>
              </a:r>
              <a:endParaRPr lang="en-US" sz="4000" b="1" dirty="0">
                <a:solidFill>
                  <a:srgbClr val="000000"/>
                </a:solidFill>
              </a:endParaRPr>
            </a:p>
          </p:txBody>
        </p:sp>
        <p:sp>
          <p:nvSpPr>
            <p:cNvPr id="60" name="Rectangle 59"/>
            <p:cNvSpPr/>
            <p:nvPr/>
          </p:nvSpPr>
          <p:spPr>
            <a:xfrm>
              <a:off x="3541052" y="2155688"/>
              <a:ext cx="640080" cy="64008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 smtClean="0">
                  <a:solidFill>
                    <a:srgbClr val="000000"/>
                  </a:solidFill>
                </a:rPr>
                <a:t>1</a:t>
              </a:r>
              <a:endParaRPr lang="en-US" sz="4000" b="1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4237317" y="2576765"/>
            <a:ext cx="1920240" cy="640080"/>
            <a:chOff x="2260892" y="2155688"/>
            <a:chExt cx="1920240" cy="640080"/>
          </a:xfrm>
        </p:grpSpPr>
        <p:sp>
          <p:nvSpPr>
            <p:cNvPr id="62" name="Rectangle 61"/>
            <p:cNvSpPr/>
            <p:nvPr/>
          </p:nvSpPr>
          <p:spPr>
            <a:xfrm>
              <a:off x="2260892" y="2155688"/>
              <a:ext cx="640080" cy="64008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 smtClean="0">
                  <a:solidFill>
                    <a:srgbClr val="000000"/>
                  </a:solidFill>
                </a:rPr>
                <a:t>1</a:t>
              </a:r>
              <a:endParaRPr lang="en-US" sz="4000" b="1" dirty="0">
                <a:solidFill>
                  <a:srgbClr val="000000"/>
                </a:solidFill>
              </a:endParaRPr>
            </a:p>
          </p:txBody>
        </p:sp>
        <p:sp>
          <p:nvSpPr>
            <p:cNvPr id="63" name="Rectangle 62"/>
            <p:cNvSpPr/>
            <p:nvPr/>
          </p:nvSpPr>
          <p:spPr>
            <a:xfrm>
              <a:off x="2900972" y="2155688"/>
              <a:ext cx="640080" cy="64008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 smtClean="0">
                  <a:solidFill>
                    <a:srgbClr val="000000"/>
                  </a:solidFill>
                </a:rPr>
                <a:t>1</a:t>
              </a:r>
              <a:endParaRPr lang="en-US" sz="4000" b="1" dirty="0">
                <a:solidFill>
                  <a:srgbClr val="000000"/>
                </a:solidFill>
              </a:endParaRPr>
            </a:p>
          </p:txBody>
        </p:sp>
        <p:sp>
          <p:nvSpPr>
            <p:cNvPr id="64" name="Rectangle 63"/>
            <p:cNvSpPr/>
            <p:nvPr/>
          </p:nvSpPr>
          <p:spPr>
            <a:xfrm>
              <a:off x="3541052" y="2155688"/>
              <a:ext cx="640080" cy="64008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 smtClean="0">
                  <a:solidFill>
                    <a:srgbClr val="000000"/>
                  </a:solidFill>
                </a:rPr>
                <a:t>1</a:t>
              </a:r>
              <a:endParaRPr lang="en-US" sz="4000" b="1" dirty="0">
                <a:solidFill>
                  <a:srgbClr val="000000"/>
                </a:solidFill>
              </a:endParaRPr>
            </a:p>
          </p:txBody>
        </p:sp>
      </p:grpSp>
      <p:sp>
        <p:nvSpPr>
          <p:cNvPr id="75" name="TextBox 74"/>
          <p:cNvSpPr txBox="1"/>
          <p:nvPr/>
        </p:nvSpPr>
        <p:spPr>
          <a:xfrm>
            <a:off x="3030312" y="4313522"/>
            <a:ext cx="346220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r = n </a:t>
            </a:r>
            <a:r>
              <a:rPr lang="mr-IN" sz="4000" b="1" dirty="0" smtClean="0"/>
              <a:t>–</a:t>
            </a:r>
            <a:r>
              <a:rPr lang="en-US" sz="4000" dirty="0" smtClean="0"/>
              <a:t> k + 1 = 3  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8692690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46" grpId="0" animBg="1"/>
      <p:bldP spid="47" grpId="0" animBg="1"/>
      <p:bldP spid="48" grpId="0" animBg="1"/>
      <p:bldP spid="7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98820"/>
            <a:ext cx="91440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Boundary handling and edge artifacts</a:t>
            </a:r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2943413" y="1622308"/>
            <a:ext cx="3205779" cy="640080"/>
            <a:chOff x="2181412" y="1553882"/>
            <a:chExt cx="3205779" cy="640080"/>
          </a:xfrm>
        </p:grpSpPr>
        <p:sp>
          <p:nvSpPr>
            <p:cNvPr id="5" name="Rectangle 4"/>
            <p:cNvSpPr/>
            <p:nvPr/>
          </p:nvSpPr>
          <p:spPr>
            <a:xfrm>
              <a:off x="2181412" y="1553882"/>
              <a:ext cx="640080" cy="64008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 smtClean="0">
                  <a:solidFill>
                    <a:srgbClr val="000000"/>
                  </a:solidFill>
                </a:rPr>
                <a:t>1</a:t>
              </a:r>
              <a:endParaRPr lang="en-US" sz="4000" b="1" dirty="0">
                <a:solidFill>
                  <a:srgbClr val="000000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2821492" y="1553882"/>
              <a:ext cx="640080" cy="64008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 smtClean="0">
                  <a:solidFill>
                    <a:srgbClr val="000000"/>
                  </a:solidFill>
                </a:rPr>
                <a:t>2</a:t>
              </a:r>
              <a:endParaRPr lang="en-US" sz="4000" b="1" dirty="0">
                <a:solidFill>
                  <a:srgbClr val="000000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3461572" y="1553882"/>
              <a:ext cx="640080" cy="64008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 smtClean="0">
                  <a:solidFill>
                    <a:srgbClr val="000000"/>
                  </a:solidFill>
                </a:rPr>
                <a:t>3</a:t>
              </a:r>
              <a:endParaRPr lang="en-US" sz="4000" b="1" dirty="0">
                <a:solidFill>
                  <a:srgbClr val="000000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4101652" y="1553882"/>
              <a:ext cx="640080" cy="64008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 smtClean="0">
                  <a:solidFill>
                    <a:srgbClr val="000000"/>
                  </a:solidFill>
                </a:rPr>
                <a:t>4</a:t>
              </a:r>
              <a:endParaRPr lang="en-US" sz="4000" b="1" dirty="0">
                <a:solidFill>
                  <a:srgbClr val="000000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747111" y="1553882"/>
              <a:ext cx="640080" cy="64008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 smtClean="0">
                  <a:solidFill>
                    <a:srgbClr val="000000"/>
                  </a:solidFill>
                </a:rPr>
                <a:t>5</a:t>
              </a:r>
              <a:endParaRPr lang="en-US" sz="4000" b="1" dirty="0">
                <a:solidFill>
                  <a:srgbClr val="000000"/>
                </a:solidFill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3478450" y="724652"/>
            <a:ext cx="242611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n = 5, k = 3</a:t>
            </a:r>
            <a:endParaRPr lang="en-US" sz="4000" dirty="0"/>
          </a:p>
        </p:txBody>
      </p:sp>
      <p:sp>
        <p:nvSpPr>
          <p:cNvPr id="17" name="TextBox 16"/>
          <p:cNvSpPr txBox="1"/>
          <p:nvPr/>
        </p:nvSpPr>
        <p:spPr>
          <a:xfrm>
            <a:off x="46465" y="5290707"/>
            <a:ext cx="90665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/>
              <a:t>“</a:t>
            </a:r>
            <a:r>
              <a:rPr lang="en-US" sz="6000" b="1" dirty="0" smtClean="0"/>
              <a:t>Same</a:t>
            </a:r>
            <a:r>
              <a:rPr lang="en-US" sz="6000" dirty="0" smtClean="0"/>
              <a:t>”: </a:t>
            </a:r>
          </a:p>
          <a:p>
            <a:pPr algn="ctr"/>
            <a:r>
              <a:rPr lang="en-US" sz="3600" dirty="0" smtClean="0"/>
              <a:t>Output length is input length</a:t>
            </a:r>
            <a:endParaRPr lang="en-US" sz="3600" dirty="0"/>
          </a:p>
        </p:txBody>
      </p:sp>
      <p:grpSp>
        <p:nvGrpSpPr>
          <p:cNvPr id="27" name="Group 26"/>
          <p:cNvGrpSpPr/>
          <p:nvPr/>
        </p:nvGrpSpPr>
        <p:grpSpPr>
          <a:xfrm>
            <a:off x="1671157" y="1622308"/>
            <a:ext cx="1280160" cy="640080"/>
            <a:chOff x="3591397" y="4927301"/>
            <a:chExt cx="1280160" cy="640080"/>
          </a:xfrm>
        </p:grpSpPr>
        <p:sp>
          <p:nvSpPr>
            <p:cNvPr id="22" name="Rectangle 21"/>
            <p:cNvSpPr/>
            <p:nvPr/>
          </p:nvSpPr>
          <p:spPr>
            <a:xfrm>
              <a:off x="3591397" y="4927301"/>
              <a:ext cx="640080" cy="64008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 smtClean="0">
                  <a:solidFill>
                    <a:srgbClr val="000000"/>
                  </a:solidFill>
                </a:rPr>
                <a:t>0</a:t>
              </a:r>
              <a:endParaRPr lang="en-US" sz="4000" b="1" dirty="0">
                <a:solidFill>
                  <a:srgbClr val="000000"/>
                </a:solidFill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4231477" y="4927301"/>
              <a:ext cx="640080" cy="64008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 smtClean="0">
                  <a:solidFill>
                    <a:srgbClr val="000000"/>
                  </a:solidFill>
                </a:rPr>
                <a:t>0</a:t>
              </a:r>
              <a:endParaRPr lang="en-US" sz="4000" b="1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6149192" y="1623491"/>
            <a:ext cx="1280160" cy="640080"/>
            <a:chOff x="3591397" y="4927301"/>
            <a:chExt cx="1280160" cy="640080"/>
          </a:xfrm>
        </p:grpSpPr>
        <p:sp>
          <p:nvSpPr>
            <p:cNvPr id="41" name="Rectangle 40"/>
            <p:cNvSpPr/>
            <p:nvPr/>
          </p:nvSpPr>
          <p:spPr>
            <a:xfrm>
              <a:off x="3591397" y="4927301"/>
              <a:ext cx="640080" cy="64008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 smtClean="0">
                  <a:solidFill>
                    <a:srgbClr val="000000"/>
                  </a:solidFill>
                </a:rPr>
                <a:t>0</a:t>
              </a:r>
              <a:endParaRPr lang="en-US" sz="4000" b="1" dirty="0">
                <a:solidFill>
                  <a:srgbClr val="000000"/>
                </a:solidFill>
              </a:endParaRP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4231477" y="4927301"/>
              <a:ext cx="640080" cy="64008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 smtClean="0">
                  <a:solidFill>
                    <a:srgbClr val="000000"/>
                  </a:solidFill>
                </a:rPr>
                <a:t>0</a:t>
              </a:r>
              <a:endParaRPr lang="en-US" sz="4000" b="1" dirty="0">
                <a:solidFill>
                  <a:srgbClr val="000000"/>
                </a:solidFill>
              </a:endParaRPr>
            </a:p>
          </p:txBody>
        </p:sp>
      </p:grpSp>
      <p:sp>
        <p:nvSpPr>
          <p:cNvPr id="45" name="Rectangle 44"/>
          <p:cNvSpPr/>
          <p:nvPr/>
        </p:nvSpPr>
        <p:spPr>
          <a:xfrm>
            <a:off x="2981660" y="3492944"/>
            <a:ext cx="640080" cy="64008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000000"/>
                </a:solidFill>
              </a:rPr>
              <a:t>3</a:t>
            </a:r>
            <a:endParaRPr lang="en-US" sz="4000" b="1" dirty="0">
              <a:solidFill>
                <a:srgbClr val="000000"/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3621740" y="3492944"/>
            <a:ext cx="640080" cy="64008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000000"/>
                </a:solidFill>
              </a:rPr>
              <a:t>6</a:t>
            </a:r>
            <a:endParaRPr lang="en-US" sz="4000" b="1" dirty="0">
              <a:solidFill>
                <a:srgbClr val="000000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4261820" y="3492944"/>
            <a:ext cx="640080" cy="64008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000000"/>
                </a:solidFill>
              </a:rPr>
              <a:t>9</a:t>
            </a:r>
            <a:endParaRPr lang="en-US" sz="4000" b="1" dirty="0">
              <a:solidFill>
                <a:srgbClr val="000000"/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4907279" y="3492944"/>
            <a:ext cx="640080" cy="64008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000000"/>
                </a:solidFill>
              </a:rPr>
              <a:t>12</a:t>
            </a:r>
            <a:endParaRPr lang="en-US" sz="3600" b="1" dirty="0">
              <a:solidFill>
                <a:srgbClr val="000000"/>
              </a:solidFill>
            </a:endParaRPr>
          </a:p>
        </p:txBody>
      </p:sp>
      <p:grpSp>
        <p:nvGrpSpPr>
          <p:cNvPr id="49" name="Group 48"/>
          <p:cNvGrpSpPr/>
          <p:nvPr/>
        </p:nvGrpSpPr>
        <p:grpSpPr>
          <a:xfrm>
            <a:off x="2316617" y="2565111"/>
            <a:ext cx="1920240" cy="640080"/>
            <a:chOff x="2260892" y="2155688"/>
            <a:chExt cx="1920240" cy="640080"/>
          </a:xfrm>
        </p:grpSpPr>
        <p:sp>
          <p:nvSpPr>
            <p:cNvPr id="50" name="Rectangle 49"/>
            <p:cNvSpPr/>
            <p:nvPr/>
          </p:nvSpPr>
          <p:spPr>
            <a:xfrm>
              <a:off x="2260892" y="2155688"/>
              <a:ext cx="640080" cy="64008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 smtClean="0">
                  <a:solidFill>
                    <a:srgbClr val="000000"/>
                  </a:solidFill>
                </a:rPr>
                <a:t>1</a:t>
              </a:r>
              <a:endParaRPr lang="en-US" sz="4000" b="1" dirty="0">
                <a:solidFill>
                  <a:srgbClr val="000000"/>
                </a:solidFill>
              </a:endParaRP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2900972" y="2155688"/>
              <a:ext cx="640080" cy="64008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 smtClean="0">
                  <a:solidFill>
                    <a:srgbClr val="000000"/>
                  </a:solidFill>
                </a:rPr>
                <a:t>1</a:t>
              </a:r>
              <a:endParaRPr lang="en-US" sz="4000" b="1" dirty="0">
                <a:solidFill>
                  <a:srgbClr val="000000"/>
                </a:solidFill>
              </a:endParaRP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3541052" y="2155688"/>
              <a:ext cx="640080" cy="64008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 smtClean="0">
                  <a:solidFill>
                    <a:srgbClr val="000000"/>
                  </a:solidFill>
                </a:rPr>
                <a:t>1</a:t>
              </a:r>
              <a:endParaRPr lang="en-US" sz="4000" b="1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2956863" y="2574037"/>
            <a:ext cx="1920240" cy="640080"/>
            <a:chOff x="2260892" y="2155688"/>
            <a:chExt cx="1920240" cy="640080"/>
          </a:xfrm>
        </p:grpSpPr>
        <p:sp>
          <p:nvSpPr>
            <p:cNvPr id="54" name="Rectangle 53"/>
            <p:cNvSpPr/>
            <p:nvPr/>
          </p:nvSpPr>
          <p:spPr>
            <a:xfrm>
              <a:off x="2260892" y="2155688"/>
              <a:ext cx="640080" cy="64008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 smtClean="0">
                  <a:solidFill>
                    <a:srgbClr val="000000"/>
                  </a:solidFill>
                </a:rPr>
                <a:t>1</a:t>
              </a:r>
              <a:endParaRPr lang="en-US" sz="4000" b="1" dirty="0">
                <a:solidFill>
                  <a:srgbClr val="000000"/>
                </a:solidFill>
              </a:endParaRPr>
            </a:p>
          </p:txBody>
        </p:sp>
        <p:sp>
          <p:nvSpPr>
            <p:cNvPr id="55" name="Rectangle 54"/>
            <p:cNvSpPr/>
            <p:nvPr/>
          </p:nvSpPr>
          <p:spPr>
            <a:xfrm>
              <a:off x="2900972" y="2155688"/>
              <a:ext cx="640080" cy="64008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 smtClean="0">
                  <a:solidFill>
                    <a:srgbClr val="000000"/>
                  </a:solidFill>
                </a:rPr>
                <a:t>1</a:t>
              </a:r>
              <a:endParaRPr lang="en-US" sz="4000" b="1" dirty="0">
                <a:solidFill>
                  <a:srgbClr val="000000"/>
                </a:solidFill>
              </a:endParaRPr>
            </a:p>
          </p:txBody>
        </p:sp>
        <p:sp>
          <p:nvSpPr>
            <p:cNvPr id="56" name="Rectangle 55"/>
            <p:cNvSpPr/>
            <p:nvPr/>
          </p:nvSpPr>
          <p:spPr>
            <a:xfrm>
              <a:off x="3541052" y="2155688"/>
              <a:ext cx="640080" cy="64008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 smtClean="0">
                  <a:solidFill>
                    <a:srgbClr val="000000"/>
                  </a:solidFill>
                </a:rPr>
                <a:t>1</a:t>
              </a:r>
              <a:endParaRPr lang="en-US" sz="4000" b="1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3597237" y="2580052"/>
            <a:ext cx="1920240" cy="640080"/>
            <a:chOff x="2260892" y="2155688"/>
            <a:chExt cx="1920240" cy="640080"/>
          </a:xfrm>
        </p:grpSpPr>
        <p:sp>
          <p:nvSpPr>
            <p:cNvPr id="58" name="Rectangle 57"/>
            <p:cNvSpPr/>
            <p:nvPr/>
          </p:nvSpPr>
          <p:spPr>
            <a:xfrm>
              <a:off x="2260892" y="2155688"/>
              <a:ext cx="640080" cy="64008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 smtClean="0">
                  <a:solidFill>
                    <a:srgbClr val="000000"/>
                  </a:solidFill>
                </a:rPr>
                <a:t>1</a:t>
              </a:r>
              <a:endParaRPr lang="en-US" sz="4000" b="1" dirty="0">
                <a:solidFill>
                  <a:srgbClr val="000000"/>
                </a:solidFill>
              </a:endParaRP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2900972" y="2155688"/>
              <a:ext cx="640080" cy="64008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 smtClean="0">
                  <a:solidFill>
                    <a:srgbClr val="000000"/>
                  </a:solidFill>
                </a:rPr>
                <a:t>1</a:t>
              </a:r>
              <a:endParaRPr lang="en-US" sz="4000" b="1" dirty="0">
                <a:solidFill>
                  <a:srgbClr val="000000"/>
                </a:solidFill>
              </a:endParaRPr>
            </a:p>
          </p:txBody>
        </p:sp>
        <p:sp>
          <p:nvSpPr>
            <p:cNvPr id="60" name="Rectangle 59"/>
            <p:cNvSpPr/>
            <p:nvPr/>
          </p:nvSpPr>
          <p:spPr>
            <a:xfrm>
              <a:off x="3541052" y="2155688"/>
              <a:ext cx="640080" cy="64008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 smtClean="0">
                  <a:solidFill>
                    <a:srgbClr val="000000"/>
                  </a:solidFill>
                </a:rPr>
                <a:t>1</a:t>
              </a:r>
              <a:endParaRPr lang="en-US" sz="4000" b="1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4237317" y="2576765"/>
            <a:ext cx="1920240" cy="640080"/>
            <a:chOff x="2260892" y="2155688"/>
            <a:chExt cx="1920240" cy="640080"/>
          </a:xfrm>
        </p:grpSpPr>
        <p:sp>
          <p:nvSpPr>
            <p:cNvPr id="62" name="Rectangle 61"/>
            <p:cNvSpPr/>
            <p:nvPr/>
          </p:nvSpPr>
          <p:spPr>
            <a:xfrm>
              <a:off x="2260892" y="2155688"/>
              <a:ext cx="640080" cy="64008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 smtClean="0">
                  <a:solidFill>
                    <a:srgbClr val="000000"/>
                  </a:solidFill>
                </a:rPr>
                <a:t>1</a:t>
              </a:r>
              <a:endParaRPr lang="en-US" sz="4000" b="1" dirty="0">
                <a:solidFill>
                  <a:srgbClr val="000000"/>
                </a:solidFill>
              </a:endParaRPr>
            </a:p>
          </p:txBody>
        </p:sp>
        <p:sp>
          <p:nvSpPr>
            <p:cNvPr id="63" name="Rectangle 62"/>
            <p:cNvSpPr/>
            <p:nvPr/>
          </p:nvSpPr>
          <p:spPr>
            <a:xfrm>
              <a:off x="2900972" y="2155688"/>
              <a:ext cx="640080" cy="64008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 smtClean="0">
                  <a:solidFill>
                    <a:srgbClr val="000000"/>
                  </a:solidFill>
                </a:rPr>
                <a:t>1</a:t>
              </a:r>
              <a:endParaRPr lang="en-US" sz="4000" b="1" dirty="0">
                <a:solidFill>
                  <a:srgbClr val="000000"/>
                </a:solidFill>
              </a:endParaRPr>
            </a:p>
          </p:txBody>
        </p:sp>
        <p:sp>
          <p:nvSpPr>
            <p:cNvPr id="64" name="Rectangle 63"/>
            <p:cNvSpPr/>
            <p:nvPr/>
          </p:nvSpPr>
          <p:spPr>
            <a:xfrm>
              <a:off x="3541052" y="2155688"/>
              <a:ext cx="640080" cy="64008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 smtClean="0">
                  <a:solidFill>
                    <a:srgbClr val="000000"/>
                  </a:solidFill>
                </a:rPr>
                <a:t>1</a:t>
              </a:r>
              <a:endParaRPr lang="en-US" sz="4000" b="1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4877397" y="2576765"/>
            <a:ext cx="1920240" cy="640080"/>
            <a:chOff x="2260892" y="2155688"/>
            <a:chExt cx="1920240" cy="640080"/>
          </a:xfrm>
        </p:grpSpPr>
        <p:sp>
          <p:nvSpPr>
            <p:cNvPr id="66" name="Rectangle 65"/>
            <p:cNvSpPr/>
            <p:nvPr/>
          </p:nvSpPr>
          <p:spPr>
            <a:xfrm>
              <a:off x="2260892" y="2155688"/>
              <a:ext cx="640080" cy="64008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 smtClean="0">
                  <a:solidFill>
                    <a:srgbClr val="000000"/>
                  </a:solidFill>
                </a:rPr>
                <a:t>1</a:t>
              </a:r>
              <a:endParaRPr lang="en-US" sz="4000" b="1" dirty="0">
                <a:solidFill>
                  <a:srgbClr val="000000"/>
                </a:solidFill>
              </a:endParaRPr>
            </a:p>
          </p:txBody>
        </p:sp>
        <p:sp>
          <p:nvSpPr>
            <p:cNvPr id="67" name="Rectangle 66"/>
            <p:cNvSpPr/>
            <p:nvPr/>
          </p:nvSpPr>
          <p:spPr>
            <a:xfrm>
              <a:off x="2900972" y="2155688"/>
              <a:ext cx="640080" cy="64008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 smtClean="0">
                  <a:solidFill>
                    <a:srgbClr val="000000"/>
                  </a:solidFill>
                </a:rPr>
                <a:t>1</a:t>
              </a:r>
              <a:endParaRPr lang="en-US" sz="4000" b="1" dirty="0">
                <a:solidFill>
                  <a:srgbClr val="000000"/>
                </a:solidFill>
              </a:endParaRPr>
            </a:p>
          </p:txBody>
        </p:sp>
        <p:sp>
          <p:nvSpPr>
            <p:cNvPr id="68" name="Rectangle 67"/>
            <p:cNvSpPr/>
            <p:nvPr/>
          </p:nvSpPr>
          <p:spPr>
            <a:xfrm>
              <a:off x="3541052" y="2155688"/>
              <a:ext cx="640080" cy="64008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 smtClean="0">
                  <a:solidFill>
                    <a:srgbClr val="000000"/>
                  </a:solidFill>
                </a:rPr>
                <a:t>1</a:t>
              </a:r>
              <a:endParaRPr lang="en-US" sz="4000" b="1" dirty="0">
                <a:solidFill>
                  <a:srgbClr val="000000"/>
                </a:solidFill>
              </a:endParaRPr>
            </a:p>
          </p:txBody>
        </p:sp>
      </p:grpSp>
      <p:sp>
        <p:nvSpPr>
          <p:cNvPr id="69" name="Rectangle 68"/>
          <p:cNvSpPr/>
          <p:nvPr/>
        </p:nvSpPr>
        <p:spPr>
          <a:xfrm>
            <a:off x="5547359" y="3492944"/>
            <a:ext cx="640080" cy="64008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000000"/>
                </a:solidFill>
              </a:rPr>
              <a:t>9</a:t>
            </a:r>
            <a:endParaRPr lang="en-US" sz="4000" b="1" dirty="0">
              <a:solidFill>
                <a:srgbClr val="000000"/>
              </a:solidFill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3732903" y="4313522"/>
            <a:ext cx="18896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smtClean="0"/>
              <a:t>r </a:t>
            </a:r>
            <a:r>
              <a:rPr lang="en-US" sz="4000" dirty="0" smtClean="0"/>
              <a:t>= n = 5  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3752946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45" grpId="0" animBg="1"/>
      <p:bldP spid="46" grpId="0" animBg="1"/>
      <p:bldP spid="47" grpId="0" animBg="1"/>
      <p:bldP spid="48" grpId="0" animBg="1"/>
      <p:bldP spid="69" grpId="0" animBg="1"/>
      <p:bldP spid="7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98820"/>
            <a:ext cx="91440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We need to talk about zero-padding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3065885" y="1457408"/>
            <a:ext cx="2961609" cy="594360"/>
            <a:chOff x="3065885" y="1622308"/>
            <a:chExt cx="2961609" cy="594360"/>
          </a:xfrm>
        </p:grpSpPr>
        <p:sp>
          <p:nvSpPr>
            <p:cNvPr id="5" name="Rectangle 4"/>
            <p:cNvSpPr/>
            <p:nvPr/>
          </p:nvSpPr>
          <p:spPr>
            <a:xfrm>
              <a:off x="3065885" y="1622308"/>
              <a:ext cx="594360" cy="59436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 smtClean="0">
                  <a:solidFill>
                    <a:srgbClr val="000000"/>
                  </a:solidFill>
                </a:rPr>
                <a:t>1</a:t>
              </a:r>
              <a:endParaRPr lang="en-US" sz="4000" b="1" dirty="0">
                <a:solidFill>
                  <a:srgbClr val="000000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3657697" y="1622308"/>
              <a:ext cx="594360" cy="59436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 smtClean="0">
                  <a:solidFill>
                    <a:srgbClr val="000000"/>
                  </a:solidFill>
                </a:rPr>
                <a:t>2</a:t>
              </a:r>
              <a:endParaRPr lang="en-US" sz="4000" b="1" dirty="0">
                <a:solidFill>
                  <a:srgbClr val="000000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4249509" y="1622308"/>
              <a:ext cx="594360" cy="59436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 smtClean="0">
                  <a:solidFill>
                    <a:srgbClr val="000000"/>
                  </a:solidFill>
                </a:rPr>
                <a:t>3</a:t>
              </a:r>
              <a:endParaRPr lang="en-US" sz="4000" b="1" dirty="0">
                <a:solidFill>
                  <a:srgbClr val="000000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4841321" y="1622308"/>
              <a:ext cx="594360" cy="59436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 smtClean="0">
                  <a:solidFill>
                    <a:srgbClr val="000000"/>
                  </a:solidFill>
                </a:rPr>
                <a:t>4</a:t>
              </a:r>
              <a:endParaRPr lang="en-US" sz="4000" b="1" dirty="0">
                <a:solidFill>
                  <a:srgbClr val="000000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433134" y="1622308"/>
              <a:ext cx="594360" cy="59436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 smtClean="0">
                  <a:solidFill>
                    <a:srgbClr val="000000"/>
                  </a:solidFill>
                </a:rPr>
                <a:t>5</a:t>
              </a:r>
              <a:endParaRPr lang="en-US" sz="4000" b="1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6024947" y="1457408"/>
            <a:ext cx="2961613" cy="594360"/>
            <a:chOff x="6024947" y="1622308"/>
            <a:chExt cx="2961613" cy="594360"/>
          </a:xfrm>
        </p:grpSpPr>
        <p:sp>
          <p:nvSpPr>
            <p:cNvPr id="41" name="Rectangle 40"/>
            <p:cNvSpPr/>
            <p:nvPr/>
          </p:nvSpPr>
          <p:spPr>
            <a:xfrm>
              <a:off x="6024947" y="1622308"/>
              <a:ext cx="594360" cy="59436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 smtClean="0">
                  <a:solidFill>
                    <a:srgbClr val="000000"/>
                  </a:solidFill>
                </a:rPr>
                <a:t>0</a:t>
              </a:r>
              <a:endParaRPr lang="en-US" sz="4000" b="1" dirty="0">
                <a:solidFill>
                  <a:srgbClr val="000000"/>
                </a:solidFill>
              </a:endParaRP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6616760" y="1622308"/>
              <a:ext cx="594360" cy="59436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 smtClean="0">
                  <a:solidFill>
                    <a:srgbClr val="000000"/>
                  </a:solidFill>
                </a:rPr>
                <a:t>0</a:t>
              </a:r>
              <a:endParaRPr lang="en-US" sz="4000" b="1" dirty="0">
                <a:solidFill>
                  <a:srgbClr val="000000"/>
                </a:solidFill>
              </a:endParaRPr>
            </a:p>
          </p:txBody>
        </p:sp>
        <p:sp>
          <p:nvSpPr>
            <p:cNvPr id="43" name="Rectangle 42"/>
            <p:cNvSpPr/>
            <p:nvPr/>
          </p:nvSpPr>
          <p:spPr>
            <a:xfrm>
              <a:off x="7208573" y="1622308"/>
              <a:ext cx="594360" cy="59436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 smtClean="0">
                  <a:solidFill>
                    <a:srgbClr val="000000"/>
                  </a:solidFill>
                </a:rPr>
                <a:t>0</a:t>
              </a:r>
              <a:endParaRPr lang="en-US" sz="4000" b="1" dirty="0">
                <a:solidFill>
                  <a:srgbClr val="000000"/>
                </a:solidFill>
              </a:endParaRP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7800386" y="1622308"/>
              <a:ext cx="594360" cy="59436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 smtClean="0">
                  <a:solidFill>
                    <a:srgbClr val="000000"/>
                  </a:solidFill>
                </a:rPr>
                <a:t>0</a:t>
              </a:r>
              <a:endParaRPr lang="en-US" sz="4000" b="1" dirty="0">
                <a:solidFill>
                  <a:srgbClr val="000000"/>
                </a:solidFill>
              </a:endParaRPr>
            </a:p>
          </p:txBody>
        </p:sp>
        <p:sp>
          <p:nvSpPr>
            <p:cNvPr id="72" name="Rectangle 71"/>
            <p:cNvSpPr/>
            <p:nvPr/>
          </p:nvSpPr>
          <p:spPr>
            <a:xfrm>
              <a:off x="8392200" y="1622308"/>
              <a:ext cx="594360" cy="59436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 smtClean="0">
                  <a:solidFill>
                    <a:srgbClr val="000000"/>
                  </a:solidFill>
                </a:rPr>
                <a:t>0</a:t>
              </a:r>
              <a:endParaRPr lang="en-US" sz="4000" b="1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106825" y="1457408"/>
            <a:ext cx="2961608" cy="594360"/>
            <a:chOff x="106825" y="1622308"/>
            <a:chExt cx="2961608" cy="594360"/>
          </a:xfrm>
        </p:grpSpPr>
        <p:sp>
          <p:nvSpPr>
            <p:cNvPr id="22" name="Rectangle 21"/>
            <p:cNvSpPr/>
            <p:nvPr/>
          </p:nvSpPr>
          <p:spPr>
            <a:xfrm>
              <a:off x="1882261" y="1622308"/>
              <a:ext cx="594360" cy="59436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 smtClean="0">
                  <a:solidFill>
                    <a:srgbClr val="000000"/>
                  </a:solidFill>
                </a:rPr>
                <a:t>0</a:t>
              </a:r>
              <a:endParaRPr lang="en-US" sz="4000" b="1" dirty="0">
                <a:solidFill>
                  <a:srgbClr val="000000"/>
                </a:solidFill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2474073" y="1622308"/>
              <a:ext cx="594360" cy="59436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 smtClean="0">
                  <a:solidFill>
                    <a:srgbClr val="000000"/>
                  </a:solidFill>
                </a:rPr>
                <a:t>0</a:t>
              </a:r>
              <a:endParaRPr lang="en-US" sz="4000" b="1" dirty="0">
                <a:solidFill>
                  <a:srgbClr val="000000"/>
                </a:solidFill>
              </a:endParaRPr>
            </a:p>
          </p:txBody>
        </p:sp>
        <p:sp>
          <p:nvSpPr>
            <p:cNvPr id="70" name="Rectangle 69"/>
            <p:cNvSpPr/>
            <p:nvPr/>
          </p:nvSpPr>
          <p:spPr>
            <a:xfrm>
              <a:off x="698637" y="1622308"/>
              <a:ext cx="594360" cy="59436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 smtClean="0">
                  <a:solidFill>
                    <a:srgbClr val="000000"/>
                  </a:solidFill>
                </a:rPr>
                <a:t>0</a:t>
              </a:r>
              <a:endParaRPr lang="en-US" sz="4000" b="1" dirty="0">
                <a:solidFill>
                  <a:srgbClr val="000000"/>
                </a:solidFill>
              </a:endParaRPr>
            </a:p>
          </p:txBody>
        </p:sp>
        <p:sp>
          <p:nvSpPr>
            <p:cNvPr id="71" name="Rectangle 70"/>
            <p:cNvSpPr/>
            <p:nvPr/>
          </p:nvSpPr>
          <p:spPr>
            <a:xfrm>
              <a:off x="1290449" y="1622308"/>
              <a:ext cx="594360" cy="59436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 smtClean="0">
                  <a:solidFill>
                    <a:srgbClr val="000000"/>
                  </a:solidFill>
                </a:rPr>
                <a:t>0</a:t>
              </a:r>
              <a:endParaRPr lang="en-US" sz="4000" b="1" dirty="0">
                <a:solidFill>
                  <a:srgbClr val="000000"/>
                </a:solidFill>
              </a:endParaRPr>
            </a:p>
          </p:txBody>
        </p:sp>
        <p:sp>
          <p:nvSpPr>
            <p:cNvPr id="73" name="Rectangle 72"/>
            <p:cNvSpPr/>
            <p:nvPr/>
          </p:nvSpPr>
          <p:spPr>
            <a:xfrm>
              <a:off x="106825" y="1622308"/>
              <a:ext cx="594360" cy="59436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 smtClean="0">
                  <a:solidFill>
                    <a:srgbClr val="000000"/>
                  </a:solidFill>
                </a:rPr>
                <a:t>0</a:t>
              </a:r>
              <a:endParaRPr lang="en-US" sz="4000" b="1" dirty="0">
                <a:solidFill>
                  <a:srgbClr val="000000"/>
                </a:solidFill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2780917" y="664888"/>
            <a:ext cx="33701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(</a:t>
            </a:r>
            <a:r>
              <a:rPr lang="en-US" sz="3600" dirty="0" err="1" smtClean="0"/>
              <a:t>Matlab</a:t>
            </a:r>
            <a:r>
              <a:rPr lang="en-US" sz="3600" dirty="0" smtClean="0"/>
              <a:t>) default:</a:t>
            </a:r>
            <a:endParaRPr lang="en-US" sz="3600" dirty="0"/>
          </a:p>
        </p:txBody>
      </p:sp>
      <p:sp>
        <p:nvSpPr>
          <p:cNvPr id="74" name="TextBox 73"/>
          <p:cNvSpPr txBox="1"/>
          <p:nvPr/>
        </p:nvSpPr>
        <p:spPr>
          <a:xfrm>
            <a:off x="3652783" y="2257274"/>
            <a:ext cx="23721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“Constant”:</a:t>
            </a:r>
            <a:endParaRPr lang="en-US" sz="3600" dirty="0"/>
          </a:p>
        </p:txBody>
      </p:sp>
      <p:grpSp>
        <p:nvGrpSpPr>
          <p:cNvPr id="76" name="Group 75"/>
          <p:cNvGrpSpPr/>
          <p:nvPr/>
        </p:nvGrpSpPr>
        <p:grpSpPr>
          <a:xfrm>
            <a:off x="3068433" y="3006722"/>
            <a:ext cx="2961609" cy="594360"/>
            <a:chOff x="3065885" y="1622308"/>
            <a:chExt cx="2961609" cy="594360"/>
          </a:xfrm>
        </p:grpSpPr>
        <p:sp>
          <p:nvSpPr>
            <p:cNvPr id="77" name="Rectangle 76"/>
            <p:cNvSpPr/>
            <p:nvPr/>
          </p:nvSpPr>
          <p:spPr>
            <a:xfrm>
              <a:off x="3065885" y="1622308"/>
              <a:ext cx="594360" cy="59436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 smtClean="0">
                  <a:solidFill>
                    <a:srgbClr val="000000"/>
                  </a:solidFill>
                </a:rPr>
                <a:t>1</a:t>
              </a:r>
              <a:endParaRPr lang="en-US" sz="4000" b="1" dirty="0">
                <a:solidFill>
                  <a:srgbClr val="000000"/>
                </a:solidFill>
              </a:endParaRPr>
            </a:p>
          </p:txBody>
        </p:sp>
        <p:sp>
          <p:nvSpPr>
            <p:cNvPr id="78" name="Rectangle 77"/>
            <p:cNvSpPr/>
            <p:nvPr/>
          </p:nvSpPr>
          <p:spPr>
            <a:xfrm>
              <a:off x="3657697" y="1622308"/>
              <a:ext cx="594360" cy="59436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 smtClean="0">
                  <a:solidFill>
                    <a:srgbClr val="000000"/>
                  </a:solidFill>
                </a:rPr>
                <a:t>2</a:t>
              </a:r>
              <a:endParaRPr lang="en-US" sz="4000" b="1" dirty="0">
                <a:solidFill>
                  <a:srgbClr val="000000"/>
                </a:solidFill>
              </a:endParaRPr>
            </a:p>
          </p:txBody>
        </p:sp>
        <p:sp>
          <p:nvSpPr>
            <p:cNvPr id="79" name="Rectangle 78"/>
            <p:cNvSpPr/>
            <p:nvPr/>
          </p:nvSpPr>
          <p:spPr>
            <a:xfrm>
              <a:off x="4249509" y="1622308"/>
              <a:ext cx="594360" cy="59436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 smtClean="0">
                  <a:solidFill>
                    <a:srgbClr val="000000"/>
                  </a:solidFill>
                </a:rPr>
                <a:t>3</a:t>
              </a:r>
              <a:endParaRPr lang="en-US" sz="4000" b="1" dirty="0">
                <a:solidFill>
                  <a:srgbClr val="000000"/>
                </a:solidFill>
              </a:endParaRPr>
            </a:p>
          </p:txBody>
        </p:sp>
        <p:sp>
          <p:nvSpPr>
            <p:cNvPr id="80" name="Rectangle 79"/>
            <p:cNvSpPr/>
            <p:nvPr/>
          </p:nvSpPr>
          <p:spPr>
            <a:xfrm>
              <a:off x="4841321" y="1622308"/>
              <a:ext cx="594360" cy="59436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 smtClean="0">
                  <a:solidFill>
                    <a:srgbClr val="000000"/>
                  </a:solidFill>
                </a:rPr>
                <a:t>4</a:t>
              </a:r>
              <a:endParaRPr lang="en-US" sz="4000" b="1" dirty="0">
                <a:solidFill>
                  <a:srgbClr val="000000"/>
                </a:solidFill>
              </a:endParaRPr>
            </a:p>
          </p:txBody>
        </p:sp>
        <p:sp>
          <p:nvSpPr>
            <p:cNvPr id="81" name="Rectangle 80"/>
            <p:cNvSpPr/>
            <p:nvPr/>
          </p:nvSpPr>
          <p:spPr>
            <a:xfrm>
              <a:off x="5433134" y="1622308"/>
              <a:ext cx="594360" cy="59436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 smtClean="0">
                  <a:solidFill>
                    <a:srgbClr val="000000"/>
                  </a:solidFill>
                </a:rPr>
                <a:t>5</a:t>
              </a:r>
              <a:endParaRPr lang="en-US" sz="4000" b="1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82" name="Group 81"/>
          <p:cNvGrpSpPr/>
          <p:nvPr/>
        </p:nvGrpSpPr>
        <p:grpSpPr>
          <a:xfrm>
            <a:off x="6027495" y="3006722"/>
            <a:ext cx="2961613" cy="594360"/>
            <a:chOff x="6024947" y="1622308"/>
            <a:chExt cx="2961613" cy="594360"/>
          </a:xfrm>
        </p:grpSpPr>
        <p:sp>
          <p:nvSpPr>
            <p:cNvPr id="83" name="Rectangle 82"/>
            <p:cNvSpPr/>
            <p:nvPr/>
          </p:nvSpPr>
          <p:spPr>
            <a:xfrm>
              <a:off x="6024947" y="1622308"/>
              <a:ext cx="594360" cy="59436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 smtClean="0">
                  <a:solidFill>
                    <a:srgbClr val="000000"/>
                  </a:solidFill>
                </a:rPr>
                <a:t>3</a:t>
              </a:r>
              <a:endParaRPr lang="en-US" sz="4000" b="1" dirty="0">
                <a:solidFill>
                  <a:srgbClr val="000000"/>
                </a:solidFill>
              </a:endParaRPr>
            </a:p>
          </p:txBody>
        </p:sp>
        <p:sp>
          <p:nvSpPr>
            <p:cNvPr id="84" name="Rectangle 83"/>
            <p:cNvSpPr/>
            <p:nvPr/>
          </p:nvSpPr>
          <p:spPr>
            <a:xfrm>
              <a:off x="6616760" y="1622308"/>
              <a:ext cx="594360" cy="59436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 smtClean="0">
                  <a:solidFill>
                    <a:srgbClr val="000000"/>
                  </a:solidFill>
                </a:rPr>
                <a:t>3</a:t>
              </a:r>
              <a:endParaRPr lang="en-US" sz="4000" b="1" dirty="0">
                <a:solidFill>
                  <a:srgbClr val="000000"/>
                </a:solidFill>
              </a:endParaRPr>
            </a:p>
          </p:txBody>
        </p:sp>
        <p:sp>
          <p:nvSpPr>
            <p:cNvPr id="85" name="Rectangle 84"/>
            <p:cNvSpPr/>
            <p:nvPr/>
          </p:nvSpPr>
          <p:spPr>
            <a:xfrm>
              <a:off x="7208573" y="1622308"/>
              <a:ext cx="594360" cy="59436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 smtClean="0">
                  <a:solidFill>
                    <a:srgbClr val="000000"/>
                  </a:solidFill>
                </a:rPr>
                <a:t>3</a:t>
              </a:r>
              <a:endParaRPr lang="en-US" sz="4000" b="1" dirty="0">
                <a:solidFill>
                  <a:srgbClr val="000000"/>
                </a:solidFill>
              </a:endParaRPr>
            </a:p>
          </p:txBody>
        </p:sp>
        <p:sp>
          <p:nvSpPr>
            <p:cNvPr id="86" name="Rectangle 85"/>
            <p:cNvSpPr/>
            <p:nvPr/>
          </p:nvSpPr>
          <p:spPr>
            <a:xfrm>
              <a:off x="7800386" y="1622308"/>
              <a:ext cx="594360" cy="59436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 smtClean="0">
                  <a:solidFill>
                    <a:srgbClr val="000000"/>
                  </a:solidFill>
                </a:rPr>
                <a:t>3</a:t>
              </a:r>
              <a:endParaRPr lang="en-US" sz="4000" b="1" dirty="0">
                <a:solidFill>
                  <a:srgbClr val="000000"/>
                </a:solidFill>
              </a:endParaRPr>
            </a:p>
          </p:txBody>
        </p:sp>
        <p:sp>
          <p:nvSpPr>
            <p:cNvPr id="87" name="Rectangle 86"/>
            <p:cNvSpPr/>
            <p:nvPr/>
          </p:nvSpPr>
          <p:spPr>
            <a:xfrm>
              <a:off x="8392200" y="1622308"/>
              <a:ext cx="594360" cy="59436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 smtClean="0">
                  <a:solidFill>
                    <a:srgbClr val="000000"/>
                  </a:solidFill>
                </a:rPr>
                <a:t>3</a:t>
              </a:r>
              <a:endParaRPr lang="en-US" sz="4000" b="1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88" name="Group 87"/>
          <p:cNvGrpSpPr/>
          <p:nvPr/>
        </p:nvGrpSpPr>
        <p:grpSpPr>
          <a:xfrm>
            <a:off x="109373" y="3006722"/>
            <a:ext cx="2961608" cy="594360"/>
            <a:chOff x="106825" y="1622308"/>
            <a:chExt cx="2961608" cy="594360"/>
          </a:xfrm>
        </p:grpSpPr>
        <p:sp>
          <p:nvSpPr>
            <p:cNvPr id="89" name="Rectangle 88"/>
            <p:cNvSpPr/>
            <p:nvPr/>
          </p:nvSpPr>
          <p:spPr>
            <a:xfrm>
              <a:off x="1882261" y="1622308"/>
              <a:ext cx="594360" cy="59436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 smtClean="0">
                  <a:solidFill>
                    <a:srgbClr val="000000"/>
                  </a:solidFill>
                </a:rPr>
                <a:t>3</a:t>
              </a:r>
              <a:endParaRPr lang="en-US" sz="4000" b="1" dirty="0">
                <a:solidFill>
                  <a:srgbClr val="000000"/>
                </a:solidFill>
              </a:endParaRPr>
            </a:p>
          </p:txBody>
        </p:sp>
        <p:sp>
          <p:nvSpPr>
            <p:cNvPr id="90" name="Rectangle 89"/>
            <p:cNvSpPr/>
            <p:nvPr/>
          </p:nvSpPr>
          <p:spPr>
            <a:xfrm>
              <a:off x="2474073" y="1622308"/>
              <a:ext cx="594360" cy="59436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 smtClean="0">
                  <a:solidFill>
                    <a:srgbClr val="000000"/>
                  </a:solidFill>
                </a:rPr>
                <a:t>3</a:t>
              </a:r>
              <a:endParaRPr lang="en-US" sz="4000" b="1" dirty="0">
                <a:solidFill>
                  <a:srgbClr val="000000"/>
                </a:solidFill>
              </a:endParaRPr>
            </a:p>
          </p:txBody>
        </p:sp>
        <p:sp>
          <p:nvSpPr>
            <p:cNvPr id="91" name="Rectangle 90"/>
            <p:cNvSpPr/>
            <p:nvPr/>
          </p:nvSpPr>
          <p:spPr>
            <a:xfrm>
              <a:off x="698637" y="1622308"/>
              <a:ext cx="594360" cy="59436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 smtClean="0">
                  <a:solidFill>
                    <a:srgbClr val="000000"/>
                  </a:solidFill>
                </a:rPr>
                <a:t>3</a:t>
              </a:r>
              <a:endParaRPr lang="en-US" sz="4000" b="1" dirty="0">
                <a:solidFill>
                  <a:srgbClr val="000000"/>
                </a:solidFill>
              </a:endParaRPr>
            </a:p>
          </p:txBody>
        </p:sp>
        <p:sp>
          <p:nvSpPr>
            <p:cNvPr id="92" name="Rectangle 91"/>
            <p:cNvSpPr/>
            <p:nvPr/>
          </p:nvSpPr>
          <p:spPr>
            <a:xfrm>
              <a:off x="1290449" y="1622308"/>
              <a:ext cx="594360" cy="59436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 smtClean="0">
                  <a:solidFill>
                    <a:srgbClr val="000000"/>
                  </a:solidFill>
                </a:rPr>
                <a:t>3</a:t>
              </a:r>
              <a:endParaRPr lang="en-US" sz="4000" b="1" dirty="0">
                <a:solidFill>
                  <a:srgbClr val="000000"/>
                </a:solidFill>
              </a:endParaRPr>
            </a:p>
          </p:txBody>
        </p:sp>
        <p:sp>
          <p:nvSpPr>
            <p:cNvPr id="93" name="Rectangle 92"/>
            <p:cNvSpPr/>
            <p:nvPr/>
          </p:nvSpPr>
          <p:spPr>
            <a:xfrm>
              <a:off x="106825" y="1622308"/>
              <a:ext cx="594360" cy="59436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 smtClean="0">
                  <a:solidFill>
                    <a:srgbClr val="000000"/>
                  </a:solidFill>
                </a:rPr>
                <a:t>3</a:t>
              </a:r>
              <a:endParaRPr lang="en-US" sz="4000" b="1" dirty="0">
                <a:solidFill>
                  <a:srgbClr val="000000"/>
                </a:solidFill>
              </a:endParaRPr>
            </a:p>
          </p:txBody>
        </p:sp>
      </p:grpSp>
      <p:sp>
        <p:nvSpPr>
          <p:cNvPr id="94" name="TextBox 93"/>
          <p:cNvSpPr txBox="1"/>
          <p:nvPr/>
        </p:nvSpPr>
        <p:spPr>
          <a:xfrm>
            <a:off x="3158959" y="3849660"/>
            <a:ext cx="28874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“Reflectance”:</a:t>
            </a:r>
            <a:endParaRPr lang="en-US" sz="3600" dirty="0"/>
          </a:p>
        </p:txBody>
      </p:sp>
      <p:grpSp>
        <p:nvGrpSpPr>
          <p:cNvPr id="95" name="Group 94"/>
          <p:cNvGrpSpPr/>
          <p:nvPr/>
        </p:nvGrpSpPr>
        <p:grpSpPr>
          <a:xfrm>
            <a:off x="3070981" y="4578534"/>
            <a:ext cx="2961609" cy="594360"/>
            <a:chOff x="3065885" y="1622308"/>
            <a:chExt cx="2961609" cy="594360"/>
          </a:xfrm>
        </p:grpSpPr>
        <p:sp>
          <p:nvSpPr>
            <p:cNvPr id="96" name="Rectangle 95"/>
            <p:cNvSpPr/>
            <p:nvPr/>
          </p:nvSpPr>
          <p:spPr>
            <a:xfrm>
              <a:off x="3065885" y="1622308"/>
              <a:ext cx="594360" cy="59436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 smtClean="0">
                  <a:solidFill>
                    <a:srgbClr val="000000"/>
                  </a:solidFill>
                </a:rPr>
                <a:t>1</a:t>
              </a:r>
              <a:endParaRPr lang="en-US" sz="4000" b="1" dirty="0">
                <a:solidFill>
                  <a:srgbClr val="000000"/>
                </a:solidFill>
              </a:endParaRPr>
            </a:p>
          </p:txBody>
        </p:sp>
        <p:sp>
          <p:nvSpPr>
            <p:cNvPr id="97" name="Rectangle 96"/>
            <p:cNvSpPr/>
            <p:nvPr/>
          </p:nvSpPr>
          <p:spPr>
            <a:xfrm>
              <a:off x="3657697" y="1622308"/>
              <a:ext cx="594360" cy="59436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 smtClean="0">
                  <a:solidFill>
                    <a:srgbClr val="000000"/>
                  </a:solidFill>
                </a:rPr>
                <a:t>2</a:t>
              </a:r>
              <a:endParaRPr lang="en-US" sz="4000" b="1" dirty="0">
                <a:solidFill>
                  <a:srgbClr val="000000"/>
                </a:solidFill>
              </a:endParaRPr>
            </a:p>
          </p:txBody>
        </p:sp>
        <p:sp>
          <p:nvSpPr>
            <p:cNvPr id="98" name="Rectangle 97"/>
            <p:cNvSpPr/>
            <p:nvPr/>
          </p:nvSpPr>
          <p:spPr>
            <a:xfrm>
              <a:off x="4249509" y="1622308"/>
              <a:ext cx="594360" cy="59436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 smtClean="0">
                  <a:solidFill>
                    <a:srgbClr val="000000"/>
                  </a:solidFill>
                </a:rPr>
                <a:t>3</a:t>
              </a:r>
              <a:endParaRPr lang="en-US" sz="4000" b="1" dirty="0">
                <a:solidFill>
                  <a:srgbClr val="000000"/>
                </a:solidFill>
              </a:endParaRPr>
            </a:p>
          </p:txBody>
        </p:sp>
        <p:sp>
          <p:nvSpPr>
            <p:cNvPr id="99" name="Rectangle 98"/>
            <p:cNvSpPr/>
            <p:nvPr/>
          </p:nvSpPr>
          <p:spPr>
            <a:xfrm>
              <a:off x="4841321" y="1622308"/>
              <a:ext cx="594360" cy="59436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 smtClean="0">
                  <a:solidFill>
                    <a:srgbClr val="000000"/>
                  </a:solidFill>
                </a:rPr>
                <a:t>4</a:t>
              </a:r>
              <a:endParaRPr lang="en-US" sz="4000" b="1" dirty="0">
                <a:solidFill>
                  <a:srgbClr val="000000"/>
                </a:solidFill>
              </a:endParaRPr>
            </a:p>
          </p:txBody>
        </p:sp>
        <p:sp>
          <p:nvSpPr>
            <p:cNvPr id="100" name="Rectangle 99"/>
            <p:cNvSpPr/>
            <p:nvPr/>
          </p:nvSpPr>
          <p:spPr>
            <a:xfrm>
              <a:off x="5433134" y="1622308"/>
              <a:ext cx="594360" cy="59436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 smtClean="0">
                  <a:solidFill>
                    <a:srgbClr val="000000"/>
                  </a:solidFill>
                </a:rPr>
                <a:t>5</a:t>
              </a:r>
              <a:endParaRPr lang="en-US" sz="4000" b="1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101" name="Group 100"/>
          <p:cNvGrpSpPr/>
          <p:nvPr/>
        </p:nvGrpSpPr>
        <p:grpSpPr>
          <a:xfrm>
            <a:off x="6030043" y="4578534"/>
            <a:ext cx="2961613" cy="594360"/>
            <a:chOff x="6024947" y="1622308"/>
            <a:chExt cx="2961613" cy="594360"/>
          </a:xfrm>
        </p:grpSpPr>
        <p:sp>
          <p:nvSpPr>
            <p:cNvPr id="102" name="Rectangle 101"/>
            <p:cNvSpPr/>
            <p:nvPr/>
          </p:nvSpPr>
          <p:spPr>
            <a:xfrm>
              <a:off x="6024947" y="1622308"/>
              <a:ext cx="594360" cy="59436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 smtClean="0">
                  <a:solidFill>
                    <a:srgbClr val="000000"/>
                  </a:solidFill>
                </a:rPr>
                <a:t>5</a:t>
              </a:r>
              <a:endParaRPr lang="en-US" sz="4000" b="1" dirty="0">
                <a:solidFill>
                  <a:srgbClr val="000000"/>
                </a:solidFill>
              </a:endParaRPr>
            </a:p>
          </p:txBody>
        </p:sp>
        <p:sp>
          <p:nvSpPr>
            <p:cNvPr id="103" name="Rectangle 102"/>
            <p:cNvSpPr/>
            <p:nvPr/>
          </p:nvSpPr>
          <p:spPr>
            <a:xfrm>
              <a:off x="6616760" y="1622308"/>
              <a:ext cx="594360" cy="59436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 smtClean="0">
                  <a:solidFill>
                    <a:srgbClr val="000000"/>
                  </a:solidFill>
                </a:rPr>
                <a:t>4</a:t>
              </a:r>
              <a:endParaRPr lang="en-US" sz="4000" b="1" dirty="0">
                <a:solidFill>
                  <a:srgbClr val="000000"/>
                </a:solidFill>
              </a:endParaRPr>
            </a:p>
          </p:txBody>
        </p:sp>
        <p:sp>
          <p:nvSpPr>
            <p:cNvPr id="104" name="Rectangle 103"/>
            <p:cNvSpPr/>
            <p:nvPr/>
          </p:nvSpPr>
          <p:spPr>
            <a:xfrm>
              <a:off x="7208573" y="1622308"/>
              <a:ext cx="594360" cy="59436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 smtClean="0">
                  <a:solidFill>
                    <a:srgbClr val="000000"/>
                  </a:solidFill>
                </a:rPr>
                <a:t>3</a:t>
              </a:r>
              <a:endParaRPr lang="en-US" sz="4000" b="1" dirty="0">
                <a:solidFill>
                  <a:srgbClr val="000000"/>
                </a:solidFill>
              </a:endParaRPr>
            </a:p>
          </p:txBody>
        </p:sp>
        <p:sp>
          <p:nvSpPr>
            <p:cNvPr id="105" name="Rectangle 104"/>
            <p:cNvSpPr/>
            <p:nvPr/>
          </p:nvSpPr>
          <p:spPr>
            <a:xfrm>
              <a:off x="7800386" y="1622308"/>
              <a:ext cx="594360" cy="59436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 smtClean="0">
                  <a:solidFill>
                    <a:srgbClr val="000000"/>
                  </a:solidFill>
                </a:rPr>
                <a:t>2</a:t>
              </a:r>
              <a:endParaRPr lang="en-US" sz="4000" b="1" dirty="0">
                <a:solidFill>
                  <a:srgbClr val="000000"/>
                </a:solidFill>
              </a:endParaRPr>
            </a:p>
          </p:txBody>
        </p:sp>
        <p:sp>
          <p:nvSpPr>
            <p:cNvPr id="106" name="Rectangle 105"/>
            <p:cNvSpPr/>
            <p:nvPr/>
          </p:nvSpPr>
          <p:spPr>
            <a:xfrm>
              <a:off x="8392200" y="1622308"/>
              <a:ext cx="594360" cy="59436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 smtClean="0">
                  <a:solidFill>
                    <a:srgbClr val="000000"/>
                  </a:solidFill>
                </a:rPr>
                <a:t>1</a:t>
              </a:r>
              <a:endParaRPr lang="en-US" sz="4000" b="1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107" name="Group 106"/>
          <p:cNvGrpSpPr/>
          <p:nvPr/>
        </p:nvGrpSpPr>
        <p:grpSpPr>
          <a:xfrm>
            <a:off x="111921" y="4578534"/>
            <a:ext cx="2961608" cy="594360"/>
            <a:chOff x="106825" y="1622308"/>
            <a:chExt cx="2961608" cy="594360"/>
          </a:xfrm>
        </p:grpSpPr>
        <p:sp>
          <p:nvSpPr>
            <p:cNvPr id="108" name="Rectangle 107"/>
            <p:cNvSpPr/>
            <p:nvPr/>
          </p:nvSpPr>
          <p:spPr>
            <a:xfrm>
              <a:off x="1882261" y="1622308"/>
              <a:ext cx="594360" cy="59436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 smtClean="0">
                  <a:solidFill>
                    <a:srgbClr val="000000"/>
                  </a:solidFill>
                </a:rPr>
                <a:t>2</a:t>
              </a:r>
              <a:endParaRPr lang="en-US" sz="4000" b="1" dirty="0">
                <a:solidFill>
                  <a:srgbClr val="000000"/>
                </a:solidFill>
              </a:endParaRPr>
            </a:p>
          </p:txBody>
        </p:sp>
        <p:sp>
          <p:nvSpPr>
            <p:cNvPr id="109" name="Rectangle 108"/>
            <p:cNvSpPr/>
            <p:nvPr/>
          </p:nvSpPr>
          <p:spPr>
            <a:xfrm>
              <a:off x="2474073" y="1622308"/>
              <a:ext cx="594360" cy="59436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 smtClean="0">
                  <a:solidFill>
                    <a:srgbClr val="000000"/>
                  </a:solidFill>
                </a:rPr>
                <a:t>1</a:t>
              </a:r>
              <a:endParaRPr lang="en-US" sz="4000" b="1" dirty="0">
                <a:solidFill>
                  <a:srgbClr val="000000"/>
                </a:solidFill>
              </a:endParaRPr>
            </a:p>
          </p:txBody>
        </p:sp>
        <p:sp>
          <p:nvSpPr>
            <p:cNvPr id="110" name="Rectangle 109"/>
            <p:cNvSpPr/>
            <p:nvPr/>
          </p:nvSpPr>
          <p:spPr>
            <a:xfrm>
              <a:off x="698637" y="1622308"/>
              <a:ext cx="594360" cy="59436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 smtClean="0">
                  <a:solidFill>
                    <a:srgbClr val="000000"/>
                  </a:solidFill>
                </a:rPr>
                <a:t>4</a:t>
              </a:r>
              <a:endParaRPr lang="en-US" sz="4000" b="1" dirty="0">
                <a:solidFill>
                  <a:srgbClr val="000000"/>
                </a:solidFill>
              </a:endParaRPr>
            </a:p>
          </p:txBody>
        </p:sp>
        <p:sp>
          <p:nvSpPr>
            <p:cNvPr id="111" name="Rectangle 110"/>
            <p:cNvSpPr/>
            <p:nvPr/>
          </p:nvSpPr>
          <p:spPr>
            <a:xfrm>
              <a:off x="1290449" y="1622308"/>
              <a:ext cx="594360" cy="59436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 smtClean="0">
                  <a:solidFill>
                    <a:srgbClr val="000000"/>
                  </a:solidFill>
                </a:rPr>
                <a:t>3</a:t>
              </a:r>
              <a:endParaRPr lang="en-US" sz="4000" b="1" dirty="0">
                <a:solidFill>
                  <a:srgbClr val="000000"/>
                </a:solidFill>
              </a:endParaRPr>
            </a:p>
          </p:txBody>
        </p:sp>
        <p:sp>
          <p:nvSpPr>
            <p:cNvPr id="112" name="Rectangle 111"/>
            <p:cNvSpPr/>
            <p:nvPr/>
          </p:nvSpPr>
          <p:spPr>
            <a:xfrm>
              <a:off x="106825" y="1622308"/>
              <a:ext cx="594360" cy="59436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 smtClean="0">
                  <a:solidFill>
                    <a:srgbClr val="000000"/>
                  </a:solidFill>
                </a:rPr>
                <a:t>5</a:t>
              </a:r>
              <a:endParaRPr lang="en-US" sz="4000" b="1" dirty="0">
                <a:solidFill>
                  <a:srgbClr val="000000"/>
                </a:solidFill>
              </a:endParaRPr>
            </a:p>
          </p:txBody>
        </p:sp>
      </p:grpSp>
      <p:sp>
        <p:nvSpPr>
          <p:cNvPr id="113" name="TextBox 112"/>
          <p:cNvSpPr txBox="1"/>
          <p:nvPr/>
        </p:nvSpPr>
        <p:spPr>
          <a:xfrm>
            <a:off x="3709374" y="5442047"/>
            <a:ext cx="21334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“Circular”:</a:t>
            </a:r>
            <a:endParaRPr lang="en-US" sz="3600" dirty="0"/>
          </a:p>
        </p:txBody>
      </p:sp>
      <p:grpSp>
        <p:nvGrpSpPr>
          <p:cNvPr id="114" name="Group 113"/>
          <p:cNvGrpSpPr/>
          <p:nvPr/>
        </p:nvGrpSpPr>
        <p:grpSpPr>
          <a:xfrm>
            <a:off x="3125024" y="6135657"/>
            <a:ext cx="2961609" cy="594360"/>
            <a:chOff x="3065885" y="1622308"/>
            <a:chExt cx="2961609" cy="594360"/>
          </a:xfrm>
        </p:grpSpPr>
        <p:sp>
          <p:nvSpPr>
            <p:cNvPr id="115" name="Rectangle 114"/>
            <p:cNvSpPr/>
            <p:nvPr/>
          </p:nvSpPr>
          <p:spPr>
            <a:xfrm>
              <a:off x="3065885" y="1622308"/>
              <a:ext cx="594360" cy="59436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 smtClean="0">
                  <a:solidFill>
                    <a:srgbClr val="000000"/>
                  </a:solidFill>
                </a:rPr>
                <a:t>1</a:t>
              </a:r>
              <a:endParaRPr lang="en-US" sz="4000" b="1" dirty="0">
                <a:solidFill>
                  <a:srgbClr val="000000"/>
                </a:solidFill>
              </a:endParaRPr>
            </a:p>
          </p:txBody>
        </p:sp>
        <p:sp>
          <p:nvSpPr>
            <p:cNvPr id="116" name="Rectangle 115"/>
            <p:cNvSpPr/>
            <p:nvPr/>
          </p:nvSpPr>
          <p:spPr>
            <a:xfrm>
              <a:off x="3657697" y="1622308"/>
              <a:ext cx="594360" cy="59436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 smtClean="0">
                  <a:solidFill>
                    <a:srgbClr val="000000"/>
                  </a:solidFill>
                </a:rPr>
                <a:t>2</a:t>
              </a:r>
              <a:endParaRPr lang="en-US" sz="4000" b="1" dirty="0">
                <a:solidFill>
                  <a:srgbClr val="000000"/>
                </a:solidFill>
              </a:endParaRPr>
            </a:p>
          </p:txBody>
        </p:sp>
        <p:sp>
          <p:nvSpPr>
            <p:cNvPr id="117" name="Rectangle 116"/>
            <p:cNvSpPr/>
            <p:nvPr/>
          </p:nvSpPr>
          <p:spPr>
            <a:xfrm>
              <a:off x="4249509" y="1622308"/>
              <a:ext cx="594360" cy="59436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 smtClean="0">
                  <a:solidFill>
                    <a:srgbClr val="000000"/>
                  </a:solidFill>
                </a:rPr>
                <a:t>3</a:t>
              </a:r>
              <a:endParaRPr lang="en-US" sz="4000" b="1" dirty="0">
                <a:solidFill>
                  <a:srgbClr val="000000"/>
                </a:solidFill>
              </a:endParaRPr>
            </a:p>
          </p:txBody>
        </p:sp>
        <p:sp>
          <p:nvSpPr>
            <p:cNvPr id="118" name="Rectangle 117"/>
            <p:cNvSpPr/>
            <p:nvPr/>
          </p:nvSpPr>
          <p:spPr>
            <a:xfrm>
              <a:off x="4841321" y="1622308"/>
              <a:ext cx="594360" cy="59436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 smtClean="0">
                  <a:solidFill>
                    <a:srgbClr val="000000"/>
                  </a:solidFill>
                </a:rPr>
                <a:t>4</a:t>
              </a:r>
              <a:endParaRPr lang="en-US" sz="4000" b="1" dirty="0">
                <a:solidFill>
                  <a:srgbClr val="000000"/>
                </a:solidFill>
              </a:endParaRPr>
            </a:p>
          </p:txBody>
        </p:sp>
        <p:sp>
          <p:nvSpPr>
            <p:cNvPr id="119" name="Rectangle 118"/>
            <p:cNvSpPr/>
            <p:nvPr/>
          </p:nvSpPr>
          <p:spPr>
            <a:xfrm>
              <a:off x="5433134" y="1622308"/>
              <a:ext cx="594360" cy="59436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 smtClean="0">
                  <a:solidFill>
                    <a:srgbClr val="000000"/>
                  </a:solidFill>
                </a:rPr>
                <a:t>5</a:t>
              </a:r>
              <a:endParaRPr lang="en-US" sz="4000" b="1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120" name="Group 119"/>
          <p:cNvGrpSpPr/>
          <p:nvPr/>
        </p:nvGrpSpPr>
        <p:grpSpPr>
          <a:xfrm>
            <a:off x="6084086" y="6135657"/>
            <a:ext cx="2961613" cy="594360"/>
            <a:chOff x="6024947" y="1622308"/>
            <a:chExt cx="2961613" cy="594360"/>
          </a:xfrm>
        </p:grpSpPr>
        <p:sp>
          <p:nvSpPr>
            <p:cNvPr id="121" name="Rectangle 120"/>
            <p:cNvSpPr/>
            <p:nvPr/>
          </p:nvSpPr>
          <p:spPr>
            <a:xfrm>
              <a:off x="6024947" y="1622308"/>
              <a:ext cx="594360" cy="59436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 smtClean="0">
                  <a:solidFill>
                    <a:srgbClr val="000000"/>
                  </a:solidFill>
                </a:rPr>
                <a:t>1</a:t>
              </a:r>
              <a:endParaRPr lang="en-US" sz="4000" b="1" dirty="0">
                <a:solidFill>
                  <a:srgbClr val="000000"/>
                </a:solidFill>
              </a:endParaRPr>
            </a:p>
          </p:txBody>
        </p:sp>
        <p:sp>
          <p:nvSpPr>
            <p:cNvPr id="122" name="Rectangle 121"/>
            <p:cNvSpPr/>
            <p:nvPr/>
          </p:nvSpPr>
          <p:spPr>
            <a:xfrm>
              <a:off x="6616760" y="1622308"/>
              <a:ext cx="594360" cy="59436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 smtClean="0">
                  <a:solidFill>
                    <a:srgbClr val="000000"/>
                  </a:solidFill>
                </a:rPr>
                <a:t>2</a:t>
              </a:r>
              <a:endParaRPr lang="en-US" sz="4000" b="1" dirty="0">
                <a:solidFill>
                  <a:srgbClr val="000000"/>
                </a:solidFill>
              </a:endParaRPr>
            </a:p>
          </p:txBody>
        </p:sp>
        <p:sp>
          <p:nvSpPr>
            <p:cNvPr id="123" name="Rectangle 122"/>
            <p:cNvSpPr/>
            <p:nvPr/>
          </p:nvSpPr>
          <p:spPr>
            <a:xfrm>
              <a:off x="7208573" y="1622308"/>
              <a:ext cx="594360" cy="59436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 smtClean="0">
                  <a:solidFill>
                    <a:srgbClr val="000000"/>
                  </a:solidFill>
                </a:rPr>
                <a:t>3</a:t>
              </a:r>
              <a:endParaRPr lang="en-US" sz="4000" b="1" dirty="0">
                <a:solidFill>
                  <a:srgbClr val="000000"/>
                </a:solidFill>
              </a:endParaRPr>
            </a:p>
          </p:txBody>
        </p:sp>
        <p:sp>
          <p:nvSpPr>
            <p:cNvPr id="124" name="Rectangle 123"/>
            <p:cNvSpPr/>
            <p:nvPr/>
          </p:nvSpPr>
          <p:spPr>
            <a:xfrm>
              <a:off x="7800386" y="1622308"/>
              <a:ext cx="594360" cy="59436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 smtClean="0">
                  <a:solidFill>
                    <a:srgbClr val="000000"/>
                  </a:solidFill>
                </a:rPr>
                <a:t>4</a:t>
              </a:r>
              <a:endParaRPr lang="en-US" sz="4000" b="1" dirty="0">
                <a:solidFill>
                  <a:srgbClr val="000000"/>
                </a:solidFill>
              </a:endParaRPr>
            </a:p>
          </p:txBody>
        </p:sp>
        <p:sp>
          <p:nvSpPr>
            <p:cNvPr id="125" name="Rectangle 124"/>
            <p:cNvSpPr/>
            <p:nvPr/>
          </p:nvSpPr>
          <p:spPr>
            <a:xfrm>
              <a:off x="8392200" y="1622308"/>
              <a:ext cx="594360" cy="59436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 smtClean="0">
                  <a:solidFill>
                    <a:srgbClr val="000000"/>
                  </a:solidFill>
                </a:rPr>
                <a:t>5</a:t>
              </a:r>
              <a:endParaRPr lang="en-US" sz="4000" b="1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126" name="Group 125"/>
          <p:cNvGrpSpPr/>
          <p:nvPr/>
        </p:nvGrpSpPr>
        <p:grpSpPr>
          <a:xfrm>
            <a:off x="165964" y="6135657"/>
            <a:ext cx="2961608" cy="594360"/>
            <a:chOff x="106825" y="1622308"/>
            <a:chExt cx="2961608" cy="594360"/>
          </a:xfrm>
        </p:grpSpPr>
        <p:sp>
          <p:nvSpPr>
            <p:cNvPr id="127" name="Rectangle 126"/>
            <p:cNvSpPr/>
            <p:nvPr/>
          </p:nvSpPr>
          <p:spPr>
            <a:xfrm>
              <a:off x="1882261" y="1622308"/>
              <a:ext cx="594360" cy="59436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 smtClean="0">
                  <a:solidFill>
                    <a:srgbClr val="000000"/>
                  </a:solidFill>
                </a:rPr>
                <a:t>4</a:t>
              </a:r>
              <a:endParaRPr lang="en-US" sz="4000" b="1" dirty="0">
                <a:solidFill>
                  <a:srgbClr val="000000"/>
                </a:solidFill>
              </a:endParaRPr>
            </a:p>
          </p:txBody>
        </p:sp>
        <p:sp>
          <p:nvSpPr>
            <p:cNvPr id="128" name="Rectangle 127"/>
            <p:cNvSpPr/>
            <p:nvPr/>
          </p:nvSpPr>
          <p:spPr>
            <a:xfrm>
              <a:off x="2474073" y="1622308"/>
              <a:ext cx="594360" cy="59436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 smtClean="0">
                  <a:solidFill>
                    <a:srgbClr val="000000"/>
                  </a:solidFill>
                </a:rPr>
                <a:t>5</a:t>
              </a:r>
              <a:endParaRPr lang="en-US" sz="4000" b="1" dirty="0">
                <a:solidFill>
                  <a:srgbClr val="000000"/>
                </a:solidFill>
              </a:endParaRPr>
            </a:p>
          </p:txBody>
        </p:sp>
        <p:sp>
          <p:nvSpPr>
            <p:cNvPr id="129" name="Rectangle 128"/>
            <p:cNvSpPr/>
            <p:nvPr/>
          </p:nvSpPr>
          <p:spPr>
            <a:xfrm>
              <a:off x="698637" y="1622308"/>
              <a:ext cx="594360" cy="59436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 smtClean="0">
                  <a:solidFill>
                    <a:srgbClr val="000000"/>
                  </a:solidFill>
                </a:rPr>
                <a:t>2</a:t>
              </a:r>
              <a:endParaRPr lang="en-US" sz="4000" b="1" dirty="0">
                <a:solidFill>
                  <a:srgbClr val="000000"/>
                </a:solidFill>
              </a:endParaRPr>
            </a:p>
          </p:txBody>
        </p:sp>
        <p:sp>
          <p:nvSpPr>
            <p:cNvPr id="130" name="Rectangle 129"/>
            <p:cNvSpPr/>
            <p:nvPr/>
          </p:nvSpPr>
          <p:spPr>
            <a:xfrm>
              <a:off x="1290449" y="1622308"/>
              <a:ext cx="594360" cy="59436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 smtClean="0">
                  <a:solidFill>
                    <a:srgbClr val="000000"/>
                  </a:solidFill>
                </a:rPr>
                <a:t>3</a:t>
              </a:r>
              <a:endParaRPr lang="en-US" sz="4000" b="1" dirty="0">
                <a:solidFill>
                  <a:srgbClr val="000000"/>
                </a:solidFill>
              </a:endParaRPr>
            </a:p>
          </p:txBody>
        </p:sp>
        <p:sp>
          <p:nvSpPr>
            <p:cNvPr id="131" name="Rectangle 130"/>
            <p:cNvSpPr/>
            <p:nvPr/>
          </p:nvSpPr>
          <p:spPr>
            <a:xfrm>
              <a:off x="106825" y="1622308"/>
              <a:ext cx="594360" cy="59436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 smtClean="0">
                  <a:solidFill>
                    <a:srgbClr val="000000"/>
                  </a:solidFill>
                </a:rPr>
                <a:t>1</a:t>
              </a:r>
              <a:endParaRPr lang="en-US" sz="4000" b="1" dirty="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726737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/>
      <p:bldP spid="94" grpId="0"/>
      <p:bldP spid="1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 is dot products all the way down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Projections</a:t>
            </a:r>
          </a:p>
          <a:p>
            <a:r>
              <a:rPr lang="en-US" dirty="0" smtClean="0"/>
              <a:t>Matrix multiplication</a:t>
            </a:r>
          </a:p>
          <a:p>
            <a:r>
              <a:rPr lang="en-US" dirty="0" smtClean="0"/>
              <a:t>Convolution</a:t>
            </a:r>
          </a:p>
          <a:p>
            <a:r>
              <a:rPr lang="mr-IN" dirty="0" smtClean="0"/>
              <a:t>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04392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Convolution as a moving average</a:t>
            </a:r>
            <a:endParaRPr lang="en-US" dirty="0"/>
          </a:p>
        </p:txBody>
      </p:sp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21841738"/>
              </p:ext>
            </p:extLst>
          </p:nvPr>
        </p:nvGraphicFramePr>
        <p:xfrm>
          <a:off x="148822" y="1112131"/>
          <a:ext cx="8238717" cy="1158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5925"/>
                <a:gridCol w="913752"/>
                <a:gridCol w="1029840"/>
                <a:gridCol w="1029840"/>
                <a:gridCol w="1029840"/>
                <a:gridCol w="1029840"/>
                <a:gridCol w="1029840"/>
                <a:gridCol w="1029840"/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 smtClean="0"/>
                        <a:t>Time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/>
                        <a:t>1</a:t>
                      </a:r>
                      <a:endParaRPr lang="en-US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/>
                        <a:t>2</a:t>
                      </a:r>
                      <a:endParaRPr lang="en-US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/>
                        <a:t>3</a:t>
                      </a:r>
                      <a:endParaRPr lang="en-US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/>
                        <a:t>4</a:t>
                      </a:r>
                      <a:endParaRPr lang="en-US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/>
                        <a:t>5</a:t>
                      </a:r>
                      <a:endParaRPr lang="en-US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/>
                        <a:t>6</a:t>
                      </a:r>
                      <a:endParaRPr lang="en-US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/>
                        <a:t>7</a:t>
                      </a:r>
                      <a:endParaRPr lang="en-US" sz="32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/>
                        <a:t>Value</a:t>
                      </a:r>
                      <a:endParaRPr lang="en-US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/>
                        <a:t>10</a:t>
                      </a:r>
                      <a:endParaRPr lang="en-US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/>
                        <a:t>0</a:t>
                      </a:r>
                      <a:endParaRPr lang="en-US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/>
                        <a:t>10</a:t>
                      </a:r>
                      <a:endParaRPr lang="en-US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/>
                        <a:t>0</a:t>
                      </a:r>
                      <a:endParaRPr lang="en-US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/>
                        <a:t>7</a:t>
                      </a:r>
                      <a:endParaRPr lang="en-US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/>
                        <a:t>7</a:t>
                      </a:r>
                      <a:endParaRPr lang="en-US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/>
                        <a:t>5</a:t>
                      </a:r>
                      <a:endParaRPr lang="en-US" sz="32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Right Brace 2"/>
          <p:cNvSpPr/>
          <p:nvPr/>
        </p:nvSpPr>
        <p:spPr>
          <a:xfrm rot="5400000">
            <a:off x="962391" y="2248111"/>
            <a:ext cx="565531" cy="1031800"/>
          </a:xfrm>
          <a:prstGeom prst="rightBrace">
            <a:avLst/>
          </a:prstGeom>
          <a:ln w="635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053796" y="2997172"/>
            <a:ext cx="39265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5</a:t>
            </a:r>
            <a:endParaRPr lang="en-US" sz="3200" b="1" dirty="0"/>
          </a:p>
        </p:txBody>
      </p:sp>
      <p:sp>
        <p:nvSpPr>
          <p:cNvPr id="6" name="Right Brace 5"/>
          <p:cNvSpPr/>
          <p:nvPr/>
        </p:nvSpPr>
        <p:spPr>
          <a:xfrm rot="5400000">
            <a:off x="2018972" y="2248111"/>
            <a:ext cx="565531" cy="1031800"/>
          </a:xfrm>
          <a:prstGeom prst="rightBrace">
            <a:avLst/>
          </a:prstGeom>
          <a:ln w="635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110377" y="2997172"/>
            <a:ext cx="39265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5</a:t>
            </a:r>
            <a:endParaRPr lang="en-US" sz="3200" b="1" dirty="0"/>
          </a:p>
        </p:txBody>
      </p:sp>
      <p:sp>
        <p:nvSpPr>
          <p:cNvPr id="8" name="Right Brace 7"/>
          <p:cNvSpPr/>
          <p:nvPr/>
        </p:nvSpPr>
        <p:spPr>
          <a:xfrm rot="5400000">
            <a:off x="3050772" y="2248111"/>
            <a:ext cx="565531" cy="1031800"/>
          </a:xfrm>
          <a:prstGeom prst="rightBrace">
            <a:avLst/>
          </a:prstGeom>
          <a:ln w="635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142177" y="2997172"/>
            <a:ext cx="39265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5</a:t>
            </a:r>
            <a:endParaRPr lang="en-US" sz="3200" b="1" dirty="0"/>
          </a:p>
        </p:txBody>
      </p:sp>
      <p:sp>
        <p:nvSpPr>
          <p:cNvPr id="10" name="Right Brace 9"/>
          <p:cNvSpPr/>
          <p:nvPr/>
        </p:nvSpPr>
        <p:spPr>
          <a:xfrm rot="5400000">
            <a:off x="4082572" y="2248111"/>
            <a:ext cx="565531" cy="1031800"/>
          </a:xfrm>
          <a:prstGeom prst="rightBrace">
            <a:avLst/>
          </a:prstGeom>
          <a:ln w="635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4173977" y="2997172"/>
            <a:ext cx="39265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5</a:t>
            </a:r>
            <a:endParaRPr lang="en-US" sz="3200" b="1" dirty="0"/>
          </a:p>
        </p:txBody>
      </p:sp>
      <p:sp>
        <p:nvSpPr>
          <p:cNvPr id="12" name="Right Brace 11"/>
          <p:cNvSpPr/>
          <p:nvPr/>
        </p:nvSpPr>
        <p:spPr>
          <a:xfrm rot="5400000">
            <a:off x="5114373" y="2248111"/>
            <a:ext cx="565531" cy="1031800"/>
          </a:xfrm>
          <a:prstGeom prst="rightBrace">
            <a:avLst/>
          </a:prstGeom>
          <a:ln w="635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5047031" y="2997172"/>
            <a:ext cx="71025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3.5</a:t>
            </a:r>
            <a:endParaRPr lang="en-US" sz="3200" b="1" dirty="0"/>
          </a:p>
        </p:txBody>
      </p:sp>
      <p:sp>
        <p:nvSpPr>
          <p:cNvPr id="14" name="Right Brace 13"/>
          <p:cNvSpPr/>
          <p:nvPr/>
        </p:nvSpPr>
        <p:spPr>
          <a:xfrm rot="5400000">
            <a:off x="6146173" y="2248111"/>
            <a:ext cx="565531" cy="1031800"/>
          </a:xfrm>
          <a:prstGeom prst="rightBrace">
            <a:avLst/>
          </a:prstGeom>
          <a:ln w="635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6255315" y="2997172"/>
            <a:ext cx="39265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7</a:t>
            </a:r>
            <a:endParaRPr lang="en-US" sz="3200" b="1" dirty="0"/>
          </a:p>
        </p:txBody>
      </p:sp>
      <p:sp>
        <p:nvSpPr>
          <p:cNvPr id="16" name="Right Brace 15"/>
          <p:cNvSpPr/>
          <p:nvPr/>
        </p:nvSpPr>
        <p:spPr>
          <a:xfrm rot="5400000">
            <a:off x="7191969" y="2248111"/>
            <a:ext cx="565531" cy="1031800"/>
          </a:xfrm>
          <a:prstGeom prst="rightBrace">
            <a:avLst/>
          </a:prstGeom>
          <a:ln w="635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7301111" y="2997172"/>
            <a:ext cx="39265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6</a:t>
            </a:r>
            <a:endParaRPr lang="en-US" sz="3200" b="1" dirty="0"/>
          </a:p>
        </p:txBody>
      </p:sp>
      <p:sp>
        <p:nvSpPr>
          <p:cNvPr id="18" name="Right Brace 17"/>
          <p:cNvSpPr/>
          <p:nvPr/>
        </p:nvSpPr>
        <p:spPr>
          <a:xfrm rot="5400000">
            <a:off x="8223769" y="2248111"/>
            <a:ext cx="565531" cy="1031800"/>
          </a:xfrm>
          <a:prstGeom prst="rightBrace">
            <a:avLst/>
          </a:prstGeom>
          <a:ln w="635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8154322" y="2997172"/>
            <a:ext cx="71025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2.5</a:t>
            </a:r>
            <a:endParaRPr lang="en-US" sz="3200" b="1" dirty="0"/>
          </a:p>
        </p:txBody>
      </p:sp>
      <p:grpSp>
        <p:nvGrpSpPr>
          <p:cNvPr id="23" name="Group 22"/>
          <p:cNvGrpSpPr/>
          <p:nvPr/>
        </p:nvGrpSpPr>
        <p:grpSpPr>
          <a:xfrm>
            <a:off x="-59532" y="2843380"/>
            <a:ext cx="1259079" cy="643189"/>
            <a:chOff x="-59532" y="3224377"/>
            <a:chExt cx="1259079" cy="643189"/>
          </a:xfrm>
        </p:grpSpPr>
        <p:cxnSp>
          <p:nvCxnSpPr>
            <p:cNvPr id="21" name="Straight Arrow Connector 20"/>
            <p:cNvCxnSpPr/>
            <p:nvPr/>
          </p:nvCxnSpPr>
          <p:spPr>
            <a:xfrm flipV="1">
              <a:off x="576264" y="3224377"/>
              <a:ext cx="415901" cy="26787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>
              <a:off x="-59532" y="3282790"/>
              <a:ext cx="1259079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>
                  <a:solidFill>
                    <a:srgbClr val="FF0000"/>
                  </a:solidFill>
                </a:rPr>
                <a:t>Kernel</a:t>
              </a:r>
              <a:endParaRPr lang="en-US" sz="32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367542" y="3511393"/>
            <a:ext cx="8614984" cy="1294255"/>
            <a:chOff x="367542" y="3338108"/>
            <a:chExt cx="8614984" cy="1294255"/>
          </a:xfrm>
        </p:grpSpPr>
        <p:sp>
          <p:nvSpPr>
            <p:cNvPr id="24" name="TextBox 23"/>
            <p:cNvSpPr txBox="1"/>
            <p:nvPr/>
          </p:nvSpPr>
          <p:spPr>
            <a:xfrm>
              <a:off x="367542" y="4109143"/>
              <a:ext cx="861498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rgbClr val="FF0000"/>
                  </a:solidFill>
                </a:rPr>
                <a:t>Edge artifacts, due to zero-padding, making output longer</a:t>
              </a:r>
              <a:endParaRPr lang="en-US" sz="2800" dirty="0">
                <a:solidFill>
                  <a:srgbClr val="FF0000"/>
                </a:solidFill>
              </a:endParaRPr>
            </a:p>
          </p:txBody>
        </p:sp>
        <p:cxnSp>
          <p:nvCxnSpPr>
            <p:cNvPr id="29" name="Straight Arrow Connector 28"/>
            <p:cNvCxnSpPr>
              <a:endCxn id="4" idx="2"/>
            </p:cNvCxnSpPr>
            <p:nvPr/>
          </p:nvCxnSpPr>
          <p:spPr>
            <a:xfrm flipV="1">
              <a:off x="1240187" y="3338108"/>
              <a:ext cx="9937" cy="487135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>
              <a:endCxn id="19" idx="2"/>
            </p:cNvCxnSpPr>
            <p:nvPr/>
          </p:nvCxnSpPr>
          <p:spPr>
            <a:xfrm flipV="1">
              <a:off x="8494427" y="3338108"/>
              <a:ext cx="15021" cy="493901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Group 36"/>
          <p:cNvGrpSpPr/>
          <p:nvPr/>
        </p:nvGrpSpPr>
        <p:grpSpPr>
          <a:xfrm>
            <a:off x="2306705" y="3559682"/>
            <a:ext cx="5190734" cy="523220"/>
            <a:chOff x="2489226" y="3940679"/>
            <a:chExt cx="4825692" cy="523220"/>
          </a:xfrm>
        </p:grpSpPr>
        <p:sp>
          <p:nvSpPr>
            <p:cNvPr id="34" name="TextBox 33"/>
            <p:cNvSpPr txBox="1"/>
            <p:nvPr/>
          </p:nvSpPr>
          <p:spPr>
            <a:xfrm>
              <a:off x="4245678" y="3940679"/>
              <a:ext cx="125574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>
                  <a:solidFill>
                    <a:srgbClr val="009108"/>
                  </a:solidFill>
                </a:rPr>
                <a:t>“Valid”</a:t>
              </a:r>
              <a:endParaRPr lang="en-US" sz="2800" b="1" dirty="0">
                <a:solidFill>
                  <a:srgbClr val="009108"/>
                </a:solidFill>
              </a:endParaRPr>
            </a:p>
          </p:txBody>
        </p:sp>
        <p:cxnSp>
          <p:nvCxnSpPr>
            <p:cNvPr id="36" name="Straight Connector 35"/>
            <p:cNvCxnSpPr>
              <a:stCxn id="7" idx="2"/>
              <a:endCxn id="17" idx="2"/>
            </p:cNvCxnSpPr>
            <p:nvPr/>
          </p:nvCxnSpPr>
          <p:spPr>
            <a:xfrm>
              <a:off x="2489226" y="3948834"/>
              <a:ext cx="4825692" cy="0"/>
            </a:xfrm>
            <a:prstGeom prst="line">
              <a:avLst/>
            </a:prstGeom>
            <a:ln w="63500">
              <a:solidFill>
                <a:srgbClr val="009108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Right Brace 38"/>
          <p:cNvSpPr/>
          <p:nvPr/>
        </p:nvSpPr>
        <p:spPr>
          <a:xfrm rot="5400000">
            <a:off x="409032" y="3683222"/>
            <a:ext cx="565531" cy="2060803"/>
          </a:xfrm>
          <a:prstGeom prst="rightBrace">
            <a:avLst/>
          </a:prstGeom>
          <a:ln w="635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/>
          <p:cNvSpPr txBox="1"/>
          <p:nvPr/>
        </p:nvSpPr>
        <p:spPr>
          <a:xfrm>
            <a:off x="352022" y="5296671"/>
            <a:ext cx="71025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3.3</a:t>
            </a:r>
            <a:endParaRPr lang="en-US" sz="3200" b="1" dirty="0"/>
          </a:p>
        </p:txBody>
      </p:sp>
      <p:sp>
        <p:nvSpPr>
          <p:cNvPr id="41" name="Right Brace 40"/>
          <p:cNvSpPr/>
          <p:nvPr/>
        </p:nvSpPr>
        <p:spPr>
          <a:xfrm rot="5400000">
            <a:off x="1439433" y="3993664"/>
            <a:ext cx="565531" cy="2060803"/>
          </a:xfrm>
          <a:prstGeom prst="rightBrace">
            <a:avLst/>
          </a:prstGeom>
          <a:ln w="635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/>
          <p:cNvSpPr txBox="1"/>
          <p:nvPr/>
        </p:nvSpPr>
        <p:spPr>
          <a:xfrm>
            <a:off x="1382423" y="5296671"/>
            <a:ext cx="71025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3.3</a:t>
            </a:r>
            <a:endParaRPr lang="en-US" sz="3200" b="1" dirty="0"/>
          </a:p>
        </p:txBody>
      </p:sp>
      <p:sp>
        <p:nvSpPr>
          <p:cNvPr id="43" name="Right Brace 42"/>
          <p:cNvSpPr/>
          <p:nvPr/>
        </p:nvSpPr>
        <p:spPr>
          <a:xfrm rot="5400000">
            <a:off x="2508693" y="3993664"/>
            <a:ext cx="565531" cy="2060803"/>
          </a:xfrm>
          <a:prstGeom prst="rightBrace">
            <a:avLst/>
          </a:prstGeom>
          <a:ln w="635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3"/>
          <p:cNvSpPr txBox="1"/>
          <p:nvPr/>
        </p:nvSpPr>
        <p:spPr>
          <a:xfrm>
            <a:off x="2451683" y="5296671"/>
            <a:ext cx="71025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6.7</a:t>
            </a:r>
            <a:endParaRPr lang="en-US" sz="3200" b="1" dirty="0"/>
          </a:p>
        </p:txBody>
      </p:sp>
      <p:sp>
        <p:nvSpPr>
          <p:cNvPr id="45" name="Right Brace 44"/>
          <p:cNvSpPr/>
          <p:nvPr/>
        </p:nvSpPr>
        <p:spPr>
          <a:xfrm rot="5400000">
            <a:off x="3500236" y="3993664"/>
            <a:ext cx="565531" cy="2060803"/>
          </a:xfrm>
          <a:prstGeom prst="rightBrace">
            <a:avLst/>
          </a:prstGeom>
          <a:ln w="635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extBox 45"/>
          <p:cNvSpPr txBox="1"/>
          <p:nvPr/>
        </p:nvSpPr>
        <p:spPr>
          <a:xfrm>
            <a:off x="3443226" y="5296671"/>
            <a:ext cx="71025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3.3</a:t>
            </a:r>
            <a:endParaRPr lang="en-US" sz="3200" b="1" dirty="0"/>
          </a:p>
        </p:txBody>
      </p:sp>
      <p:sp>
        <p:nvSpPr>
          <p:cNvPr id="47" name="Right Brace 46"/>
          <p:cNvSpPr/>
          <p:nvPr/>
        </p:nvSpPr>
        <p:spPr>
          <a:xfrm rot="5400000">
            <a:off x="4545715" y="3993664"/>
            <a:ext cx="565531" cy="2060803"/>
          </a:xfrm>
          <a:prstGeom prst="rightBrace">
            <a:avLst/>
          </a:prstGeom>
          <a:ln w="635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TextBox 47"/>
          <p:cNvSpPr txBox="1"/>
          <p:nvPr/>
        </p:nvSpPr>
        <p:spPr>
          <a:xfrm>
            <a:off x="4488705" y="5296671"/>
            <a:ext cx="71025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5.7</a:t>
            </a:r>
            <a:endParaRPr lang="en-US" sz="3200" b="1" dirty="0"/>
          </a:p>
        </p:txBody>
      </p:sp>
      <p:sp>
        <p:nvSpPr>
          <p:cNvPr id="51" name="Right Brace 50"/>
          <p:cNvSpPr/>
          <p:nvPr/>
        </p:nvSpPr>
        <p:spPr>
          <a:xfrm rot="5400000">
            <a:off x="5576116" y="3993664"/>
            <a:ext cx="565531" cy="2060803"/>
          </a:xfrm>
          <a:prstGeom prst="rightBrace">
            <a:avLst/>
          </a:prstGeom>
          <a:ln w="635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TextBox 51"/>
          <p:cNvSpPr txBox="1"/>
          <p:nvPr/>
        </p:nvSpPr>
        <p:spPr>
          <a:xfrm>
            <a:off x="5519106" y="5296671"/>
            <a:ext cx="71025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4.7</a:t>
            </a:r>
            <a:endParaRPr lang="en-US" sz="3200" b="1" dirty="0"/>
          </a:p>
        </p:txBody>
      </p:sp>
      <p:sp>
        <p:nvSpPr>
          <p:cNvPr id="53" name="Right Brace 52"/>
          <p:cNvSpPr/>
          <p:nvPr/>
        </p:nvSpPr>
        <p:spPr>
          <a:xfrm rot="5400000">
            <a:off x="6610080" y="3993664"/>
            <a:ext cx="565531" cy="2060803"/>
          </a:xfrm>
          <a:prstGeom prst="rightBrace">
            <a:avLst/>
          </a:prstGeom>
          <a:ln w="635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TextBox 53"/>
          <p:cNvSpPr txBox="1"/>
          <p:nvPr/>
        </p:nvSpPr>
        <p:spPr>
          <a:xfrm>
            <a:off x="6553070" y="5296671"/>
            <a:ext cx="71025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6.3</a:t>
            </a:r>
            <a:endParaRPr lang="en-US" sz="3200" b="1" dirty="0"/>
          </a:p>
        </p:txBody>
      </p:sp>
      <p:sp>
        <p:nvSpPr>
          <p:cNvPr id="55" name="Right Brace 54"/>
          <p:cNvSpPr/>
          <p:nvPr/>
        </p:nvSpPr>
        <p:spPr>
          <a:xfrm rot="5400000">
            <a:off x="7642846" y="3993664"/>
            <a:ext cx="565531" cy="2060803"/>
          </a:xfrm>
          <a:prstGeom prst="rightBrace">
            <a:avLst/>
          </a:prstGeom>
          <a:ln w="635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TextBox 55"/>
          <p:cNvSpPr txBox="1"/>
          <p:nvPr/>
        </p:nvSpPr>
        <p:spPr>
          <a:xfrm>
            <a:off x="7734652" y="5296671"/>
            <a:ext cx="39265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4</a:t>
            </a:r>
            <a:endParaRPr lang="en-US" sz="3200" b="1" dirty="0"/>
          </a:p>
        </p:txBody>
      </p:sp>
      <p:sp>
        <p:nvSpPr>
          <p:cNvPr id="57" name="Right Brace 56"/>
          <p:cNvSpPr/>
          <p:nvPr/>
        </p:nvSpPr>
        <p:spPr>
          <a:xfrm rot="5400000">
            <a:off x="8644135" y="3993664"/>
            <a:ext cx="565531" cy="2060803"/>
          </a:xfrm>
          <a:prstGeom prst="rightBrace">
            <a:avLst/>
          </a:prstGeom>
          <a:ln w="635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TextBox 57"/>
          <p:cNvSpPr txBox="1"/>
          <p:nvPr/>
        </p:nvSpPr>
        <p:spPr>
          <a:xfrm>
            <a:off x="8509459" y="5296671"/>
            <a:ext cx="71025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1.7</a:t>
            </a:r>
            <a:endParaRPr lang="en-US" sz="3200" b="1" dirty="0"/>
          </a:p>
        </p:txBody>
      </p:sp>
      <p:grpSp>
        <p:nvGrpSpPr>
          <p:cNvPr id="70" name="Group 69"/>
          <p:cNvGrpSpPr/>
          <p:nvPr/>
        </p:nvGrpSpPr>
        <p:grpSpPr>
          <a:xfrm>
            <a:off x="341029" y="5835747"/>
            <a:ext cx="8614984" cy="951698"/>
            <a:chOff x="341029" y="5906302"/>
            <a:chExt cx="8614984" cy="951698"/>
          </a:xfrm>
        </p:grpSpPr>
        <p:grpSp>
          <p:nvGrpSpPr>
            <p:cNvPr id="69" name="Group 68"/>
            <p:cNvGrpSpPr/>
            <p:nvPr/>
          </p:nvGrpSpPr>
          <p:grpSpPr>
            <a:xfrm>
              <a:off x="341029" y="5944742"/>
              <a:ext cx="8614984" cy="913258"/>
              <a:chOff x="341029" y="5944742"/>
              <a:chExt cx="8614984" cy="913258"/>
            </a:xfrm>
          </p:grpSpPr>
          <p:grpSp>
            <p:nvGrpSpPr>
              <p:cNvPr id="63" name="Group 62"/>
              <p:cNvGrpSpPr/>
              <p:nvPr/>
            </p:nvGrpSpPr>
            <p:grpSpPr>
              <a:xfrm>
                <a:off x="341029" y="5944742"/>
                <a:ext cx="8614984" cy="913258"/>
                <a:chOff x="367542" y="3719105"/>
                <a:chExt cx="8614984" cy="913258"/>
              </a:xfrm>
            </p:grpSpPr>
            <p:sp>
              <p:nvSpPr>
                <p:cNvPr id="64" name="TextBox 63"/>
                <p:cNvSpPr txBox="1"/>
                <p:nvPr/>
              </p:nvSpPr>
              <p:spPr>
                <a:xfrm>
                  <a:off x="367542" y="4109143"/>
                  <a:ext cx="8614984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 smtClean="0">
                      <a:solidFill>
                        <a:srgbClr val="FF0000"/>
                      </a:solidFill>
                    </a:rPr>
                    <a:t>Edge artifacts, due to zero-padding, making output longer</a:t>
                  </a:r>
                  <a:endParaRPr lang="en-US" sz="2800" dirty="0">
                    <a:solidFill>
                      <a:srgbClr val="FF0000"/>
                    </a:solidFill>
                  </a:endParaRPr>
                </a:p>
              </p:txBody>
            </p:sp>
            <p:cxnSp>
              <p:nvCxnSpPr>
                <p:cNvPr id="65" name="Straight Arrow Connector 64"/>
                <p:cNvCxnSpPr/>
                <p:nvPr/>
              </p:nvCxnSpPr>
              <p:spPr>
                <a:xfrm flipV="1">
                  <a:off x="742347" y="3719105"/>
                  <a:ext cx="9937" cy="487135"/>
                </a:xfrm>
                <a:prstGeom prst="straightConnector1">
                  <a:avLst/>
                </a:prstGeom>
                <a:ln w="38100">
                  <a:solidFill>
                    <a:srgbClr val="FF0000"/>
                  </a:solidFill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6" name="Straight Arrow Connector 65"/>
                <p:cNvCxnSpPr/>
                <p:nvPr/>
              </p:nvCxnSpPr>
              <p:spPr>
                <a:xfrm flipV="1">
                  <a:off x="8890667" y="3719105"/>
                  <a:ext cx="15021" cy="493901"/>
                </a:xfrm>
                <a:prstGeom prst="straightConnector1">
                  <a:avLst/>
                </a:prstGeom>
                <a:ln w="38100">
                  <a:solidFill>
                    <a:srgbClr val="FF0000"/>
                  </a:solidFill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67" name="Straight Arrow Connector 66"/>
              <p:cNvCxnSpPr/>
              <p:nvPr/>
            </p:nvCxnSpPr>
            <p:spPr>
              <a:xfrm flipV="1">
                <a:off x="1751120" y="5944742"/>
                <a:ext cx="9937" cy="487135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8" name="Straight Arrow Connector 67"/>
            <p:cNvCxnSpPr/>
            <p:nvPr/>
          </p:nvCxnSpPr>
          <p:spPr>
            <a:xfrm flipV="1">
              <a:off x="7918278" y="5906302"/>
              <a:ext cx="9937" cy="487135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1" name="Group 70"/>
          <p:cNvGrpSpPr/>
          <p:nvPr/>
        </p:nvGrpSpPr>
        <p:grpSpPr>
          <a:xfrm>
            <a:off x="2752600" y="5982295"/>
            <a:ext cx="4206233" cy="523220"/>
            <a:chOff x="2306705" y="3940679"/>
            <a:chExt cx="5190734" cy="523220"/>
          </a:xfrm>
        </p:grpSpPr>
        <p:sp>
          <p:nvSpPr>
            <p:cNvPr id="72" name="TextBox 71"/>
            <p:cNvSpPr txBox="1"/>
            <p:nvPr/>
          </p:nvSpPr>
          <p:spPr>
            <a:xfrm>
              <a:off x="4245678" y="3940679"/>
              <a:ext cx="125574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>
                  <a:solidFill>
                    <a:srgbClr val="009108"/>
                  </a:solidFill>
                </a:rPr>
                <a:t>“Valid”</a:t>
              </a:r>
              <a:endParaRPr lang="en-US" sz="2800" b="1" dirty="0">
                <a:solidFill>
                  <a:srgbClr val="009108"/>
                </a:solidFill>
              </a:endParaRPr>
            </a:p>
          </p:txBody>
        </p:sp>
        <p:cxnSp>
          <p:nvCxnSpPr>
            <p:cNvPr id="73" name="Straight Connector 72"/>
            <p:cNvCxnSpPr/>
            <p:nvPr/>
          </p:nvCxnSpPr>
          <p:spPr>
            <a:xfrm>
              <a:off x="2306705" y="3962945"/>
              <a:ext cx="5190734" cy="0"/>
            </a:xfrm>
            <a:prstGeom prst="line">
              <a:avLst/>
            </a:prstGeom>
            <a:ln w="63500">
              <a:solidFill>
                <a:srgbClr val="009108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6031693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000"/>
                            </p:stCondLst>
                            <p:childTnLst>
                              <p:par>
                                <p:cTn id="8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00"/>
                            </p:stCondLst>
                            <p:childTnLst>
                              <p:par>
                                <p:cTn id="9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000"/>
                            </p:stCondLst>
                            <p:childTnLst>
                              <p:par>
                                <p:cTn id="1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1000"/>
                            </p:stCondLst>
                            <p:childTnLst>
                              <p:par>
                                <p:cTn id="1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000"/>
                            </p:stCondLst>
                            <p:childTnLst>
                              <p:par>
                                <p:cTn id="1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1000"/>
                            </p:stCondLst>
                            <p:childTnLst>
                              <p:par>
                                <p:cTn id="1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3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1000"/>
                            </p:stCondLst>
                            <p:childTnLst>
                              <p:par>
                                <p:cTn id="17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6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9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1000"/>
                            </p:stCondLst>
                            <p:childTnLst>
                              <p:par>
                                <p:cTn id="20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0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2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1000"/>
                            </p:stCondLst>
                            <p:childTnLst>
                              <p:par>
                                <p:cTn id="2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3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5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6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8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9" fill="hold">
                            <p:stCondLst>
                              <p:cond delay="1000"/>
                            </p:stCondLst>
                            <p:childTnLst>
                              <p:par>
                                <p:cTn id="2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2" fill="hold">
                      <p:stCondLst>
                        <p:cond delay="indefinite"/>
                      </p:stCondLst>
                      <p:childTnLst>
                        <p:par>
                          <p:cTn id="243" fill="hold">
                            <p:stCondLst>
                              <p:cond delay="0"/>
                            </p:stCondLst>
                            <p:childTnLst>
                              <p:par>
                                <p:cTn id="24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>
                      <p:stCondLst>
                        <p:cond delay="indefinite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0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1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>
                      <p:stCondLst>
                        <p:cond delay="indefinite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5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/>
      <p:bldP spid="6" grpId="0" animBg="1"/>
      <p:bldP spid="6" grpId="1" animBg="1"/>
      <p:bldP spid="7" grpId="0"/>
      <p:bldP spid="8" grpId="0" animBg="1"/>
      <p:bldP spid="8" grpId="1" animBg="1"/>
      <p:bldP spid="9" grpId="0"/>
      <p:bldP spid="10" grpId="0" animBg="1"/>
      <p:bldP spid="10" grpId="1" animBg="1"/>
      <p:bldP spid="11" grpId="0"/>
      <p:bldP spid="12" grpId="0" animBg="1"/>
      <p:bldP spid="12" grpId="1" animBg="1"/>
      <p:bldP spid="13" grpId="0"/>
      <p:bldP spid="14" grpId="0" animBg="1"/>
      <p:bldP spid="14" grpId="1" animBg="1"/>
      <p:bldP spid="15" grpId="0"/>
      <p:bldP spid="16" grpId="0" animBg="1"/>
      <p:bldP spid="16" grpId="1" animBg="1"/>
      <p:bldP spid="17" grpId="0"/>
      <p:bldP spid="18" grpId="0" animBg="1"/>
      <p:bldP spid="18" grpId="1" animBg="1"/>
      <p:bldP spid="19" grpId="0"/>
      <p:bldP spid="39" grpId="0" animBg="1"/>
      <p:bldP spid="39" grpId="1" animBg="1"/>
      <p:bldP spid="40" grpId="0"/>
      <p:bldP spid="41" grpId="0" animBg="1"/>
      <p:bldP spid="41" grpId="1" animBg="1"/>
      <p:bldP spid="42" grpId="0"/>
      <p:bldP spid="43" grpId="0" animBg="1"/>
      <p:bldP spid="43" grpId="1" animBg="1"/>
      <p:bldP spid="44" grpId="0"/>
      <p:bldP spid="45" grpId="0" animBg="1"/>
      <p:bldP spid="45" grpId="1" animBg="1"/>
      <p:bldP spid="46" grpId="0"/>
      <p:bldP spid="47" grpId="0" animBg="1"/>
      <p:bldP spid="47" grpId="1" animBg="1"/>
      <p:bldP spid="48" grpId="0"/>
      <p:bldP spid="51" grpId="0" animBg="1"/>
      <p:bldP spid="51" grpId="1" animBg="1"/>
      <p:bldP spid="52" grpId="0"/>
      <p:bldP spid="53" grpId="0" animBg="1"/>
      <p:bldP spid="53" grpId="1" animBg="1"/>
      <p:bldP spid="54" grpId="0"/>
      <p:bldP spid="55" grpId="0" animBg="1"/>
      <p:bldP spid="55" grpId="1" animBg="1"/>
      <p:bldP spid="56" grpId="0"/>
      <p:bldP spid="57" grpId="0" animBg="1"/>
      <p:bldP spid="57" grpId="1" animBg="1"/>
      <p:bldP spid="5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Common use cases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3945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2391</TotalTime>
  <Words>421</Words>
  <Application>Microsoft Macintosh PowerPoint</Application>
  <PresentationFormat>On-screen Show (4:3)</PresentationFormat>
  <Paragraphs>261</Paragraphs>
  <Slides>11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The cousin problem in teaching</vt:lpstr>
      <vt:lpstr>Boundary handling and edge artifacts</vt:lpstr>
      <vt:lpstr>Boundary handling and edge artifacts</vt:lpstr>
      <vt:lpstr>Boundary handling and edge artifacts</vt:lpstr>
      <vt:lpstr>We need to talk about zero-padding</vt:lpstr>
      <vt:lpstr>It is dot products all the way down</vt:lpstr>
      <vt:lpstr>Convolution as a moving average</vt:lpstr>
      <vt:lpstr>Common use cases</vt:lpstr>
      <vt:lpstr>1D convolution to smooth a time series</vt:lpstr>
      <vt:lpstr>2D convolution for image processing</vt:lpstr>
    </vt:vector>
  </TitlesOfParts>
  <Company>New York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Pascal Wallisch</dc:creator>
  <cp:lastModifiedBy>Pascal Wallisch</cp:lastModifiedBy>
  <cp:revision>182</cp:revision>
  <dcterms:created xsi:type="dcterms:W3CDTF">2016-09-15T00:34:53Z</dcterms:created>
  <dcterms:modified xsi:type="dcterms:W3CDTF">2017-10-19T01:32:55Z</dcterms:modified>
</cp:coreProperties>
</file>