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2" r:id="rId5"/>
    <p:sldId id="263" r:id="rId6"/>
    <p:sldId id="264" r:id="rId7"/>
    <p:sldId id="267" r:id="rId8"/>
    <p:sldId id="266" r:id="rId9"/>
    <p:sldId id="260" r:id="rId10"/>
    <p:sldId id="265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6FB90-2E99-8648-90B7-EBC179C87448}" type="datetimeFigureOut">
              <a:rPr lang="en-US" smtClean="0"/>
              <a:t>10/6/17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16F13-097C-F24D-992E-01DDB418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1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BD41-E932-8C45-B7F0-154C9C9B1FC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860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6F13-097C-F24D-992E-01DDB4183E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51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6F13-097C-F24D-992E-01DDB4183E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14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6F13-097C-F24D-992E-01DDB4183E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21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6F13-097C-F24D-992E-01DDB4183E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10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6F13-097C-F24D-992E-01DDB4183E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6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6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1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8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3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10/6/17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1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10/6/17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8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10/6/17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6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10/6/17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0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10/6/17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9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10/6/17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4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A557C-65AA-D543-A98A-91543E729843}" type="datetimeFigureOut">
              <a:rPr lang="en-US" smtClean="0"/>
              <a:t>10/6/17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4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0.emf"/><Relationship Id="rId6" Type="http://schemas.openxmlformats.org/officeDocument/2006/relationships/image" Target="../media/image13.png"/><Relationship Id="rId7" Type="http://schemas.openxmlformats.org/officeDocument/2006/relationships/oleObject" Target="../embeddings/oleObject6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at wave cropp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194"/>
            <a:ext cx="9144000" cy="6231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Lab 4: Optimization and PCA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3919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266"/>
            <a:ext cx="8229600" cy="1143000"/>
          </a:xfrm>
        </p:spPr>
        <p:txBody>
          <a:bodyPr/>
          <a:lstStyle/>
          <a:p>
            <a:r>
              <a:rPr lang="en-US" dirty="0" smtClean="0"/>
              <a:t>Remember </a:t>
            </a:r>
            <a:r>
              <a:rPr lang="en-US" dirty="0" err="1" smtClean="0"/>
              <a:t>Eero’s</a:t>
            </a:r>
            <a:r>
              <a:rPr lang="en-US" dirty="0" smtClean="0"/>
              <a:t> slide?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918" r="-14918"/>
          <a:stretch>
            <a:fillRect/>
          </a:stretch>
        </p:blipFill>
        <p:spPr>
          <a:xfrm>
            <a:off x="-545465" y="1077651"/>
            <a:ext cx="10182421" cy="5599939"/>
          </a:xfrm>
        </p:spPr>
      </p:pic>
    </p:spTree>
    <p:extLst>
      <p:ext uri="{BB962C8B-B14F-4D97-AF65-F5344CB8AC3E}">
        <p14:creationId xmlns:p14="http://schemas.microsoft.com/office/powerpoint/2010/main" val="339926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correlation in the data corresponds to which slope of the first dimension (eigenvector)?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7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5464"/>
            <a:ext cx="8229600" cy="1143000"/>
          </a:xfrm>
        </p:spPr>
        <p:txBody>
          <a:bodyPr/>
          <a:lstStyle/>
          <a:p>
            <a:r>
              <a:rPr lang="en-US" dirty="0" smtClean="0"/>
              <a:t>The fundamental problem</a:t>
            </a:r>
            <a:endParaRPr lang="en-US" dirty="0"/>
          </a:p>
        </p:txBody>
      </p:sp>
      <p:pic>
        <p:nvPicPr>
          <p:cNvPr id="4" name="Picture 3" descr="reg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24" y="875732"/>
            <a:ext cx="7924800" cy="5943600"/>
          </a:xfrm>
          <a:prstGeom prst="rect">
            <a:avLst/>
          </a:prstGeom>
        </p:spPr>
      </p:pic>
      <p:pic>
        <p:nvPicPr>
          <p:cNvPr id="5" name="Picture 4" descr="reg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" y="877824"/>
            <a:ext cx="7924800" cy="5943600"/>
          </a:xfrm>
          <a:prstGeom prst="rect">
            <a:avLst/>
          </a:prstGeom>
        </p:spPr>
      </p:pic>
      <p:pic>
        <p:nvPicPr>
          <p:cNvPr id="6" name="Picture 5" descr="reg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" y="877824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10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The general linear model (GLM)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000" y="1417638"/>
            <a:ext cx="4487583" cy="1671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 smtClean="0"/>
              <a:t>Y</a:t>
            </a:r>
            <a:r>
              <a:rPr lang="en-US" sz="6000" baseline="-25000" dirty="0" err="1" smtClean="0"/>
              <a:t>n</a:t>
            </a:r>
            <a:r>
              <a:rPr lang="en-US" sz="6000" dirty="0" smtClean="0"/>
              <a:t> = b </a:t>
            </a:r>
            <a:r>
              <a:rPr lang="en-US" sz="6000" dirty="0" err="1" smtClean="0"/>
              <a:t>X</a:t>
            </a:r>
            <a:r>
              <a:rPr lang="en-US" sz="6000" baseline="-25000" dirty="0" err="1" smtClean="0"/>
              <a:t>n</a:t>
            </a:r>
            <a:r>
              <a:rPr lang="en-US" sz="6000" dirty="0" smtClean="0"/>
              <a:t> + e</a:t>
            </a:r>
            <a:r>
              <a:rPr lang="en-US" sz="6000" baseline="-25000" dirty="0" smtClean="0"/>
              <a:t>n</a:t>
            </a:r>
            <a:endParaRPr lang="en-US" sz="6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06027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To optimize:</a:t>
            </a:r>
            <a:endParaRPr lang="en-US" sz="5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28788"/>
              </p:ext>
            </p:extLst>
          </p:nvPr>
        </p:nvGraphicFramePr>
        <p:xfrm>
          <a:off x="1728788" y="4203700"/>
          <a:ext cx="5741987" cy="232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4" imgW="1130300" imgH="457200" progId="Equation.3">
                  <p:embed/>
                </p:oleObj>
              </mc:Choice>
              <mc:Fallback>
                <p:oleObj name="Equation" r:id="rId4" imgW="1130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8788" y="4203700"/>
                        <a:ext cx="5741987" cy="232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368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3376"/>
            <a:ext cx="8229600" cy="1143000"/>
          </a:xfrm>
        </p:spPr>
        <p:txBody>
          <a:bodyPr/>
          <a:lstStyle/>
          <a:p>
            <a:r>
              <a:rPr lang="en-US" dirty="0" smtClean="0"/>
              <a:t>How to do this most effectively?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624"/>
            <a:ext cx="8229600" cy="4525963"/>
          </a:xfrm>
        </p:spPr>
        <p:txBody>
          <a:bodyPr/>
          <a:lstStyle/>
          <a:p>
            <a:r>
              <a:rPr lang="en-US" dirty="0" smtClean="0"/>
              <a:t>Linear Algebra to the rescue</a:t>
            </a:r>
          </a:p>
          <a:p>
            <a:r>
              <a:rPr lang="en-US" dirty="0" smtClean="0"/>
              <a:t>Write X and Y values as column vectors: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to express this squared vector length?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822832"/>
              </p:ext>
            </p:extLst>
          </p:nvPr>
        </p:nvGraphicFramePr>
        <p:xfrm>
          <a:off x="2600325" y="2476500"/>
          <a:ext cx="383222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4" imgW="889000" imgH="228600" progId="Equation.3">
                  <p:embed/>
                </p:oleObj>
              </mc:Choice>
              <mc:Fallback>
                <p:oleObj name="Equation" r:id="rId4" imgW="889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00325" y="2476500"/>
                        <a:ext cx="3832225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465482"/>
              </p:ext>
            </p:extLst>
          </p:nvPr>
        </p:nvGraphicFramePr>
        <p:xfrm>
          <a:off x="1439863" y="5118100"/>
          <a:ext cx="607695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6" imgW="1409700" imgH="279400" progId="Equation.3">
                  <p:embed/>
                </p:oleObj>
              </mc:Choice>
              <mc:Fallback>
                <p:oleObj name="Equation" r:id="rId6" imgW="14097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39863" y="5118100"/>
                        <a:ext cx="6076950" cy="120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4967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/>
          <p:cNvCxnSpPr/>
          <p:nvPr/>
        </p:nvCxnSpPr>
        <p:spPr>
          <a:xfrm flipV="1">
            <a:off x="5308831" y="4791700"/>
            <a:ext cx="3657195" cy="595006"/>
          </a:xfrm>
          <a:prstGeom prst="straightConnector1">
            <a:avLst/>
          </a:prstGeom>
          <a:ln w="50800">
            <a:solidFill>
              <a:srgbClr val="0000FF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for the optimal b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36840247"/>
              </p:ext>
            </p:extLst>
          </p:nvPr>
        </p:nvGraphicFramePr>
        <p:xfrm>
          <a:off x="909638" y="2916238"/>
          <a:ext cx="31337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4" imgW="673100" imgH="406400" progId="Equation.3">
                  <p:embed/>
                </p:oleObj>
              </mc:Choice>
              <mc:Fallback>
                <p:oleObj name="Equation" r:id="rId4" imgW="6731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9638" y="2916238"/>
                        <a:ext cx="3133725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6132264" y="5534650"/>
            <a:ext cx="476440" cy="707886"/>
            <a:chOff x="6209224" y="5573138"/>
            <a:chExt cx="476440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6209224" y="5573138"/>
              <a:ext cx="4203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0000FF"/>
                  </a:solidFill>
                </a:rPr>
                <a:t>x</a:t>
              </a:r>
              <a:endParaRPr lang="en-US" sz="40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228464" y="5638430"/>
              <a:ext cx="45720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329591" y="2614613"/>
            <a:ext cx="2328088" cy="2773645"/>
            <a:chOff x="5329591" y="2614613"/>
            <a:chExt cx="2328088" cy="2773645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5329591" y="5111750"/>
              <a:ext cx="1731636" cy="276508"/>
            </a:xfrm>
            <a:prstGeom prst="straightConnector1">
              <a:avLst/>
            </a:prstGeom>
            <a:ln w="50800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5329591" y="2614613"/>
              <a:ext cx="2328088" cy="2773645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919207" y="2164450"/>
            <a:ext cx="476440" cy="707886"/>
            <a:chOff x="6209224" y="5573138"/>
            <a:chExt cx="476440" cy="707886"/>
          </a:xfrm>
        </p:grpSpPr>
        <p:sp>
          <p:nvSpPr>
            <p:cNvPr id="17" name="TextBox 16"/>
            <p:cNvSpPr txBox="1"/>
            <p:nvPr/>
          </p:nvSpPr>
          <p:spPr>
            <a:xfrm>
              <a:off x="6209224" y="5573138"/>
              <a:ext cx="4283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</a:rPr>
                <a:t>y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6228464" y="5638430"/>
              <a:ext cx="457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/>
          <p:nvPr/>
        </p:nvCxnSpPr>
        <p:spPr>
          <a:xfrm flipV="1">
            <a:off x="6746639" y="3728081"/>
            <a:ext cx="2011458" cy="327253"/>
          </a:xfrm>
          <a:prstGeom prst="straightConnector1">
            <a:avLst/>
          </a:prstGeom>
          <a:ln w="50800">
            <a:solidFill>
              <a:srgbClr val="0000FF"/>
            </a:solidFill>
            <a:prstDash val="dash"/>
            <a:tailEnd type="none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798785" y="4832012"/>
            <a:ext cx="274320" cy="274320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7661906" y="5212171"/>
            <a:ext cx="738494" cy="707886"/>
            <a:chOff x="6209224" y="5573138"/>
            <a:chExt cx="738494" cy="707886"/>
          </a:xfrm>
        </p:grpSpPr>
        <p:sp>
          <p:nvSpPr>
            <p:cNvPr id="30" name="TextBox 29"/>
            <p:cNvSpPr txBox="1"/>
            <p:nvPr/>
          </p:nvSpPr>
          <p:spPr>
            <a:xfrm>
              <a:off x="6209224" y="5573138"/>
              <a:ext cx="6956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 smtClean="0"/>
                <a:t>bx</a:t>
              </a:r>
              <a:endParaRPr lang="en-US" sz="4000" b="1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6490518" y="5638430"/>
              <a:ext cx="4572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0083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this in MATLAB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0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Multiple regression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000988"/>
              </p:ext>
            </p:extLst>
          </p:nvPr>
        </p:nvGraphicFramePr>
        <p:xfrm>
          <a:off x="5066713" y="2056259"/>
          <a:ext cx="4081848" cy="1062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4" imgW="927100" imgH="241300" progId="Equation.3">
                  <p:embed/>
                </p:oleObj>
              </mc:Choice>
              <mc:Fallback>
                <p:oleObj name="Equation" r:id="rId4" imgW="927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66713" y="2056259"/>
                        <a:ext cx="4081848" cy="1062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35493"/>
            <a:ext cx="5021744" cy="253369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35575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Orthogonality</a:t>
            </a:r>
            <a:r>
              <a:rPr lang="en-US" dirty="0" smtClean="0"/>
              <a:t> principle: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324906"/>
              </p:ext>
            </p:extLst>
          </p:nvPr>
        </p:nvGraphicFramePr>
        <p:xfrm>
          <a:off x="2351088" y="4460875"/>
          <a:ext cx="459105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7" imgW="1054100" imgH="241300" progId="Equation.3">
                  <p:embed/>
                </p:oleObj>
              </mc:Choice>
              <mc:Fallback>
                <p:oleObj name="Equation" r:id="rId7" imgW="1054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51088" y="4460875"/>
                        <a:ext cx="4591050" cy="105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810892"/>
              </p:ext>
            </p:extLst>
          </p:nvPr>
        </p:nvGraphicFramePr>
        <p:xfrm>
          <a:off x="1581203" y="5513388"/>
          <a:ext cx="5812120" cy="1200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9" imgW="1168400" imgH="241300" progId="Equation.3">
                  <p:embed/>
                </p:oleObj>
              </mc:Choice>
              <mc:Fallback>
                <p:oleObj name="Equation" r:id="rId9" imgW="1168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1203" y="5513388"/>
                        <a:ext cx="5812120" cy="1200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5424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this in MATLAB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593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perspective on PCA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class, we saw how PCA comes out of total least squares.</a:t>
            </a:r>
          </a:p>
          <a:p>
            <a:r>
              <a:rPr lang="en-US" dirty="0" smtClean="0"/>
              <a:t>It yields the eigenvectors from V</a:t>
            </a:r>
            <a:r>
              <a:rPr lang="en-US" baseline="30000" dirty="0" smtClean="0"/>
              <a:t>T</a:t>
            </a:r>
            <a:r>
              <a:rPr lang="en-US" dirty="0" smtClean="0"/>
              <a:t> of the SVD.</a:t>
            </a:r>
          </a:p>
          <a:p>
            <a:r>
              <a:rPr lang="en-US" dirty="0" smtClean="0"/>
              <a:t>Those that – explain – in order most of the variance in the data. </a:t>
            </a:r>
          </a:p>
          <a:p>
            <a:r>
              <a:rPr lang="en-US" dirty="0" smtClean="0"/>
              <a:t>And in a fashion so that they are all orthogonal to each other.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5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162</Words>
  <Application>Microsoft Macintosh PowerPoint</Application>
  <PresentationFormat>On-screen Show (4:3)</PresentationFormat>
  <Paragraphs>34</Paragraphs>
  <Slides>11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PowerPoint Presentation</vt:lpstr>
      <vt:lpstr>The fundamental problem</vt:lpstr>
      <vt:lpstr>The general linear model (GLM)</vt:lpstr>
      <vt:lpstr>How to do this most effectively?</vt:lpstr>
      <vt:lpstr>Solving for the optimal b</vt:lpstr>
      <vt:lpstr>Let’s do this in MATLAB</vt:lpstr>
      <vt:lpstr>Multiple regression</vt:lpstr>
      <vt:lpstr>Let’s do this in MATLAB</vt:lpstr>
      <vt:lpstr>Another perspective on PCA</vt:lpstr>
      <vt:lpstr>Remember Eero’s slide?</vt:lpstr>
      <vt:lpstr>Question</vt:lpstr>
    </vt:vector>
  </TitlesOfParts>
  <Company>New York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Pascal Wallisch</dc:creator>
  <cp:lastModifiedBy>Pascal Wallisch</cp:lastModifiedBy>
  <cp:revision>99</cp:revision>
  <dcterms:created xsi:type="dcterms:W3CDTF">2016-09-15T00:34:53Z</dcterms:created>
  <dcterms:modified xsi:type="dcterms:W3CDTF">2017-10-07T03:56:54Z</dcterms:modified>
</cp:coreProperties>
</file>