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6476" autoAdjust="0"/>
  </p:normalViewPr>
  <p:slideViewPr>
    <p:cSldViewPr snapToGrid="0" snapToObjects="1">
      <p:cViewPr varScale="1">
        <p:scale>
          <a:sx n="41" d="100"/>
          <a:sy n="41" d="100"/>
        </p:scale>
        <p:origin x="-3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4" Type="http://schemas.openxmlformats.org/officeDocument/2006/relationships/image" Target="../media/image18.emf"/><Relationship Id="rId15" Type="http://schemas.openxmlformats.org/officeDocument/2006/relationships/image" Target="../media/image19.emf"/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0EC13-97DD-EB42-AE49-0E81258C28A2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8065-ACC5-E547-A566-6AA301115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3E61-22F5-DB43-BD8D-E3DE62163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4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3E61-22F5-DB43-BD8D-E3DE62163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3E61-22F5-DB43-BD8D-E3DE62163C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3E61-22F5-DB43-BD8D-E3DE62163C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BA42-DF99-A646-BA5D-A69A38CD950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B448-27F5-7542-9D5F-47367465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1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3.e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4.emf"/><Relationship Id="rId24" Type="http://schemas.openxmlformats.org/officeDocument/2006/relationships/oleObject" Target="../embeddings/oleObject13.bin"/><Relationship Id="rId25" Type="http://schemas.openxmlformats.org/officeDocument/2006/relationships/image" Target="../media/image15.emf"/><Relationship Id="rId26" Type="http://schemas.openxmlformats.org/officeDocument/2006/relationships/oleObject" Target="../embeddings/oleObject14.bin"/><Relationship Id="rId27" Type="http://schemas.openxmlformats.org/officeDocument/2006/relationships/image" Target="../media/image16.emf"/><Relationship Id="rId28" Type="http://schemas.openxmlformats.org/officeDocument/2006/relationships/oleObject" Target="../embeddings/oleObject15.bin"/><Relationship Id="rId29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30" Type="http://schemas.openxmlformats.org/officeDocument/2006/relationships/oleObject" Target="../embeddings/oleObject16.bin"/><Relationship Id="rId31" Type="http://schemas.openxmlformats.org/officeDocument/2006/relationships/image" Target="../media/image18.emf"/><Relationship Id="rId32" Type="http://schemas.openxmlformats.org/officeDocument/2006/relationships/oleObject" Target="../embeddings/oleObject17.bin"/><Relationship Id="rId9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5.bin"/><Relationship Id="rId33" Type="http://schemas.openxmlformats.org/officeDocument/2006/relationships/image" Target="../media/image19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1400" y="637194"/>
            <a:ext cx="2210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  <a:latin typeface="Calibri"/>
              </a:rPr>
              <a:t>Math</a:t>
            </a:r>
          </a:p>
          <a:p>
            <a:r>
              <a:rPr lang="en-US" sz="7200" dirty="0">
                <a:solidFill>
                  <a:prstClr val="black"/>
                </a:solidFill>
                <a:latin typeface="Calibri"/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80075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838"/>
            <a:ext cx="9144000" cy="5627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662"/>
            <a:ext cx="8229600" cy="1143000"/>
          </a:xfrm>
        </p:spPr>
        <p:txBody>
          <a:bodyPr/>
          <a:lstStyle/>
          <a:p>
            <a:r>
              <a:rPr lang="en-US" dirty="0" smtClean="0"/>
              <a:t>Remember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5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Singular Value Decomposition (SVD)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70" y="1994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M = U S V</a:t>
            </a:r>
            <a:r>
              <a:rPr lang="en-US" sz="7200" baseline="30000" dirty="0" smtClean="0"/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57939" y="3106906"/>
            <a:ext cx="2084825" cy="1250541"/>
            <a:chOff x="2316869" y="2712378"/>
            <a:chExt cx="2084825" cy="1250541"/>
          </a:xfrm>
        </p:grpSpPr>
        <p:cxnSp>
          <p:nvCxnSpPr>
            <p:cNvPr id="5" name="Straight Connector 4"/>
            <p:cNvCxnSpPr>
              <a:endCxn id="11" idx="0"/>
            </p:cNvCxnSpPr>
            <p:nvPr/>
          </p:nvCxnSpPr>
          <p:spPr>
            <a:xfrm flipH="1">
              <a:off x="3359282" y="2712378"/>
              <a:ext cx="1042412" cy="66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316869" y="3378143"/>
              <a:ext cx="20848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Orthogonal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57955" y="3106906"/>
            <a:ext cx="2302204" cy="1250541"/>
            <a:chOff x="6016885" y="2712378"/>
            <a:chExt cx="2302204" cy="1250541"/>
          </a:xfrm>
        </p:grpSpPr>
        <p:cxnSp>
          <p:nvCxnSpPr>
            <p:cNvPr id="8" name="Straight Connector 7"/>
            <p:cNvCxnSpPr>
              <a:endCxn id="12" idx="0"/>
            </p:cNvCxnSpPr>
            <p:nvPr/>
          </p:nvCxnSpPr>
          <p:spPr>
            <a:xfrm>
              <a:off x="6016885" y="2712378"/>
              <a:ext cx="1259792" cy="6657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34264" y="3378143"/>
              <a:ext cx="20848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Orthogonal</a:t>
              </a:r>
              <a:endParaRPr lang="en-US" sz="3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79754" y="3106906"/>
            <a:ext cx="1643799" cy="2011430"/>
            <a:chOff x="4438684" y="2712378"/>
            <a:chExt cx="1643799" cy="2011430"/>
          </a:xfrm>
        </p:grpSpPr>
        <p:cxnSp>
          <p:nvCxnSpPr>
            <p:cNvPr id="6" name="Straight Connector 5"/>
            <p:cNvCxnSpPr>
              <a:endCxn id="20" idx="0"/>
            </p:cNvCxnSpPr>
            <p:nvPr/>
          </p:nvCxnSpPr>
          <p:spPr>
            <a:xfrm flipH="1">
              <a:off x="5260584" y="2712378"/>
              <a:ext cx="33293" cy="14266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38684" y="4139032"/>
              <a:ext cx="16437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Diagonal</a:t>
              </a:r>
              <a:endParaRPr lang="en-US" sz="3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83959" y="4191856"/>
            <a:ext cx="6026908" cy="584776"/>
            <a:chOff x="2242889" y="3797328"/>
            <a:chExt cx="6026908" cy="584776"/>
          </a:xfrm>
        </p:grpSpPr>
        <p:sp>
          <p:nvSpPr>
            <p:cNvPr id="25" name="TextBox 24"/>
            <p:cNvSpPr txBox="1"/>
            <p:nvPr/>
          </p:nvSpPr>
          <p:spPr>
            <a:xfrm>
              <a:off x="2242889" y="3797328"/>
              <a:ext cx="203553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 (“Rotate”)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4264" y="3797328"/>
              <a:ext cx="203553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 (“Rotate”)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22237" y="4982717"/>
            <a:ext cx="211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(“Stretch”)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SVD</a:t>
            </a:r>
            <a:endParaRPr lang="en-US" sz="7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28871"/>
              </p:ext>
            </p:extLst>
          </p:nvPr>
        </p:nvGraphicFramePr>
        <p:xfrm>
          <a:off x="3402116" y="1417638"/>
          <a:ext cx="2172291" cy="152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254000" imgH="177800" progId="Equation.3">
                  <p:embed/>
                </p:oleObj>
              </mc:Choice>
              <mc:Fallback>
                <p:oleObj name="Equation" r:id="rId4" imgW="254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2116" y="1417638"/>
                        <a:ext cx="2172291" cy="152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16113"/>
              </p:ext>
            </p:extLst>
          </p:nvPr>
        </p:nvGraphicFramePr>
        <p:xfrm>
          <a:off x="7698112" y="4023364"/>
          <a:ext cx="10858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27000" imgH="177800" progId="Equation.3">
                  <p:embed/>
                </p:oleObj>
              </mc:Choice>
              <mc:Fallback>
                <p:oleObj name="Equation" r:id="rId6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8112" y="4023364"/>
                        <a:ext cx="108585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41143" y="2930599"/>
            <a:ext cx="1828800" cy="2855805"/>
            <a:chOff x="641143" y="2930599"/>
            <a:chExt cx="1828800" cy="2855805"/>
          </a:xfrm>
        </p:grpSpPr>
        <p:sp>
          <p:nvSpPr>
            <p:cNvPr id="7" name="Double Bracket 6"/>
            <p:cNvSpPr/>
            <p:nvPr/>
          </p:nvSpPr>
          <p:spPr>
            <a:xfrm>
              <a:off x="641143" y="3957604"/>
              <a:ext cx="1828800" cy="18288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4370" y="2930599"/>
              <a:ext cx="6783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U</a:t>
              </a:r>
              <a:endParaRPr lang="en-US" sz="6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11037" y="4204185"/>
              <a:ext cx="0" cy="1282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78299" y="4204185"/>
              <a:ext cx="0" cy="1282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45561" y="4204185"/>
              <a:ext cx="0" cy="1282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12823" y="4204185"/>
              <a:ext cx="0" cy="1282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50099" y="2924230"/>
            <a:ext cx="1828800" cy="2855805"/>
            <a:chOff x="4813019" y="3082999"/>
            <a:chExt cx="1828800" cy="2855805"/>
          </a:xfrm>
        </p:grpSpPr>
        <p:grpSp>
          <p:nvGrpSpPr>
            <p:cNvPr id="15" name="Group 14"/>
            <p:cNvGrpSpPr/>
            <p:nvPr/>
          </p:nvGrpSpPr>
          <p:grpSpPr>
            <a:xfrm>
              <a:off x="4813019" y="3082999"/>
              <a:ext cx="1828800" cy="2855805"/>
              <a:chOff x="641143" y="2930599"/>
              <a:chExt cx="1828800" cy="2855805"/>
            </a:xfrm>
          </p:grpSpPr>
          <p:sp>
            <p:nvSpPr>
              <p:cNvPr id="16" name="Double Bracket 15"/>
              <p:cNvSpPr/>
              <p:nvPr/>
            </p:nvSpPr>
            <p:spPr>
              <a:xfrm>
                <a:off x="641143" y="3957604"/>
                <a:ext cx="1828800" cy="1828800"/>
              </a:xfrm>
              <a:prstGeom prst="bracketPair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14370" y="2930599"/>
                <a:ext cx="8712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V</a:t>
                </a:r>
                <a:r>
                  <a:rPr lang="en-US" sz="6000" baseline="30000" dirty="0" smtClean="0"/>
                  <a:t>T</a:t>
                </a:r>
                <a:endParaRPr lang="en-US" sz="6000" dirty="0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5030510" y="4352133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0510" y="4710701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0510" y="5069269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0510" y="5786404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0510" y="5427837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613892" y="2924230"/>
            <a:ext cx="2960515" cy="2862174"/>
            <a:chOff x="2613892" y="2924230"/>
            <a:chExt cx="2960515" cy="2862174"/>
          </a:xfrm>
        </p:grpSpPr>
        <p:sp>
          <p:nvSpPr>
            <p:cNvPr id="29" name="Double Bracket 28"/>
            <p:cNvSpPr/>
            <p:nvPr/>
          </p:nvSpPr>
          <p:spPr>
            <a:xfrm>
              <a:off x="2613892" y="4023364"/>
              <a:ext cx="2960515" cy="176304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749513" y="4142540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112665" y="4564036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75817" y="4985532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38968" y="5407029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8968" y="2924230"/>
              <a:ext cx="538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S</a:t>
              </a:r>
              <a:endParaRPr lang="en-US" sz="6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12396" y="5897365"/>
            <a:ext cx="1407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Output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38721" y="5897365"/>
            <a:ext cx="13692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Scaling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2420" y="5897365"/>
            <a:ext cx="10969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Input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6275231" y="2927218"/>
            <a:ext cx="3071417" cy="1341171"/>
            <a:chOff x="6211731" y="3930518"/>
            <a:chExt cx="3071417" cy="1341171"/>
          </a:xfrm>
        </p:grpSpPr>
        <p:cxnSp>
          <p:nvCxnSpPr>
            <p:cNvPr id="79" name="Straight Arrow Connector 78"/>
            <p:cNvCxnSpPr>
              <a:cxnSpLocks noChangeAspect="1"/>
            </p:cNvCxnSpPr>
            <p:nvPr/>
          </p:nvCxnSpPr>
          <p:spPr>
            <a:xfrm flipV="1">
              <a:off x="6946864" y="4576665"/>
              <a:ext cx="2124018" cy="695024"/>
            </a:xfrm>
            <a:prstGeom prst="straightConnector1">
              <a:avLst/>
            </a:prstGeom>
            <a:ln w="38100">
              <a:solidFill>
                <a:srgbClr val="FF66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cxnSpLocks noChangeAspect="1"/>
            </p:cNvCxnSpPr>
            <p:nvPr/>
          </p:nvCxnSpPr>
          <p:spPr>
            <a:xfrm flipV="1">
              <a:off x="6211731" y="4546655"/>
              <a:ext cx="1075285" cy="351856"/>
            </a:xfrm>
            <a:prstGeom prst="straightConnector1">
              <a:avLst/>
            </a:prstGeom>
            <a:ln w="38100">
              <a:solidFill>
                <a:srgbClr val="FF6600"/>
              </a:solidFill>
              <a:prstDash val="dash"/>
              <a:tailEnd type="none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cxnSpLocks noChangeAspect="1"/>
            </p:cNvCxnSpPr>
            <p:nvPr/>
          </p:nvCxnSpPr>
          <p:spPr>
            <a:xfrm flipV="1">
              <a:off x="8207863" y="3930518"/>
              <a:ext cx="1075285" cy="351856"/>
            </a:xfrm>
            <a:prstGeom prst="straightConnector1">
              <a:avLst/>
            </a:prstGeom>
            <a:ln w="38100">
              <a:solidFill>
                <a:srgbClr val="FF6600"/>
              </a:solidFill>
              <a:prstDash val="dash"/>
              <a:tailEnd type="none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cxnSpLocks noChangeAspect="1"/>
            </p:cNvCxnSpPr>
            <p:nvPr/>
          </p:nvCxnSpPr>
          <p:spPr>
            <a:xfrm flipV="1">
              <a:off x="6728057" y="4015933"/>
              <a:ext cx="2124018" cy="695024"/>
            </a:xfrm>
            <a:prstGeom prst="straightConnector1">
              <a:avLst/>
            </a:prstGeom>
            <a:ln w="38100">
              <a:solidFill>
                <a:srgbClr val="FF660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-36036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simple case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33053" y="604838"/>
            <a:ext cx="6051309" cy="2582343"/>
            <a:chOff x="182423" y="1674558"/>
            <a:chExt cx="6051309" cy="258234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129636"/>
                </p:ext>
              </p:extLst>
            </p:nvPr>
          </p:nvGraphicFramePr>
          <p:xfrm>
            <a:off x="5344732" y="1674558"/>
            <a:ext cx="889000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Equation" r:id="rId4" imgW="127000" imgH="177800" progId="Equation.3">
                    <p:embed/>
                  </p:oleObj>
                </mc:Choice>
                <mc:Fallback>
                  <p:oleObj name="Equation" r:id="rId4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44732" y="1674558"/>
                          <a:ext cx="889000" cy="124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Double Bracket 5"/>
            <p:cNvSpPr/>
            <p:nvPr/>
          </p:nvSpPr>
          <p:spPr>
            <a:xfrm>
              <a:off x="182423" y="2885301"/>
              <a:ext cx="1371600" cy="13716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1784497"/>
              <a:ext cx="6783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U</a:t>
              </a:r>
              <a:endParaRPr lang="en-US" sz="60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3117" y="2928682"/>
              <a:ext cx="0" cy="12822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35479" y="2928682"/>
              <a:ext cx="0" cy="12822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46906" y="1784497"/>
              <a:ext cx="871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V</a:t>
              </a:r>
              <a:r>
                <a:rPr lang="en-US" sz="6000" baseline="30000" dirty="0" smtClean="0"/>
                <a:t>T</a:t>
              </a:r>
              <a:endParaRPr lang="en-US" sz="6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781670" y="3269794"/>
              <a:ext cx="109728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57616" y="1784497"/>
              <a:ext cx="538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S</a:t>
              </a:r>
              <a:endParaRPr lang="en-US" sz="6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81000" y="332089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0661452"/>
                </p:ext>
              </p:extLst>
            </p:nvPr>
          </p:nvGraphicFramePr>
          <p:xfrm>
            <a:off x="419100" y="3266564"/>
            <a:ext cx="45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Equation" r:id="rId6" imgW="152400" imgH="203200" progId="Equation.3">
                    <p:embed/>
                  </p:oleObj>
                </mc:Choice>
                <mc:Fallback>
                  <p:oleObj name="Equation" r:id="rId6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9100" y="3266564"/>
                          <a:ext cx="457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Oval 36"/>
            <p:cNvSpPr/>
            <p:nvPr/>
          </p:nvSpPr>
          <p:spPr>
            <a:xfrm>
              <a:off x="863600" y="333359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323796"/>
                </p:ext>
              </p:extLst>
            </p:nvPr>
          </p:nvGraphicFramePr>
          <p:xfrm>
            <a:off x="946150" y="3279775"/>
            <a:ext cx="4953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Equation" r:id="rId8" imgW="165100" imgH="203200" progId="Equation.3">
                    <p:embed/>
                  </p:oleObj>
                </mc:Choice>
                <mc:Fallback>
                  <p:oleObj name="Equation" r:id="rId8" imgW="165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46150" y="3279775"/>
                          <a:ext cx="4953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Double Bracket 38"/>
            <p:cNvSpPr/>
            <p:nvPr/>
          </p:nvSpPr>
          <p:spPr>
            <a:xfrm>
              <a:off x="1901546" y="2881058"/>
              <a:ext cx="1371600" cy="13716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330091"/>
                </p:ext>
              </p:extLst>
            </p:nvPr>
          </p:nvGraphicFramePr>
          <p:xfrm>
            <a:off x="2046466" y="2910701"/>
            <a:ext cx="4191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Equation" r:id="rId10" imgW="139700" imgH="203200" progId="Equation.3">
                    <p:embed/>
                  </p:oleObj>
                </mc:Choice>
                <mc:Fallback>
                  <p:oleObj name="Equation" r:id="rId10" imgW="139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46466" y="2910701"/>
                          <a:ext cx="4191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160910"/>
                </p:ext>
              </p:extLst>
            </p:nvPr>
          </p:nvGraphicFramePr>
          <p:xfrm>
            <a:off x="2641600" y="3495675"/>
            <a:ext cx="45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" name="Equation" r:id="rId12" imgW="152400" imgH="203200" progId="Equation.3">
                    <p:embed/>
                  </p:oleObj>
                </mc:Choice>
                <mc:Fallback>
                  <p:oleObj name="Equation" r:id="rId12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41600" y="3495675"/>
                          <a:ext cx="457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Double Bracket 41"/>
            <p:cNvSpPr/>
            <p:nvPr/>
          </p:nvSpPr>
          <p:spPr>
            <a:xfrm>
              <a:off x="3654146" y="2885301"/>
              <a:ext cx="1371600" cy="13716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781670" y="3889375"/>
              <a:ext cx="109728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076700" y="3034167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076700" y="366994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286477"/>
                </p:ext>
              </p:extLst>
            </p:nvPr>
          </p:nvGraphicFramePr>
          <p:xfrm>
            <a:off x="4045108" y="2890583"/>
            <a:ext cx="533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" name="Equation" r:id="rId14" imgW="177800" imgH="228600" progId="Equation.3">
                    <p:embed/>
                  </p:oleObj>
                </mc:Choice>
                <mc:Fallback>
                  <p:oleObj name="Equation" r:id="rId14" imgW="1778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045108" y="2890583"/>
                          <a:ext cx="5334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17003"/>
                </p:ext>
              </p:extLst>
            </p:nvPr>
          </p:nvGraphicFramePr>
          <p:xfrm>
            <a:off x="4114958" y="3544633"/>
            <a:ext cx="533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16" imgW="177800" imgH="228600" progId="Equation.3">
                    <p:embed/>
                  </p:oleObj>
                </mc:Choice>
                <mc:Fallback>
                  <p:oleObj name="Equation" r:id="rId16" imgW="1778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14958" y="3544633"/>
                          <a:ext cx="5334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Double Bracket 49"/>
            <p:cNvSpPr/>
            <p:nvPr/>
          </p:nvSpPr>
          <p:spPr>
            <a:xfrm>
              <a:off x="5437512" y="2885301"/>
              <a:ext cx="676554" cy="13716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09357" y="2995233"/>
            <a:ext cx="2976613" cy="2402553"/>
            <a:chOff x="5445857" y="3998533"/>
            <a:chExt cx="2976613" cy="2402553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34164" y="3998533"/>
              <a:ext cx="0" cy="2402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445857" y="5285615"/>
              <a:ext cx="2976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997664" y="2225792"/>
            <a:ext cx="1870851" cy="2056523"/>
            <a:chOff x="6934164" y="3229092"/>
            <a:chExt cx="1870851" cy="2056523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6934164" y="3998533"/>
              <a:ext cx="1870851" cy="128708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 rot="19956512">
              <a:off x="8361088" y="3229092"/>
              <a:ext cx="443927" cy="769441"/>
              <a:chOff x="8361088" y="3229092"/>
              <a:chExt cx="443927" cy="76944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8361088" y="3229092"/>
                <a:ext cx="4439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</a:rPr>
                  <a:t>x</a:t>
                </a:r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8422470" y="3466540"/>
                <a:ext cx="3825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Box 75"/>
          <p:cNvSpPr txBox="1"/>
          <p:nvPr/>
        </p:nvSpPr>
        <p:spPr>
          <a:xfrm>
            <a:off x="560423" y="3042598"/>
            <a:ext cx="566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1DB617"/>
                </a:solidFill>
              </a:rPr>
              <a:t>O</a:t>
            </a:r>
            <a:endParaRPr lang="en-US" sz="4400" b="1" dirty="0">
              <a:solidFill>
                <a:srgbClr val="1DB617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33646" y="3042598"/>
            <a:ext cx="451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0459" y="3042598"/>
            <a:ext cx="335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I</a:t>
            </a:r>
            <a:endParaRPr lang="en-US" sz="4400" b="1" dirty="0">
              <a:solidFill>
                <a:srgbClr val="FF66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168013" y="3328130"/>
            <a:ext cx="1868796" cy="1281162"/>
            <a:chOff x="6104513" y="4331430"/>
            <a:chExt cx="1868796" cy="1281162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6934164" y="4970366"/>
              <a:ext cx="944008" cy="308899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6172164" y="4665566"/>
              <a:ext cx="944008" cy="308899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20641663">
              <a:off x="7331011" y="4843151"/>
              <a:ext cx="642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6600"/>
                  </a:solidFill>
                </a:rPr>
                <a:t>v</a:t>
              </a:r>
              <a:r>
                <a:rPr lang="en-US" sz="4400" b="1" baseline="-25000" dirty="0" smtClean="0">
                  <a:solidFill>
                    <a:srgbClr val="FF6600"/>
                  </a:solidFill>
                </a:rPr>
                <a:t>1</a:t>
              </a:r>
              <a:endParaRPr lang="en-US" sz="4400" b="1" baseline="-25000" dirty="0">
                <a:solidFill>
                  <a:srgbClr val="FF66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20349295">
              <a:off x="6104513" y="4331430"/>
              <a:ext cx="642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6600"/>
                  </a:solidFill>
                </a:rPr>
                <a:t>v</a:t>
              </a:r>
              <a:r>
                <a:rPr lang="en-US" sz="4400" b="1" baseline="-25000" dirty="0" smtClean="0">
                  <a:solidFill>
                    <a:srgbClr val="FF6600"/>
                  </a:solidFill>
                </a:rPr>
                <a:t>2</a:t>
              </a:r>
              <a:endParaRPr lang="en-US" sz="4400" b="1" baseline="-250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53200" y="2927218"/>
            <a:ext cx="1587572" cy="1341171"/>
            <a:chOff x="6553200" y="2927218"/>
            <a:chExt cx="1587572" cy="13411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6997664" y="3895211"/>
              <a:ext cx="1143108" cy="3731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6553200" y="2927218"/>
              <a:ext cx="444464" cy="134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V="1">
            <a:off x="7010364" y="2571255"/>
            <a:ext cx="685944" cy="169713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6605035" y="3087758"/>
            <a:ext cx="1218165" cy="2133131"/>
            <a:chOff x="6605035" y="3087758"/>
            <a:chExt cx="1218165" cy="2133131"/>
          </a:xfrm>
        </p:grpSpPr>
        <p:sp>
          <p:nvSpPr>
            <p:cNvPr id="105" name="TextBox 104"/>
            <p:cNvSpPr txBox="1"/>
            <p:nvPr/>
          </p:nvSpPr>
          <p:spPr>
            <a:xfrm rot="2254142">
              <a:off x="7138458" y="4394932"/>
              <a:ext cx="6781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1DB617"/>
                  </a:solidFill>
                </a:rPr>
                <a:t>u</a:t>
              </a:r>
              <a:r>
                <a:rPr lang="en-US" sz="4400" b="1" baseline="-25000" dirty="0" smtClean="0">
                  <a:solidFill>
                    <a:srgbClr val="1DB617"/>
                  </a:solidFill>
                </a:rPr>
                <a:t>1</a:t>
              </a:r>
              <a:endParaRPr lang="en-US" sz="4400" b="1" baseline="-25000" dirty="0">
                <a:solidFill>
                  <a:srgbClr val="1DB617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6997664" y="3279074"/>
              <a:ext cx="609636" cy="989315"/>
            </a:xfrm>
            <a:prstGeom prst="straightConnector1">
              <a:avLst/>
            </a:prstGeom>
            <a:ln w="38100">
              <a:solidFill>
                <a:srgbClr val="1DB61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213564" y="4231574"/>
              <a:ext cx="609636" cy="989315"/>
            </a:xfrm>
            <a:prstGeom prst="straightConnector1">
              <a:avLst/>
            </a:prstGeom>
            <a:ln w="38100">
              <a:solidFill>
                <a:srgbClr val="1DB617"/>
              </a:solidFill>
              <a:tailEnd type="arrow"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 rot="17935813">
              <a:off x="6650698" y="3042095"/>
              <a:ext cx="6781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1DB617"/>
                  </a:solidFill>
                </a:rPr>
                <a:t>u</a:t>
              </a:r>
              <a:r>
                <a:rPr lang="en-US" sz="4400" b="1" baseline="-25000" dirty="0" smtClean="0">
                  <a:solidFill>
                    <a:srgbClr val="1DB617"/>
                  </a:solidFill>
                </a:rPr>
                <a:t>2</a:t>
              </a:r>
              <a:endParaRPr lang="en-US" sz="4400" b="1" baseline="-25000" dirty="0">
                <a:solidFill>
                  <a:srgbClr val="1DB617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951998" y="96838"/>
            <a:ext cx="2109263" cy="1371600"/>
            <a:chOff x="6951998" y="96838"/>
            <a:chExt cx="2109263" cy="1371600"/>
          </a:xfrm>
        </p:grpSpPr>
        <p:sp>
          <p:nvSpPr>
            <p:cNvPr id="108" name="TextBox 107"/>
            <p:cNvSpPr txBox="1"/>
            <p:nvPr/>
          </p:nvSpPr>
          <p:spPr>
            <a:xfrm>
              <a:off x="6951998" y="359345"/>
              <a:ext cx="7858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V=</a:t>
              </a:r>
              <a:endParaRPr lang="en-US" sz="4400" dirty="0"/>
            </a:p>
          </p:txBody>
        </p:sp>
        <p:sp>
          <p:nvSpPr>
            <p:cNvPr id="109" name="Double Bracket 108"/>
            <p:cNvSpPr/>
            <p:nvPr/>
          </p:nvSpPr>
          <p:spPr>
            <a:xfrm>
              <a:off x="7689661" y="96838"/>
              <a:ext cx="1371600" cy="13716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8134527" y="168093"/>
              <a:ext cx="0" cy="12822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666889" y="168093"/>
              <a:ext cx="0" cy="12822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0438533"/>
                </p:ext>
              </p:extLst>
            </p:nvPr>
          </p:nvGraphicFramePr>
          <p:xfrm>
            <a:off x="7950510" y="505975"/>
            <a:ext cx="45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18" imgW="152400" imgH="203200" progId="Equation.3">
                    <p:embed/>
                  </p:oleObj>
                </mc:Choice>
                <mc:Fallback>
                  <p:oleObj name="Equation" r:id="rId18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950510" y="505975"/>
                          <a:ext cx="457200" cy="609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595673"/>
                </p:ext>
              </p:extLst>
            </p:nvPr>
          </p:nvGraphicFramePr>
          <p:xfrm>
            <a:off x="8477560" y="519186"/>
            <a:ext cx="4953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Equation" r:id="rId20" imgW="165100" imgH="203200" progId="Equation.3">
                    <p:embed/>
                  </p:oleObj>
                </mc:Choice>
                <mc:Fallback>
                  <p:oleObj name="Equation" r:id="rId20" imgW="165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477560" y="519186"/>
                          <a:ext cx="495300" cy="609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" name="Group 119"/>
          <p:cNvGrpSpPr/>
          <p:nvPr/>
        </p:nvGrpSpPr>
        <p:grpSpPr>
          <a:xfrm>
            <a:off x="3542601" y="3239033"/>
            <a:ext cx="2892279" cy="3390243"/>
            <a:chOff x="3352101" y="2819933"/>
            <a:chExt cx="2892279" cy="3390243"/>
          </a:xfrm>
        </p:grpSpPr>
        <p:cxnSp>
          <p:nvCxnSpPr>
            <p:cNvPr id="116" name="Straight Connector 115"/>
            <p:cNvCxnSpPr>
              <a:endCxn id="117" idx="0"/>
            </p:cNvCxnSpPr>
            <p:nvPr/>
          </p:nvCxnSpPr>
          <p:spPr>
            <a:xfrm>
              <a:off x="3352101" y="2819933"/>
              <a:ext cx="2163041" cy="1855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7" name="Object 1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275046"/>
                </p:ext>
              </p:extLst>
            </p:nvPr>
          </p:nvGraphicFramePr>
          <p:xfrm>
            <a:off x="4785904" y="4674938"/>
            <a:ext cx="1458476" cy="153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Equation" r:id="rId22" imgW="482600" imgH="508000" progId="Equation.3">
                    <p:embed/>
                  </p:oleObj>
                </mc:Choice>
                <mc:Fallback>
                  <p:oleObj name="Equation" r:id="rId22" imgW="4826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785904" y="4674938"/>
                          <a:ext cx="1458476" cy="1535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Group 120"/>
          <p:cNvGrpSpPr/>
          <p:nvPr/>
        </p:nvGrpSpPr>
        <p:grpSpPr>
          <a:xfrm>
            <a:off x="1701800" y="3279074"/>
            <a:ext cx="3264789" cy="3316104"/>
            <a:chOff x="3326862" y="2864217"/>
            <a:chExt cx="3264789" cy="3316104"/>
          </a:xfrm>
        </p:grpSpPr>
        <p:cxnSp>
          <p:nvCxnSpPr>
            <p:cNvPr id="122" name="Straight Connector 121"/>
            <p:cNvCxnSpPr>
              <a:endCxn id="123" idx="0"/>
            </p:cNvCxnSpPr>
            <p:nvPr/>
          </p:nvCxnSpPr>
          <p:spPr>
            <a:xfrm>
              <a:off x="3326862" y="2864217"/>
              <a:ext cx="2209101" cy="1780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2009956"/>
                </p:ext>
              </p:extLst>
            </p:nvPr>
          </p:nvGraphicFramePr>
          <p:xfrm>
            <a:off x="4480276" y="4645209"/>
            <a:ext cx="2111375" cy="153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24" imgW="698500" imgH="508000" progId="Equation.3">
                    <p:embed/>
                  </p:oleObj>
                </mc:Choice>
                <mc:Fallback>
                  <p:oleObj name="Equation" r:id="rId24" imgW="6985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480276" y="4645209"/>
                          <a:ext cx="2111375" cy="1535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" name="Straight Connector 132"/>
          <p:cNvCxnSpPr>
            <a:endCxn id="126" idx="0"/>
          </p:cNvCxnSpPr>
          <p:nvPr/>
        </p:nvCxnSpPr>
        <p:spPr>
          <a:xfrm>
            <a:off x="133053" y="3279074"/>
            <a:ext cx="1238925" cy="1742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279400" y="5021195"/>
            <a:ext cx="2187575" cy="1608205"/>
            <a:chOff x="279400" y="4602095"/>
            <a:chExt cx="2187575" cy="1608205"/>
          </a:xfrm>
        </p:grpSpPr>
        <p:graphicFrame>
          <p:nvGraphicFramePr>
            <p:cNvPr id="12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722524"/>
                </p:ext>
              </p:extLst>
            </p:nvPr>
          </p:nvGraphicFramePr>
          <p:xfrm>
            <a:off x="336135" y="4602095"/>
            <a:ext cx="2071687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26" imgW="685800" imgH="228600" progId="Equation.3">
                    <p:embed/>
                  </p:oleObj>
                </mc:Choice>
                <mc:Fallback>
                  <p:oleObj name="Equation" r:id="rId26" imgW="6858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36135" y="4602095"/>
                          <a:ext cx="2071687" cy="69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579211"/>
                </p:ext>
              </p:extLst>
            </p:nvPr>
          </p:nvGraphicFramePr>
          <p:xfrm>
            <a:off x="279400" y="5519738"/>
            <a:ext cx="2187575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28" imgW="723900" imgH="228600" progId="Equation.3">
                    <p:embed/>
                  </p:oleObj>
                </mc:Choice>
                <mc:Fallback>
                  <p:oleObj name="Equation" r:id="rId28" imgW="723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79400" y="5519738"/>
                          <a:ext cx="2187575" cy="69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" name="Plus 134"/>
            <p:cNvSpPr>
              <a:spLocks noChangeAspect="1"/>
            </p:cNvSpPr>
            <p:nvPr/>
          </p:nvSpPr>
          <p:spPr>
            <a:xfrm>
              <a:off x="1144430" y="5219986"/>
              <a:ext cx="365760" cy="36576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06230" y="5009266"/>
            <a:ext cx="1879600" cy="1608137"/>
            <a:chOff x="433256" y="4602163"/>
            <a:chExt cx="1879600" cy="1608137"/>
          </a:xfrm>
        </p:grpSpPr>
        <p:graphicFrame>
          <p:nvGraphicFramePr>
            <p:cNvPr id="138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7042938"/>
                </p:ext>
              </p:extLst>
            </p:nvPr>
          </p:nvGraphicFramePr>
          <p:xfrm>
            <a:off x="469769" y="4602163"/>
            <a:ext cx="1803400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30" imgW="596900" imgH="228600" progId="Equation.3">
                    <p:embed/>
                  </p:oleObj>
                </mc:Choice>
                <mc:Fallback>
                  <p:oleObj name="Equation" r:id="rId30" imgW="596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69769" y="4602163"/>
                          <a:ext cx="1803400" cy="69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c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4056415"/>
                </p:ext>
              </p:extLst>
            </p:nvPr>
          </p:nvGraphicFramePr>
          <p:xfrm>
            <a:off x="433256" y="5519738"/>
            <a:ext cx="1879600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32" imgW="622300" imgH="228600" progId="Equation.3">
                    <p:embed/>
                  </p:oleObj>
                </mc:Choice>
                <mc:Fallback>
                  <p:oleObj name="Equation" r:id="rId32" imgW="6223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33256" y="5519738"/>
                          <a:ext cx="1879600" cy="690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" name="Plus 139"/>
            <p:cNvSpPr>
              <a:spLocks noChangeAspect="1"/>
            </p:cNvSpPr>
            <p:nvPr/>
          </p:nvSpPr>
          <p:spPr>
            <a:xfrm>
              <a:off x="1144430" y="5219986"/>
              <a:ext cx="365760" cy="36576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826930" y="5085467"/>
            <a:ext cx="785970" cy="579020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195230" y="3954106"/>
            <a:ext cx="1657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Outer 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Product!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0313" y="4889501"/>
            <a:ext cx="6974201" cy="927100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0313" y="5854701"/>
            <a:ext cx="6974201" cy="927100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8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144" grpId="0" animBg="1"/>
      <p:bldP spid="145" grpId="0"/>
      <p:bldP spid="146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can be interpreted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A sum of outer products!</a:t>
            </a:r>
          </a:p>
          <a:p>
            <a:r>
              <a:rPr lang="en-US" dirty="0" smtClean="0"/>
              <a:t>Decomposing the matrix into a sum of scaled outer products. </a:t>
            </a:r>
          </a:p>
          <a:p>
            <a:r>
              <a:rPr lang="en-US" dirty="0" smtClean="0"/>
              <a:t>Key insight: The operations on respective dimensions stay separate from each other, all the way – through v, s and u. </a:t>
            </a:r>
          </a:p>
          <a:p>
            <a:r>
              <a:rPr lang="en-US" dirty="0" smtClean="0"/>
              <a:t>They are grouped, each operating on another piece of the input. </a:t>
            </a:r>
          </a:p>
        </p:txBody>
      </p:sp>
    </p:spTree>
    <p:extLst>
      <p:ext uri="{BB962C8B-B14F-4D97-AF65-F5344CB8AC3E}">
        <p14:creationId xmlns:p14="http://schemas.microsoft.com/office/powerpoint/2010/main" val="275932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</Words>
  <Application>Microsoft Macintosh PowerPoint</Application>
  <PresentationFormat>On-screen Show (4:3)</PresentationFormat>
  <Paragraphs>43</Paragraphs>
  <Slides>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PowerPoint Presentation</vt:lpstr>
      <vt:lpstr>Remember these?</vt:lpstr>
      <vt:lpstr>Singular Value Decomposition (SVD)</vt:lpstr>
      <vt:lpstr>SVD</vt:lpstr>
      <vt:lpstr>A simple case</vt:lpstr>
      <vt:lpstr>SVD can be interpreted as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this?</dc:title>
  <dc:creator>Pascal Wallisch</dc:creator>
  <cp:lastModifiedBy>Pascal Wallisch</cp:lastModifiedBy>
  <cp:revision>5</cp:revision>
  <dcterms:created xsi:type="dcterms:W3CDTF">2017-09-19T04:33:20Z</dcterms:created>
  <dcterms:modified xsi:type="dcterms:W3CDTF">2017-09-20T03:05:50Z</dcterms:modified>
</cp:coreProperties>
</file>