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9"/>
  </p:notesMasterIdLst>
  <p:sldIdLst>
    <p:sldId id="257" r:id="rId2"/>
    <p:sldId id="260" r:id="rId3"/>
    <p:sldId id="261" r:id="rId4"/>
    <p:sldId id="262" r:id="rId5"/>
    <p:sldId id="263" r:id="rId6"/>
    <p:sldId id="264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2808" autoAdjust="0"/>
  </p:normalViewPr>
  <p:slideViewPr>
    <p:cSldViewPr snapToGrid="0" snapToObjects="1">
      <p:cViewPr varScale="1">
        <p:scale>
          <a:sx n="108" d="100"/>
          <a:sy n="108" d="100"/>
        </p:scale>
        <p:origin x="-165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interSettings" Target="printerSettings/printerSettings1.bin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E6FB90-2E99-8648-90B7-EBC179C87448}" type="datetimeFigureOut">
              <a:rPr lang="en-US" smtClean="0"/>
              <a:t>9/15/17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216F13-097C-F24D-992E-01DDB4183E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2199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19BD41-E932-8C45-B7F0-154C9C9B1FC2}" type="slidenum">
              <a:rPr lang="en-US" smtClean="0">
                <a:solidFill>
                  <a:prstClr val="black"/>
                </a:solidFill>
                <a:latin typeface="Calibri"/>
              </a:rPr>
              <a:pPr/>
              <a:t>1</a:t>
            </a:fld>
            <a:endParaRPr lang="en-US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5786052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73E61-22F5-DB43-BD8D-E3DE62163C1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8966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16F13-097C-F24D-992E-01DDB4183EB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37063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5216F13-097C-F24D-992E-01DDB4183EB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96197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73E61-22F5-DB43-BD8D-E3DE62163C1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5410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2473E61-22F5-DB43-BD8D-E3DE62163C1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4997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A557C-65AA-D543-A98A-91543E729843}" type="datetimeFigureOut">
              <a:rPr lang="en-US" smtClean="0"/>
              <a:t>9/15/17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D2449-AB73-D340-92E7-DD5C1360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4687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A557C-65AA-D543-A98A-91543E729843}" type="datetimeFigureOut">
              <a:rPr lang="en-US" smtClean="0"/>
              <a:t>9/15/17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D2449-AB73-D340-92E7-DD5C1360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8168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A557C-65AA-D543-A98A-91543E729843}" type="datetimeFigureOut">
              <a:rPr lang="en-US" smtClean="0"/>
              <a:t>9/15/17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D2449-AB73-D340-92E7-DD5C1360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298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A557C-65AA-D543-A98A-91543E729843}" type="datetimeFigureOut">
              <a:rPr lang="en-US" smtClean="0"/>
              <a:t>9/15/17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D2449-AB73-D340-92E7-DD5C1360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29850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A557C-65AA-D543-A98A-91543E729843}" type="datetimeFigureOut">
              <a:rPr lang="en-US" smtClean="0"/>
              <a:t>9/15/17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D2449-AB73-D340-92E7-DD5C1360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9307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A557C-65AA-D543-A98A-91543E729843}" type="datetimeFigureOut">
              <a:rPr lang="en-US" smtClean="0"/>
              <a:t>9/15/17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D2449-AB73-D340-92E7-DD5C1360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0123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A557C-65AA-D543-A98A-91543E729843}" type="datetimeFigureOut">
              <a:rPr lang="en-US" smtClean="0"/>
              <a:t>9/15/17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D2449-AB73-D340-92E7-DD5C1360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9802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A557C-65AA-D543-A98A-91543E729843}" type="datetimeFigureOut">
              <a:rPr lang="en-US" smtClean="0"/>
              <a:t>9/15/17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D2449-AB73-D340-92E7-DD5C1360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5967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A557C-65AA-D543-A98A-91543E729843}" type="datetimeFigureOut">
              <a:rPr lang="en-US" smtClean="0"/>
              <a:t>9/15/17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D2449-AB73-D340-92E7-DD5C1360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3088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A557C-65AA-D543-A98A-91543E729843}" type="datetimeFigureOut">
              <a:rPr lang="en-US" smtClean="0"/>
              <a:t>9/15/17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D2449-AB73-D340-92E7-DD5C1360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08926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BA557C-65AA-D543-A98A-91543E729843}" type="datetimeFigureOut">
              <a:rPr lang="en-US" smtClean="0"/>
              <a:t>9/15/17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7D2449-AB73-D340-92E7-DD5C1360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249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BA557C-65AA-D543-A98A-91543E729843}" type="datetimeFigureOut">
              <a:rPr lang="en-US" smtClean="0"/>
              <a:t>9/15/17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7D2449-AB73-D340-92E7-DD5C13605F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71429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Great wave cropped.p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37194"/>
            <a:ext cx="9144000" cy="623103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121400" y="637194"/>
            <a:ext cx="2210761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7200" dirty="0" smtClean="0"/>
              <a:t>Math</a:t>
            </a:r>
          </a:p>
          <a:p>
            <a:r>
              <a:rPr lang="en-US" sz="7200" dirty="0" smtClean="0"/>
              <a:t>Tools</a:t>
            </a:r>
            <a:endParaRPr lang="en-US" sz="7200" dirty="0"/>
          </a:p>
        </p:txBody>
      </p:sp>
    </p:spTree>
    <p:extLst>
      <p:ext uri="{BB962C8B-B14F-4D97-AF65-F5344CB8AC3E}">
        <p14:creationId xmlns:p14="http://schemas.microsoft.com/office/powerpoint/2010/main" val="42391967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A representational view of matrices</a:t>
            </a:r>
            <a:endParaRPr lang="en-US" dirty="0"/>
          </a:p>
        </p:txBody>
      </p:sp>
      <p:grpSp>
        <p:nvGrpSpPr>
          <p:cNvPr id="16" name="Group 15"/>
          <p:cNvGrpSpPr/>
          <p:nvPr/>
        </p:nvGrpSpPr>
        <p:grpSpPr>
          <a:xfrm>
            <a:off x="6937773" y="2159704"/>
            <a:ext cx="1517828" cy="2656049"/>
            <a:chOff x="6557368" y="2139479"/>
            <a:chExt cx="1517828" cy="2656049"/>
          </a:xfrm>
        </p:grpSpPr>
        <p:sp>
          <p:nvSpPr>
            <p:cNvPr id="4" name="Rectangle 3"/>
            <p:cNvSpPr/>
            <p:nvPr/>
          </p:nvSpPr>
          <p:spPr>
            <a:xfrm>
              <a:off x="6785630" y="2280582"/>
              <a:ext cx="323718" cy="2282541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5" name="Rectangle 4"/>
            <p:cNvSpPr/>
            <p:nvPr/>
          </p:nvSpPr>
          <p:spPr>
            <a:xfrm>
              <a:off x="7460960" y="2280582"/>
              <a:ext cx="323718" cy="2282541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6" name="Left Bracket 5"/>
            <p:cNvSpPr/>
            <p:nvPr/>
          </p:nvSpPr>
          <p:spPr>
            <a:xfrm>
              <a:off x="6557368" y="2139479"/>
              <a:ext cx="332018" cy="2656049"/>
            </a:xfrm>
            <a:prstGeom prst="leftBracke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Left Bracket 6"/>
            <p:cNvSpPr/>
            <p:nvPr/>
          </p:nvSpPr>
          <p:spPr>
            <a:xfrm rot="10800000">
              <a:off x="7743178" y="2139479"/>
              <a:ext cx="332018" cy="2656049"/>
            </a:xfrm>
            <a:prstGeom prst="leftBracke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7004173" y="5125621"/>
            <a:ext cx="140520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Input</a:t>
            </a:r>
            <a:endParaRPr lang="en-US" sz="4400" dirty="0"/>
          </a:p>
        </p:txBody>
      </p:sp>
      <p:grpSp>
        <p:nvGrpSpPr>
          <p:cNvPr id="17" name="Group 16"/>
          <p:cNvGrpSpPr/>
          <p:nvPr/>
        </p:nvGrpSpPr>
        <p:grpSpPr>
          <a:xfrm>
            <a:off x="3448677" y="1883194"/>
            <a:ext cx="2660828" cy="3276295"/>
            <a:chOff x="3068272" y="1862969"/>
            <a:chExt cx="2660828" cy="3276295"/>
          </a:xfrm>
        </p:grpSpPr>
        <p:sp>
          <p:nvSpPr>
            <p:cNvPr id="9" name="Rectangle 8"/>
            <p:cNvSpPr/>
            <p:nvPr/>
          </p:nvSpPr>
          <p:spPr>
            <a:xfrm>
              <a:off x="3234281" y="2111242"/>
              <a:ext cx="2252133" cy="420285"/>
            </a:xfrm>
            <a:prstGeom prst="rect">
              <a:avLst/>
            </a:prstGeom>
            <a:solidFill>
              <a:srgbClr val="3DFF1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Operation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3234281" y="2689902"/>
              <a:ext cx="2252133" cy="420285"/>
            </a:xfrm>
            <a:prstGeom prst="rect">
              <a:avLst/>
            </a:prstGeom>
            <a:solidFill>
              <a:srgbClr val="3DFF1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Operation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3234281" y="3268562"/>
              <a:ext cx="2252133" cy="420285"/>
            </a:xfrm>
            <a:prstGeom prst="rect">
              <a:avLst/>
            </a:prstGeom>
            <a:solidFill>
              <a:srgbClr val="3DFF1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Operation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234281" y="3847222"/>
              <a:ext cx="2252133" cy="420285"/>
            </a:xfrm>
            <a:prstGeom prst="rect">
              <a:avLst/>
            </a:prstGeom>
            <a:solidFill>
              <a:srgbClr val="3DFF1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Operation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3234281" y="4425882"/>
              <a:ext cx="2252133" cy="420285"/>
            </a:xfrm>
            <a:prstGeom prst="rect">
              <a:avLst/>
            </a:prstGeom>
            <a:solidFill>
              <a:srgbClr val="3DFF16"/>
            </a:solidFill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>
                  <a:solidFill>
                    <a:schemeClr val="tx1"/>
                  </a:solidFill>
                </a:rPr>
                <a:t>Operation</a:t>
              </a:r>
              <a:endParaRPr lang="en-US" dirty="0">
                <a:solidFill>
                  <a:schemeClr val="tx1"/>
                </a:solidFill>
              </a:endParaRPr>
            </a:p>
          </p:txBody>
        </p:sp>
        <p:sp>
          <p:nvSpPr>
            <p:cNvPr id="14" name="Left Bracket 13"/>
            <p:cNvSpPr/>
            <p:nvPr/>
          </p:nvSpPr>
          <p:spPr>
            <a:xfrm>
              <a:off x="3068272" y="1902690"/>
              <a:ext cx="332018" cy="3236574"/>
            </a:xfrm>
            <a:prstGeom prst="leftBracke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Left Bracket 14"/>
            <p:cNvSpPr/>
            <p:nvPr/>
          </p:nvSpPr>
          <p:spPr>
            <a:xfrm rot="10800000">
              <a:off x="5397082" y="1862969"/>
              <a:ext cx="332018" cy="3276294"/>
            </a:xfrm>
            <a:prstGeom prst="leftBracke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3448179" y="5125621"/>
            <a:ext cx="273153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Operations</a:t>
            </a:r>
            <a:endParaRPr lang="en-US" sz="4400" dirty="0"/>
          </a:p>
        </p:txBody>
      </p:sp>
      <p:grpSp>
        <p:nvGrpSpPr>
          <p:cNvPr id="19" name="Group 18"/>
          <p:cNvGrpSpPr/>
          <p:nvPr/>
        </p:nvGrpSpPr>
        <p:grpSpPr>
          <a:xfrm>
            <a:off x="570840" y="2159704"/>
            <a:ext cx="1517828" cy="2656049"/>
            <a:chOff x="6557368" y="2139479"/>
            <a:chExt cx="1517828" cy="2656049"/>
          </a:xfrm>
        </p:grpSpPr>
        <p:sp>
          <p:nvSpPr>
            <p:cNvPr id="20" name="Rectangle 19"/>
            <p:cNvSpPr/>
            <p:nvPr/>
          </p:nvSpPr>
          <p:spPr>
            <a:xfrm>
              <a:off x="6785630" y="2280582"/>
              <a:ext cx="323718" cy="2282541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21" name="Rectangle 20"/>
            <p:cNvSpPr/>
            <p:nvPr/>
          </p:nvSpPr>
          <p:spPr>
            <a:xfrm>
              <a:off x="7460960" y="2280582"/>
              <a:ext cx="323718" cy="2282541"/>
            </a:xfrm>
            <a:prstGeom prst="rect">
              <a:avLst/>
            </a:prstGeom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Data</a:t>
              </a:r>
              <a:endParaRPr lang="en-US" dirty="0"/>
            </a:p>
          </p:txBody>
        </p:sp>
        <p:sp>
          <p:nvSpPr>
            <p:cNvPr id="22" name="Left Bracket 21"/>
            <p:cNvSpPr/>
            <p:nvPr/>
          </p:nvSpPr>
          <p:spPr>
            <a:xfrm>
              <a:off x="6557368" y="2139479"/>
              <a:ext cx="332018" cy="2656049"/>
            </a:xfrm>
            <a:prstGeom prst="leftBracke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Left Bracket 22"/>
            <p:cNvSpPr/>
            <p:nvPr/>
          </p:nvSpPr>
          <p:spPr>
            <a:xfrm rot="10800000">
              <a:off x="7743178" y="2139479"/>
              <a:ext cx="332018" cy="2656049"/>
            </a:xfrm>
            <a:prstGeom prst="leftBracket">
              <a:avLst/>
            </a:prstGeom>
            <a:ln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493301" y="5125621"/>
            <a:ext cx="182564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400" dirty="0" smtClean="0"/>
              <a:t>Output</a:t>
            </a:r>
            <a:endParaRPr lang="en-US" sz="4400" dirty="0"/>
          </a:p>
        </p:txBody>
      </p:sp>
      <p:sp>
        <p:nvSpPr>
          <p:cNvPr id="25" name="Left Arrow 24"/>
          <p:cNvSpPr/>
          <p:nvPr/>
        </p:nvSpPr>
        <p:spPr>
          <a:xfrm>
            <a:off x="2276938" y="3280320"/>
            <a:ext cx="978408" cy="484632"/>
          </a:xfrm>
          <a:prstGeom prst="lef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965914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8" grpId="0"/>
      <p:bldP spid="24" grpId="0"/>
      <p:bldP spid="2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16162"/>
            <a:ext cx="8229600" cy="1143000"/>
          </a:xfrm>
        </p:spPr>
        <p:txBody>
          <a:bodyPr/>
          <a:lstStyle/>
          <a:p>
            <a:r>
              <a:rPr lang="en-US" dirty="0" smtClean="0"/>
              <a:t>A note on notation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63836"/>
            <a:ext cx="9144000" cy="5794163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m = number of rows, n = number of columns</a:t>
            </a:r>
          </a:p>
          <a:p>
            <a:r>
              <a:rPr lang="en-US" dirty="0" smtClean="0"/>
              <a:t>“Number”: Number of vectors</a:t>
            </a:r>
          </a:p>
          <a:p>
            <a:r>
              <a:rPr lang="en-US" dirty="0" smtClean="0"/>
              <a:t>“Size”: Dimensionality of each vector (elements)</a:t>
            </a:r>
          </a:p>
          <a:p>
            <a:r>
              <a:rPr lang="en-US" dirty="0" smtClean="0"/>
              <a:t>[Operation matrix] [Input matrix]</a:t>
            </a:r>
          </a:p>
          <a:p>
            <a:r>
              <a:rPr lang="en-US" sz="2200" dirty="0" smtClean="0"/>
              <a:t>[number of operations x operation size] [size of input x number of inputs]</a:t>
            </a:r>
          </a:p>
          <a:p>
            <a:r>
              <a:rPr lang="en-US" dirty="0" smtClean="0"/>
              <a:t>[m</a:t>
            </a:r>
            <a:r>
              <a:rPr lang="en-US" baseline="-25000" dirty="0" smtClean="0"/>
              <a:t>1</a:t>
            </a:r>
            <a:r>
              <a:rPr lang="en-US" dirty="0" smtClean="0"/>
              <a:t> x n</a:t>
            </a:r>
            <a:r>
              <a:rPr lang="en-US" baseline="-25000" dirty="0" smtClean="0"/>
              <a:t>1</a:t>
            </a:r>
            <a:r>
              <a:rPr lang="en-US" dirty="0" smtClean="0"/>
              <a:t>] [m</a:t>
            </a:r>
            <a:r>
              <a:rPr lang="en-US" baseline="-25000" dirty="0" smtClean="0"/>
              <a:t>2</a:t>
            </a:r>
            <a:r>
              <a:rPr lang="en-US" dirty="0" smtClean="0"/>
              <a:t> x n</a:t>
            </a:r>
            <a:r>
              <a:rPr lang="en-US" baseline="-25000" dirty="0" smtClean="0"/>
              <a:t>2</a:t>
            </a:r>
            <a:r>
              <a:rPr lang="en-US" dirty="0" smtClean="0"/>
              <a:t>] = [m</a:t>
            </a:r>
            <a:r>
              <a:rPr lang="en-US" baseline="-25000" dirty="0" smtClean="0"/>
              <a:t>1</a:t>
            </a:r>
            <a:r>
              <a:rPr lang="en-US" dirty="0" smtClean="0"/>
              <a:t> x n</a:t>
            </a:r>
            <a:r>
              <a:rPr lang="en-US" baseline="-25000" dirty="0" smtClean="0"/>
              <a:t>2</a:t>
            </a:r>
            <a:r>
              <a:rPr lang="en-US" dirty="0" smtClean="0"/>
              <a:t>]</a:t>
            </a:r>
          </a:p>
          <a:p>
            <a:r>
              <a:rPr lang="en-US" dirty="0" smtClean="0"/>
              <a:t>[2 x 3] [3 x 2] = [2 x 2]</a:t>
            </a:r>
          </a:p>
          <a:p>
            <a:r>
              <a:rPr lang="en-US" dirty="0"/>
              <a:t>n</a:t>
            </a:r>
            <a:r>
              <a:rPr lang="en-US" dirty="0" smtClean="0"/>
              <a:t>1 and m2 (where the matrices touch) have to match – size of operations has to match size of inputs.</a:t>
            </a:r>
          </a:p>
          <a:p>
            <a:r>
              <a:rPr lang="en-US" dirty="0" smtClean="0"/>
              <a:t>The resulting matrix will have dimensionality number of operations x number of inputs. </a:t>
            </a:r>
            <a:endParaRPr lang="en-US" dirty="0"/>
          </a:p>
        </p:txBody>
      </p:sp>
      <p:sp>
        <p:nvSpPr>
          <p:cNvPr id="4" name="Right Bracket 3"/>
          <p:cNvSpPr/>
          <p:nvPr/>
        </p:nvSpPr>
        <p:spPr>
          <a:xfrm>
            <a:off x="1682530" y="3484624"/>
            <a:ext cx="97695" cy="534094"/>
          </a:xfrm>
          <a:prstGeom prst="rightBracket">
            <a:avLst/>
          </a:prstGeom>
          <a:ln w="50800">
            <a:solidFill>
              <a:srgbClr val="FF0000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7" name="Right Bracket 6"/>
          <p:cNvSpPr/>
          <p:nvPr/>
        </p:nvSpPr>
        <p:spPr>
          <a:xfrm>
            <a:off x="1368165" y="3995272"/>
            <a:ext cx="97695" cy="534094"/>
          </a:xfrm>
          <a:prstGeom prst="rightBracket">
            <a:avLst/>
          </a:prstGeom>
          <a:ln w="50800">
            <a:solidFill>
              <a:srgbClr val="FF0000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597026" y="3604043"/>
            <a:ext cx="182880" cy="1828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3723702" y="3604043"/>
            <a:ext cx="182880" cy="1828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542814" y="4657454"/>
            <a:ext cx="182880" cy="1828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2909575" y="4657454"/>
            <a:ext cx="182880" cy="18288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2818135" y="3604043"/>
            <a:ext cx="182880" cy="182880"/>
          </a:xfrm>
          <a:prstGeom prst="ellipse">
            <a:avLst/>
          </a:prstGeom>
          <a:solidFill>
            <a:srgbClr val="3DFF1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4479383" y="3604043"/>
            <a:ext cx="182880" cy="182880"/>
          </a:xfrm>
          <a:prstGeom prst="ellipse">
            <a:avLst/>
          </a:prstGeom>
          <a:solidFill>
            <a:srgbClr val="3DFF1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2134699" y="4657454"/>
            <a:ext cx="182880" cy="182880"/>
          </a:xfrm>
          <a:prstGeom prst="ellipse">
            <a:avLst/>
          </a:prstGeom>
          <a:solidFill>
            <a:srgbClr val="3DFF1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3415591" y="4657454"/>
            <a:ext cx="182880" cy="182880"/>
          </a:xfrm>
          <a:prstGeom prst="ellipse">
            <a:avLst/>
          </a:prstGeom>
          <a:solidFill>
            <a:srgbClr val="3DFF16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7236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Inner Product = Dot product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452596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Dot product = Row Vector * Column Vector = Scalar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    </a:t>
            </a:r>
            <a:r>
              <a:rPr lang="en-US" b="1" dirty="0" smtClean="0"/>
              <a:t>DP </a:t>
            </a:r>
            <a:r>
              <a:rPr lang="en-US" dirty="0" smtClean="0"/>
              <a:t>=  </a:t>
            </a:r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 flipV="1">
            <a:off x="1665919" y="3084657"/>
            <a:ext cx="13716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Left Bracket 5"/>
          <p:cNvSpPr/>
          <p:nvPr/>
        </p:nvSpPr>
        <p:spPr>
          <a:xfrm>
            <a:off x="1500977" y="2903207"/>
            <a:ext cx="164942" cy="395892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Left Bracket 6"/>
          <p:cNvSpPr/>
          <p:nvPr/>
        </p:nvSpPr>
        <p:spPr>
          <a:xfrm>
            <a:off x="3038873" y="2907152"/>
            <a:ext cx="164942" cy="395892"/>
          </a:xfrm>
          <a:prstGeom prst="leftBracket">
            <a:avLst/>
          </a:prstGeom>
          <a:ln w="38100">
            <a:solidFill>
              <a:schemeClr val="tx1"/>
            </a:solidFill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2955049" y="3121599"/>
            <a:ext cx="1371600" cy="0"/>
          </a:xfrm>
          <a:prstGeom prst="line">
            <a:avLst/>
          </a:prstGeom>
          <a:ln w="63500"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Left Bracket 8"/>
          <p:cNvSpPr/>
          <p:nvPr/>
        </p:nvSpPr>
        <p:spPr>
          <a:xfrm>
            <a:off x="3352290" y="2280318"/>
            <a:ext cx="164942" cy="1662103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Left Bracket 9"/>
          <p:cNvSpPr/>
          <p:nvPr/>
        </p:nvSpPr>
        <p:spPr>
          <a:xfrm>
            <a:off x="3768594" y="2280318"/>
            <a:ext cx="164942" cy="1662103"/>
          </a:xfrm>
          <a:prstGeom prst="leftBracket">
            <a:avLst/>
          </a:prstGeom>
          <a:ln w="38100">
            <a:solidFill>
              <a:schemeClr val="tx1"/>
            </a:solidFill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Equal 10"/>
          <p:cNvSpPr>
            <a:spLocks/>
          </p:cNvSpPr>
          <p:nvPr/>
        </p:nvSpPr>
        <p:spPr>
          <a:xfrm>
            <a:off x="4123568" y="2886716"/>
            <a:ext cx="685800" cy="527847"/>
          </a:xfrm>
          <a:prstGeom prst="mathEqual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113220" y="2560964"/>
            <a:ext cx="181210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 smtClean="0"/>
              <a:t>scalar</a:t>
            </a:r>
            <a:endParaRPr lang="en-US" sz="5400" dirty="0"/>
          </a:p>
        </p:txBody>
      </p:sp>
      <p:grpSp>
        <p:nvGrpSpPr>
          <p:cNvPr id="24" name="Group 23"/>
          <p:cNvGrpSpPr/>
          <p:nvPr/>
        </p:nvGrpSpPr>
        <p:grpSpPr>
          <a:xfrm>
            <a:off x="230940" y="5111262"/>
            <a:ext cx="1702838" cy="584776"/>
            <a:chOff x="230940" y="4738736"/>
            <a:chExt cx="1702838" cy="584776"/>
          </a:xfrm>
        </p:grpSpPr>
        <p:sp>
          <p:nvSpPr>
            <p:cNvPr id="13" name="TextBox 12"/>
            <p:cNvSpPr txBox="1"/>
            <p:nvPr/>
          </p:nvSpPr>
          <p:spPr>
            <a:xfrm>
              <a:off x="439547" y="4738736"/>
              <a:ext cx="1294946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1 2 3 4</a:t>
              </a:r>
              <a:endParaRPr lang="en-US" sz="3200" b="1" dirty="0"/>
            </a:p>
          </p:txBody>
        </p:sp>
        <p:sp>
          <p:nvSpPr>
            <p:cNvPr id="14" name="Left Bracket 13"/>
            <p:cNvSpPr/>
            <p:nvPr/>
          </p:nvSpPr>
          <p:spPr>
            <a:xfrm>
              <a:off x="230940" y="4857691"/>
              <a:ext cx="164942" cy="395892"/>
            </a:xfrm>
            <a:prstGeom prst="leftBracke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5" name="Left Bracket 14"/>
            <p:cNvSpPr/>
            <p:nvPr/>
          </p:nvSpPr>
          <p:spPr>
            <a:xfrm>
              <a:off x="1768836" y="4861636"/>
              <a:ext cx="164942" cy="395892"/>
            </a:xfrm>
            <a:prstGeom prst="leftBracket">
              <a:avLst/>
            </a:prstGeom>
            <a:ln w="38100">
              <a:solidFill>
                <a:schemeClr val="tx1"/>
              </a:solidFill>
            </a:ln>
            <a:scene3d>
              <a:camera prst="orthographicFront">
                <a:rot lat="0" lon="0" rev="10800000"/>
              </a:camera>
              <a:lightRig rig="threePt" dir="t"/>
            </a:scene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2036724" y="4566016"/>
            <a:ext cx="581246" cy="2062103"/>
            <a:chOff x="2036724" y="4193490"/>
            <a:chExt cx="581246" cy="2062103"/>
          </a:xfrm>
        </p:grpSpPr>
        <p:sp>
          <p:nvSpPr>
            <p:cNvPr id="16" name="TextBox 15"/>
            <p:cNvSpPr txBox="1"/>
            <p:nvPr/>
          </p:nvSpPr>
          <p:spPr>
            <a:xfrm>
              <a:off x="2123145" y="4193490"/>
              <a:ext cx="416304" cy="20621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5 6 7 8</a:t>
              </a:r>
              <a:endParaRPr lang="en-US" sz="3200" b="1" dirty="0"/>
            </a:p>
          </p:txBody>
        </p:sp>
        <p:sp>
          <p:nvSpPr>
            <p:cNvPr id="17" name="Left Bracket 16"/>
            <p:cNvSpPr/>
            <p:nvPr/>
          </p:nvSpPr>
          <p:spPr>
            <a:xfrm>
              <a:off x="2036724" y="4461603"/>
              <a:ext cx="164942" cy="1662103"/>
            </a:xfrm>
            <a:prstGeom prst="leftBracke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8" name="Left Bracket 17"/>
            <p:cNvSpPr/>
            <p:nvPr/>
          </p:nvSpPr>
          <p:spPr>
            <a:xfrm>
              <a:off x="2453028" y="4461603"/>
              <a:ext cx="164942" cy="1662103"/>
            </a:xfrm>
            <a:prstGeom prst="leftBracket">
              <a:avLst/>
            </a:prstGeom>
            <a:ln w="38100">
              <a:solidFill>
                <a:schemeClr val="tx1"/>
              </a:solidFill>
            </a:ln>
            <a:scene3d>
              <a:camera prst="orthographicFront">
                <a:rot lat="0" lon="0" rev="10800000"/>
              </a:camera>
              <a:lightRig rig="threePt" dir="t"/>
            </a:scene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9" name="Equal 18"/>
          <p:cNvSpPr>
            <a:spLocks/>
          </p:cNvSpPr>
          <p:nvPr/>
        </p:nvSpPr>
        <p:spPr>
          <a:xfrm>
            <a:off x="2820542" y="5168191"/>
            <a:ext cx="685800" cy="527847"/>
          </a:xfrm>
          <a:prstGeom prst="mathEqual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620150" y="5111262"/>
            <a:ext cx="3835906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1*5 + 2*6 + 3*7 + 4*8</a:t>
            </a:r>
            <a:endParaRPr lang="en-US" sz="3200" b="1" dirty="0"/>
          </a:p>
        </p:txBody>
      </p:sp>
      <p:sp>
        <p:nvSpPr>
          <p:cNvPr id="22" name="Equal 21"/>
          <p:cNvSpPr>
            <a:spLocks/>
          </p:cNvSpPr>
          <p:nvPr/>
        </p:nvSpPr>
        <p:spPr>
          <a:xfrm>
            <a:off x="7456056" y="5180144"/>
            <a:ext cx="685800" cy="527847"/>
          </a:xfrm>
          <a:prstGeom prst="mathEqual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271019" y="5111262"/>
            <a:ext cx="600645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/>
              <a:t>70</a:t>
            </a:r>
            <a:endParaRPr lang="en-US" sz="3200" b="1" dirty="0"/>
          </a:p>
        </p:txBody>
      </p:sp>
      <p:grpSp>
        <p:nvGrpSpPr>
          <p:cNvPr id="26" name="Group 25"/>
          <p:cNvGrpSpPr/>
          <p:nvPr/>
        </p:nvGrpSpPr>
        <p:grpSpPr>
          <a:xfrm>
            <a:off x="1734494" y="3953602"/>
            <a:ext cx="4973037" cy="584776"/>
            <a:chOff x="2522937" y="3928532"/>
            <a:chExt cx="2463849" cy="584776"/>
          </a:xfrm>
        </p:grpSpPr>
        <p:sp>
          <p:nvSpPr>
            <p:cNvPr id="27" name="TextBox 26"/>
            <p:cNvSpPr txBox="1"/>
            <p:nvPr/>
          </p:nvSpPr>
          <p:spPr>
            <a:xfrm>
              <a:off x="2522937" y="3928532"/>
              <a:ext cx="548351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[1xn]</a:t>
              </a:r>
              <a:endParaRPr lang="en-US" sz="3200" dirty="0"/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3232261" y="3928532"/>
              <a:ext cx="574937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[mx1]</a:t>
              </a:r>
              <a:endParaRPr lang="en-US" sz="3200" dirty="0"/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4417462" y="3928532"/>
              <a:ext cx="569324" cy="58477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dirty="0" smtClean="0"/>
                <a:t>[1x1]</a:t>
              </a:r>
              <a:endParaRPr lang="en-US" sz="3200" dirty="0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7456056" y="3942421"/>
            <a:ext cx="1576707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/>
              <a:t>(m=n)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0100915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6" grpId="0" animBg="1"/>
      <p:bldP spid="7" grpId="0" animBg="1"/>
      <p:bldP spid="9" grpId="0" animBg="1"/>
      <p:bldP spid="10" grpId="0" animBg="1"/>
      <p:bldP spid="11" grpId="0" animBg="1"/>
      <p:bldP spid="12" grpId="0"/>
      <p:bldP spid="19" grpId="0" animBg="1"/>
      <p:bldP spid="21" grpId="0"/>
      <p:bldP spid="22" grpId="0" animBg="1"/>
      <p:bldP spid="23" grpId="0"/>
      <p:bldP spid="3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Matrix multiplication</a:t>
            </a:r>
            <a:endParaRPr lang="en-US" dirty="0"/>
          </a:p>
        </p:txBody>
      </p:sp>
      <p:cxnSp>
        <p:nvCxnSpPr>
          <p:cNvPr id="4" name="Straight Connector 3"/>
          <p:cNvCxnSpPr/>
          <p:nvPr/>
        </p:nvCxnSpPr>
        <p:spPr>
          <a:xfrm flipV="1">
            <a:off x="1599943" y="2342382"/>
            <a:ext cx="13716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" name="Left Bracket 4"/>
          <p:cNvSpPr/>
          <p:nvPr/>
        </p:nvSpPr>
        <p:spPr>
          <a:xfrm>
            <a:off x="1435001" y="2160932"/>
            <a:ext cx="164942" cy="808278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Left Bracket 5"/>
          <p:cNvSpPr/>
          <p:nvPr/>
        </p:nvSpPr>
        <p:spPr>
          <a:xfrm>
            <a:off x="2972897" y="2164876"/>
            <a:ext cx="164942" cy="804333"/>
          </a:xfrm>
          <a:prstGeom prst="leftBracket">
            <a:avLst/>
          </a:prstGeom>
          <a:ln w="38100">
            <a:solidFill>
              <a:schemeClr val="tx1"/>
            </a:solidFill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2955049" y="2560769"/>
            <a:ext cx="1371600" cy="0"/>
          </a:xfrm>
          <a:prstGeom prst="line">
            <a:avLst/>
          </a:prstGeom>
          <a:ln w="63500"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Left Bracket 7"/>
          <p:cNvSpPr/>
          <p:nvPr/>
        </p:nvSpPr>
        <p:spPr>
          <a:xfrm>
            <a:off x="3352290" y="1719488"/>
            <a:ext cx="164942" cy="1662103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Left Bracket 8"/>
          <p:cNvSpPr/>
          <p:nvPr/>
        </p:nvSpPr>
        <p:spPr>
          <a:xfrm>
            <a:off x="4131462" y="1719488"/>
            <a:ext cx="164942" cy="1662103"/>
          </a:xfrm>
          <a:prstGeom prst="leftBracket">
            <a:avLst/>
          </a:prstGeom>
          <a:ln w="38100">
            <a:solidFill>
              <a:schemeClr val="tx1"/>
            </a:solidFill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1601297" y="2725724"/>
            <a:ext cx="13716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3321871" y="2564714"/>
            <a:ext cx="1371600" cy="0"/>
          </a:xfrm>
          <a:prstGeom prst="line">
            <a:avLst/>
          </a:prstGeom>
          <a:ln w="63500"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Equal 11"/>
          <p:cNvSpPr>
            <a:spLocks/>
          </p:cNvSpPr>
          <p:nvPr/>
        </p:nvSpPr>
        <p:spPr>
          <a:xfrm>
            <a:off x="4527132" y="2358908"/>
            <a:ext cx="685800" cy="527847"/>
          </a:xfrm>
          <a:prstGeom prst="mathEqual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Left Bracket 12"/>
          <p:cNvSpPr/>
          <p:nvPr/>
        </p:nvSpPr>
        <p:spPr>
          <a:xfrm>
            <a:off x="5483992" y="1719488"/>
            <a:ext cx="164942" cy="1662103"/>
          </a:xfrm>
          <a:prstGeom prst="leftBracket">
            <a:avLst/>
          </a:prstGeom>
          <a:ln w="381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Left Bracket 13"/>
          <p:cNvSpPr/>
          <p:nvPr/>
        </p:nvSpPr>
        <p:spPr>
          <a:xfrm>
            <a:off x="7104358" y="1719488"/>
            <a:ext cx="164942" cy="1662103"/>
          </a:xfrm>
          <a:prstGeom prst="leftBracket">
            <a:avLst/>
          </a:prstGeom>
          <a:ln w="38100">
            <a:solidFill>
              <a:schemeClr val="tx1"/>
            </a:solidFill>
          </a:ln>
          <a:scene3d>
            <a:camera prst="orthographicFront">
              <a:rot lat="0" lon="0" rev="10800000"/>
            </a:camera>
            <a:lightRig rig="threePt" dir="t"/>
          </a:scene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 flipV="1">
            <a:off x="5648934" y="2164876"/>
            <a:ext cx="13716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 flipV="1">
            <a:off x="5648934" y="2927619"/>
            <a:ext cx="1371600" cy="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V="1">
            <a:off x="5317645" y="2564714"/>
            <a:ext cx="1371600" cy="0"/>
          </a:xfrm>
          <a:prstGeom prst="line">
            <a:avLst/>
          </a:prstGeom>
          <a:ln w="63500"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 flipV="1">
            <a:off x="5948371" y="2568659"/>
            <a:ext cx="1371600" cy="0"/>
          </a:xfrm>
          <a:prstGeom prst="line">
            <a:avLst/>
          </a:prstGeom>
          <a:ln w="63500">
            <a:solidFill>
              <a:schemeClr val="tx1"/>
            </a:solidFill>
          </a:ln>
          <a:scene3d>
            <a:camera prst="orthographicFront">
              <a:rot lat="0" lon="0" rev="5400000"/>
            </a:camera>
            <a:lightRig rig="threePt" dir="t"/>
          </a:scene3d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4077378" y="5002051"/>
            <a:ext cx="220347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(1*5 + 2*7)</a:t>
            </a:r>
            <a:endParaRPr lang="en-US" sz="3200" b="1" dirty="0"/>
          </a:p>
        </p:txBody>
      </p:sp>
      <p:grpSp>
        <p:nvGrpSpPr>
          <p:cNvPr id="37" name="Group 36"/>
          <p:cNvGrpSpPr/>
          <p:nvPr/>
        </p:nvGrpSpPr>
        <p:grpSpPr>
          <a:xfrm>
            <a:off x="4033711" y="5104510"/>
            <a:ext cx="4490342" cy="970814"/>
            <a:chOff x="4363591" y="4312750"/>
            <a:chExt cx="4490342" cy="970814"/>
          </a:xfrm>
        </p:grpSpPr>
        <p:sp>
          <p:nvSpPr>
            <p:cNvPr id="33" name="Left Bracket 32"/>
            <p:cNvSpPr/>
            <p:nvPr/>
          </p:nvSpPr>
          <p:spPr>
            <a:xfrm>
              <a:off x="4363591" y="4312750"/>
              <a:ext cx="164942" cy="958263"/>
            </a:xfrm>
            <a:prstGeom prst="leftBracke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4" name="Left Bracket 33"/>
            <p:cNvSpPr/>
            <p:nvPr/>
          </p:nvSpPr>
          <p:spPr>
            <a:xfrm>
              <a:off x="8688991" y="4329247"/>
              <a:ext cx="164942" cy="954317"/>
            </a:xfrm>
            <a:prstGeom prst="leftBracket">
              <a:avLst/>
            </a:prstGeom>
            <a:ln w="38100">
              <a:solidFill>
                <a:schemeClr val="tx1"/>
              </a:solidFill>
            </a:ln>
            <a:scene3d>
              <a:camera prst="orthographicFront">
                <a:rot lat="0" lon="0" rev="10800000"/>
              </a:camera>
              <a:lightRig rig="threePt" dir="t"/>
            </a:scene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542969" y="4998106"/>
            <a:ext cx="3436573" cy="1077218"/>
            <a:chOff x="542969" y="4998106"/>
            <a:chExt cx="3436573" cy="1077218"/>
          </a:xfrm>
        </p:grpSpPr>
        <p:grpSp>
          <p:nvGrpSpPr>
            <p:cNvPr id="19" name="Group 18"/>
            <p:cNvGrpSpPr/>
            <p:nvPr/>
          </p:nvGrpSpPr>
          <p:grpSpPr>
            <a:xfrm>
              <a:off x="542969" y="4998106"/>
              <a:ext cx="1109054" cy="1077218"/>
              <a:chOff x="230940" y="4755231"/>
              <a:chExt cx="1109054" cy="1077218"/>
            </a:xfrm>
          </p:grpSpPr>
          <p:sp>
            <p:nvSpPr>
              <p:cNvPr id="20" name="TextBox 19"/>
              <p:cNvSpPr txBox="1"/>
              <p:nvPr/>
            </p:nvSpPr>
            <p:spPr>
              <a:xfrm>
                <a:off x="340583" y="4755231"/>
                <a:ext cx="878967" cy="1077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dirty="0" smtClean="0"/>
                  <a:t>1   2 </a:t>
                </a:r>
              </a:p>
              <a:p>
                <a:r>
                  <a:rPr lang="en-US" sz="3200" b="1" dirty="0" smtClean="0"/>
                  <a:t>3   4</a:t>
                </a:r>
                <a:endParaRPr lang="en-US" sz="3200" b="1" dirty="0"/>
              </a:p>
            </p:txBody>
          </p:sp>
          <p:sp>
            <p:nvSpPr>
              <p:cNvPr id="21" name="Left Bracket 20"/>
              <p:cNvSpPr/>
              <p:nvPr/>
            </p:nvSpPr>
            <p:spPr>
              <a:xfrm>
                <a:off x="230940" y="4857690"/>
                <a:ext cx="164942" cy="958263"/>
              </a:xfrm>
              <a:prstGeom prst="leftBracket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Left Bracket 21"/>
              <p:cNvSpPr/>
              <p:nvPr/>
            </p:nvSpPr>
            <p:spPr>
              <a:xfrm>
                <a:off x="1175052" y="4861635"/>
                <a:ext cx="164942" cy="954317"/>
              </a:xfrm>
              <a:prstGeom prst="leftBracket">
                <a:avLst/>
              </a:prstGeom>
              <a:ln w="38100">
                <a:solidFill>
                  <a:schemeClr val="tx1"/>
                </a:solidFill>
              </a:ln>
              <a:scene3d>
                <a:camera prst="orthographicFront">
                  <a:rot lat="0" lon="0" rev="10800000"/>
                </a:camera>
                <a:lightRig rig="threePt" dir="t"/>
              </a:scene3d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27" name="Group 26"/>
            <p:cNvGrpSpPr/>
            <p:nvPr/>
          </p:nvGrpSpPr>
          <p:grpSpPr>
            <a:xfrm>
              <a:off x="2088521" y="4998106"/>
              <a:ext cx="1109054" cy="1077218"/>
              <a:chOff x="230940" y="4755231"/>
              <a:chExt cx="1109054" cy="1077218"/>
            </a:xfrm>
          </p:grpSpPr>
          <p:sp>
            <p:nvSpPr>
              <p:cNvPr id="28" name="TextBox 27"/>
              <p:cNvSpPr txBox="1"/>
              <p:nvPr/>
            </p:nvSpPr>
            <p:spPr>
              <a:xfrm>
                <a:off x="340583" y="4755231"/>
                <a:ext cx="878967" cy="1077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dirty="0" smtClean="0"/>
                  <a:t>5   6 </a:t>
                </a:r>
              </a:p>
              <a:p>
                <a:r>
                  <a:rPr lang="en-US" sz="3200" b="1" dirty="0" smtClean="0"/>
                  <a:t>7   8</a:t>
                </a:r>
                <a:endParaRPr lang="en-US" sz="3200" b="1" dirty="0"/>
              </a:p>
            </p:txBody>
          </p:sp>
          <p:sp>
            <p:nvSpPr>
              <p:cNvPr id="29" name="Left Bracket 28"/>
              <p:cNvSpPr/>
              <p:nvPr/>
            </p:nvSpPr>
            <p:spPr>
              <a:xfrm>
                <a:off x="230940" y="4857690"/>
                <a:ext cx="164942" cy="958263"/>
              </a:xfrm>
              <a:prstGeom prst="leftBracket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0" name="Left Bracket 29"/>
              <p:cNvSpPr/>
              <p:nvPr/>
            </p:nvSpPr>
            <p:spPr>
              <a:xfrm>
                <a:off x="1175052" y="4861635"/>
                <a:ext cx="164942" cy="954317"/>
              </a:xfrm>
              <a:prstGeom prst="leftBracket">
                <a:avLst/>
              </a:prstGeom>
              <a:ln w="38100">
                <a:solidFill>
                  <a:schemeClr val="tx1"/>
                </a:solidFill>
              </a:ln>
              <a:scene3d>
                <a:camera prst="orthographicFront">
                  <a:rot lat="0" lon="0" rev="10800000"/>
                </a:camera>
                <a:lightRig rig="threePt" dir="t"/>
              </a:scene3d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35" name="Equal 34"/>
            <p:cNvSpPr>
              <a:spLocks/>
            </p:cNvSpPr>
            <p:nvPr/>
          </p:nvSpPr>
          <p:spPr>
            <a:xfrm>
              <a:off x="3293742" y="5315496"/>
              <a:ext cx="685800" cy="527847"/>
            </a:xfrm>
            <a:prstGeom prst="mathEqual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</p:grpSp>
      <p:sp>
        <p:nvSpPr>
          <p:cNvPr id="36" name="TextBox 35"/>
          <p:cNvSpPr txBox="1"/>
          <p:nvPr/>
        </p:nvSpPr>
        <p:spPr>
          <a:xfrm rot="5400000">
            <a:off x="682131" y="5284243"/>
            <a:ext cx="87896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1   2</a:t>
            </a:r>
          </a:p>
        </p:txBody>
      </p:sp>
      <p:sp>
        <p:nvSpPr>
          <p:cNvPr id="38" name="TextBox 37"/>
          <p:cNvSpPr txBox="1"/>
          <p:nvPr/>
        </p:nvSpPr>
        <p:spPr>
          <a:xfrm rot="5400000">
            <a:off x="686085" y="5288188"/>
            <a:ext cx="87896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1   2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6324516" y="5023108"/>
            <a:ext cx="220347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(1*6 + 2*8)</a:t>
            </a:r>
            <a:endParaRPr lang="en-US" sz="3200" b="1" dirty="0"/>
          </a:p>
        </p:txBody>
      </p:sp>
      <p:grpSp>
        <p:nvGrpSpPr>
          <p:cNvPr id="56" name="Group 55"/>
          <p:cNvGrpSpPr/>
          <p:nvPr/>
        </p:nvGrpSpPr>
        <p:grpSpPr>
          <a:xfrm>
            <a:off x="497441" y="3599976"/>
            <a:ext cx="2654606" cy="1077218"/>
            <a:chOff x="497441" y="3599976"/>
            <a:chExt cx="2654606" cy="1077218"/>
          </a:xfrm>
        </p:grpSpPr>
        <p:grpSp>
          <p:nvGrpSpPr>
            <p:cNvPr id="44" name="Group 43"/>
            <p:cNvGrpSpPr/>
            <p:nvPr/>
          </p:nvGrpSpPr>
          <p:grpSpPr>
            <a:xfrm>
              <a:off x="497441" y="3599976"/>
              <a:ext cx="1109054" cy="1077218"/>
              <a:chOff x="230940" y="4755231"/>
              <a:chExt cx="1109054" cy="1077218"/>
            </a:xfrm>
          </p:grpSpPr>
          <p:sp>
            <p:nvSpPr>
              <p:cNvPr id="45" name="TextBox 44"/>
              <p:cNvSpPr txBox="1"/>
              <p:nvPr/>
            </p:nvSpPr>
            <p:spPr>
              <a:xfrm>
                <a:off x="340583" y="4755231"/>
                <a:ext cx="878967" cy="1077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dirty="0" smtClean="0"/>
                  <a:t>1   2 </a:t>
                </a:r>
              </a:p>
              <a:p>
                <a:r>
                  <a:rPr lang="en-US" sz="3200" b="1" dirty="0" smtClean="0"/>
                  <a:t>3   4</a:t>
                </a:r>
                <a:endParaRPr lang="en-US" sz="3200" b="1" dirty="0"/>
              </a:p>
            </p:txBody>
          </p:sp>
          <p:sp>
            <p:nvSpPr>
              <p:cNvPr id="46" name="Left Bracket 45"/>
              <p:cNvSpPr/>
              <p:nvPr/>
            </p:nvSpPr>
            <p:spPr>
              <a:xfrm>
                <a:off x="230940" y="4857690"/>
                <a:ext cx="164942" cy="958263"/>
              </a:xfrm>
              <a:prstGeom prst="leftBracket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7" name="Left Bracket 46"/>
              <p:cNvSpPr/>
              <p:nvPr/>
            </p:nvSpPr>
            <p:spPr>
              <a:xfrm>
                <a:off x="1175052" y="4861635"/>
                <a:ext cx="164942" cy="954317"/>
              </a:xfrm>
              <a:prstGeom prst="leftBracket">
                <a:avLst/>
              </a:prstGeom>
              <a:ln w="38100">
                <a:solidFill>
                  <a:schemeClr val="tx1"/>
                </a:solidFill>
              </a:ln>
              <a:scene3d>
                <a:camera prst="orthographicFront">
                  <a:rot lat="0" lon="0" rev="10800000"/>
                </a:camera>
                <a:lightRig rig="threePt" dir="t"/>
              </a:scene3d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grpSp>
          <p:nvGrpSpPr>
            <p:cNvPr id="48" name="Group 47"/>
            <p:cNvGrpSpPr/>
            <p:nvPr/>
          </p:nvGrpSpPr>
          <p:grpSpPr>
            <a:xfrm>
              <a:off x="2042993" y="3599976"/>
              <a:ext cx="1109054" cy="1077218"/>
              <a:chOff x="230940" y="4755231"/>
              <a:chExt cx="1109054" cy="1077218"/>
            </a:xfrm>
          </p:grpSpPr>
          <p:sp>
            <p:nvSpPr>
              <p:cNvPr id="49" name="TextBox 48"/>
              <p:cNvSpPr txBox="1"/>
              <p:nvPr/>
            </p:nvSpPr>
            <p:spPr>
              <a:xfrm>
                <a:off x="340583" y="4755231"/>
                <a:ext cx="878967" cy="107721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b="1" dirty="0" smtClean="0"/>
                  <a:t>5   6 </a:t>
                </a:r>
              </a:p>
              <a:p>
                <a:r>
                  <a:rPr lang="en-US" sz="3200" b="1" dirty="0" smtClean="0"/>
                  <a:t>7   8</a:t>
                </a:r>
                <a:endParaRPr lang="en-US" sz="3200" b="1" dirty="0"/>
              </a:p>
            </p:txBody>
          </p:sp>
          <p:sp>
            <p:nvSpPr>
              <p:cNvPr id="50" name="Left Bracket 49"/>
              <p:cNvSpPr/>
              <p:nvPr/>
            </p:nvSpPr>
            <p:spPr>
              <a:xfrm>
                <a:off x="230940" y="4857690"/>
                <a:ext cx="164942" cy="958263"/>
              </a:xfrm>
              <a:prstGeom prst="leftBracket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Left Bracket 50"/>
              <p:cNvSpPr/>
              <p:nvPr/>
            </p:nvSpPr>
            <p:spPr>
              <a:xfrm>
                <a:off x="1175052" y="4861635"/>
                <a:ext cx="164942" cy="954317"/>
              </a:xfrm>
              <a:prstGeom prst="leftBracket">
                <a:avLst/>
              </a:prstGeom>
              <a:ln w="38100">
                <a:solidFill>
                  <a:schemeClr val="tx1"/>
                </a:solidFill>
              </a:ln>
              <a:scene3d>
                <a:camera prst="orthographicFront">
                  <a:rot lat="0" lon="0" rev="10800000"/>
                </a:camera>
                <a:lightRig rig="threePt" dir="t"/>
              </a:scene3d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58" name="Group 57"/>
          <p:cNvGrpSpPr/>
          <p:nvPr/>
        </p:nvGrpSpPr>
        <p:grpSpPr>
          <a:xfrm>
            <a:off x="3248214" y="3603921"/>
            <a:ext cx="2267360" cy="1077218"/>
            <a:chOff x="3248214" y="3603921"/>
            <a:chExt cx="2267360" cy="1077218"/>
          </a:xfrm>
        </p:grpSpPr>
        <p:grpSp>
          <p:nvGrpSpPr>
            <p:cNvPr id="52" name="Group 51"/>
            <p:cNvGrpSpPr/>
            <p:nvPr/>
          </p:nvGrpSpPr>
          <p:grpSpPr>
            <a:xfrm>
              <a:off x="3988183" y="3706380"/>
              <a:ext cx="1527391" cy="958263"/>
              <a:chOff x="4363591" y="4312750"/>
              <a:chExt cx="1527391" cy="958263"/>
            </a:xfrm>
          </p:grpSpPr>
          <p:sp>
            <p:nvSpPr>
              <p:cNvPr id="53" name="Left Bracket 52"/>
              <p:cNvSpPr/>
              <p:nvPr/>
            </p:nvSpPr>
            <p:spPr>
              <a:xfrm>
                <a:off x="4363591" y="4312750"/>
                <a:ext cx="164942" cy="958263"/>
              </a:xfrm>
              <a:prstGeom prst="leftBracket">
                <a:avLst/>
              </a:prstGeom>
              <a:ln w="38100">
                <a:solidFill>
                  <a:schemeClr val="tx1"/>
                </a:solidFill>
              </a:ln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4" name="Left Bracket 53"/>
              <p:cNvSpPr/>
              <p:nvPr/>
            </p:nvSpPr>
            <p:spPr>
              <a:xfrm>
                <a:off x="5726040" y="4312751"/>
                <a:ext cx="164942" cy="954317"/>
              </a:xfrm>
              <a:prstGeom prst="leftBracket">
                <a:avLst/>
              </a:prstGeom>
              <a:ln w="38100">
                <a:solidFill>
                  <a:schemeClr val="tx1"/>
                </a:solidFill>
              </a:ln>
              <a:scene3d>
                <a:camera prst="orthographicFront">
                  <a:rot lat="0" lon="0" rev="10800000"/>
                </a:camera>
                <a:lightRig rig="threePt" dir="t"/>
              </a:scene3d>
            </p:spPr>
            <p:style>
              <a:lnRef idx="2">
                <a:schemeClr val="accent1"/>
              </a:lnRef>
              <a:fillRef idx="0">
                <a:schemeClr val="accent1"/>
              </a:fillRef>
              <a:effectRef idx="1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5" name="Equal 54"/>
            <p:cNvSpPr>
              <a:spLocks/>
            </p:cNvSpPr>
            <p:nvPr/>
          </p:nvSpPr>
          <p:spPr>
            <a:xfrm>
              <a:off x="3248214" y="3917366"/>
              <a:ext cx="685800" cy="527847"/>
            </a:xfrm>
            <a:prstGeom prst="mathEqual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4102882" y="3603921"/>
              <a:ext cx="1294946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19   22 </a:t>
              </a:r>
            </a:p>
            <a:p>
              <a:r>
                <a:rPr lang="en-US" sz="3200" b="1" dirty="0" smtClean="0"/>
                <a:t>43   50</a:t>
              </a:r>
              <a:endParaRPr lang="en-US" sz="3200" b="1" dirty="0"/>
            </a:p>
          </p:txBody>
        </p:sp>
      </p:grpSp>
      <p:sp>
        <p:nvSpPr>
          <p:cNvPr id="59" name="TextBox 58"/>
          <p:cNvSpPr txBox="1"/>
          <p:nvPr/>
        </p:nvSpPr>
        <p:spPr>
          <a:xfrm rot="5400000">
            <a:off x="673545" y="5275638"/>
            <a:ext cx="87896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3   4</a:t>
            </a:r>
          </a:p>
        </p:txBody>
      </p:sp>
      <p:sp>
        <p:nvSpPr>
          <p:cNvPr id="60" name="TextBox 59"/>
          <p:cNvSpPr txBox="1"/>
          <p:nvPr/>
        </p:nvSpPr>
        <p:spPr>
          <a:xfrm>
            <a:off x="4081332" y="5500846"/>
            <a:ext cx="220347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(3*5 + 4*7)</a:t>
            </a:r>
            <a:endParaRPr lang="en-US" sz="3200" b="1" dirty="0"/>
          </a:p>
        </p:txBody>
      </p:sp>
      <p:sp>
        <p:nvSpPr>
          <p:cNvPr id="61" name="TextBox 60"/>
          <p:cNvSpPr txBox="1"/>
          <p:nvPr/>
        </p:nvSpPr>
        <p:spPr>
          <a:xfrm>
            <a:off x="6328478" y="5490546"/>
            <a:ext cx="2203473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/>
              <a:t>(3*6 + 4*8)</a:t>
            </a:r>
            <a:endParaRPr lang="en-US" sz="3200" b="1" dirty="0"/>
          </a:p>
        </p:txBody>
      </p:sp>
      <p:sp>
        <p:nvSpPr>
          <p:cNvPr id="62" name="TextBox 61"/>
          <p:cNvSpPr txBox="1"/>
          <p:nvPr/>
        </p:nvSpPr>
        <p:spPr>
          <a:xfrm rot="5400000">
            <a:off x="661005" y="5279583"/>
            <a:ext cx="878967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</a:rPr>
              <a:t>3   4</a:t>
            </a:r>
          </a:p>
        </p:txBody>
      </p:sp>
    </p:spTree>
    <p:extLst>
      <p:ext uri="{BB962C8B-B14F-4D97-AF65-F5344CB8AC3E}">
        <p14:creationId xmlns:p14="http://schemas.microsoft.com/office/powerpoint/2010/main" val="9499271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26963E-7 -1.01781E-6 L 0.11744 -1.01781E-6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87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2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18346E-6 -3.6595E-6 L 0.16556 -0.00023 " pathEditMode="relative" rAng="0" ptsTypes="AA">
                                      <p:cBhvr>
                                        <p:cTn id="85" dur="2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270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0" dur="500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9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03753E-6 -3.71964E-6 L 0.11848 0.00209 " pathEditMode="relative" rAng="0" ptsTypes="AA">
                                      <p:cBhvr>
                                        <p:cTn id="103" dur="2000" fill="hold"/>
                                        <p:tgtEl>
                                          <p:spTgt spid="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924" y="9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0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0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9159E-6 4.3789E-6 L 0.16852 -0.00047 " pathEditMode="relative" rAng="0" ptsTypes="AA">
                                      <p:cBhvr>
                                        <p:cTn id="121" dur="20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8426" y="-2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6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1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8" grpId="0" animBg="1"/>
      <p:bldP spid="9" grpId="0" animBg="1"/>
      <p:bldP spid="12" grpId="0" animBg="1"/>
      <p:bldP spid="13" grpId="0" animBg="1"/>
      <p:bldP spid="14" grpId="0" animBg="1"/>
      <p:bldP spid="32" grpId="0"/>
      <p:bldP spid="36" grpId="0"/>
      <p:bldP spid="36" grpId="1"/>
      <p:bldP spid="36" grpId="2"/>
      <p:bldP spid="38" grpId="0"/>
      <p:bldP spid="38" grpId="1"/>
      <p:bldP spid="38" grpId="2"/>
      <p:bldP spid="39" grpId="0"/>
      <p:bldP spid="59" grpId="0"/>
      <p:bldP spid="59" grpId="1"/>
      <p:bldP spid="59" grpId="2"/>
      <p:bldP spid="60" grpId="0"/>
      <p:bldP spid="61" grpId="0"/>
      <p:bldP spid="62" grpId="0"/>
      <p:bldP spid="62" grpId="1"/>
      <p:bldP spid="62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31762"/>
            <a:ext cx="8229600" cy="1143000"/>
          </a:xfrm>
        </p:spPr>
        <p:txBody>
          <a:bodyPr/>
          <a:lstStyle/>
          <a:p>
            <a:r>
              <a:rPr lang="en-US" dirty="0" smtClean="0"/>
              <a:t>The outer product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41328"/>
            <a:ext cx="9144000" cy="4525963"/>
          </a:xfrm>
        </p:spPr>
        <p:txBody>
          <a:bodyPr/>
          <a:lstStyle/>
          <a:p>
            <a:r>
              <a:rPr lang="en-US" dirty="0" smtClean="0"/>
              <a:t>What if we do matrix multiplication, but when the two matrices are a single column and row vector? </a:t>
            </a:r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Output is a *matrix*, not a scalar. </a:t>
            </a:r>
            <a:endParaRPr lang="en-US" dirty="0"/>
          </a:p>
        </p:txBody>
      </p:sp>
      <p:grpSp>
        <p:nvGrpSpPr>
          <p:cNvPr id="21" name="Group 20"/>
          <p:cNvGrpSpPr/>
          <p:nvPr/>
        </p:nvGrpSpPr>
        <p:grpSpPr>
          <a:xfrm>
            <a:off x="935726" y="2047804"/>
            <a:ext cx="6549187" cy="1687658"/>
            <a:chOff x="935726" y="2543104"/>
            <a:chExt cx="6549187" cy="1687658"/>
          </a:xfrm>
        </p:grpSpPr>
        <p:grpSp>
          <p:nvGrpSpPr>
            <p:cNvPr id="13" name="Group 12"/>
            <p:cNvGrpSpPr/>
            <p:nvPr/>
          </p:nvGrpSpPr>
          <p:grpSpPr>
            <a:xfrm>
              <a:off x="935726" y="2543104"/>
              <a:ext cx="3743860" cy="1662103"/>
              <a:chOff x="248709" y="4141707"/>
              <a:chExt cx="3743860" cy="1662103"/>
            </a:xfrm>
          </p:grpSpPr>
          <p:sp>
            <p:nvSpPr>
              <p:cNvPr id="4" name="Rectangle 3"/>
              <p:cNvSpPr/>
              <p:nvPr/>
            </p:nvSpPr>
            <p:spPr>
              <a:xfrm>
                <a:off x="248709" y="4756571"/>
                <a:ext cx="977752" cy="58477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3200" b="1" dirty="0" smtClean="0"/>
                  <a:t>OP </a:t>
                </a:r>
                <a:r>
                  <a:rPr lang="en-US" sz="3200" dirty="0"/>
                  <a:t>=  </a:t>
                </a:r>
              </a:p>
            </p:txBody>
          </p:sp>
          <p:grpSp>
            <p:nvGrpSpPr>
              <p:cNvPr id="11" name="Group 10"/>
              <p:cNvGrpSpPr/>
              <p:nvPr/>
            </p:nvGrpSpPr>
            <p:grpSpPr>
              <a:xfrm>
                <a:off x="2205906" y="4877738"/>
                <a:ext cx="1786663" cy="395892"/>
                <a:chOff x="2205906" y="4877738"/>
                <a:chExt cx="1786663" cy="395892"/>
              </a:xfrm>
            </p:grpSpPr>
            <p:cxnSp>
              <p:nvCxnSpPr>
                <p:cNvPr id="5" name="Straight Connector 4"/>
                <p:cNvCxnSpPr/>
                <p:nvPr/>
              </p:nvCxnSpPr>
              <p:spPr>
                <a:xfrm flipV="1">
                  <a:off x="2454673" y="5048959"/>
                  <a:ext cx="1371600" cy="0"/>
                </a:xfrm>
                <a:prstGeom prst="line">
                  <a:avLst/>
                </a:prstGeom>
                <a:ln w="63500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6" name="Left Bracket 5"/>
                <p:cNvSpPr/>
                <p:nvPr/>
              </p:nvSpPr>
              <p:spPr>
                <a:xfrm>
                  <a:off x="3827627" y="4877738"/>
                  <a:ext cx="164942" cy="395892"/>
                </a:xfrm>
                <a:prstGeom prst="leftBracket">
                  <a:avLst/>
                </a:prstGeom>
                <a:ln w="38100">
                  <a:solidFill>
                    <a:schemeClr val="tx1"/>
                  </a:solidFill>
                </a:ln>
                <a:scene3d>
                  <a:camera prst="orthographicFront">
                    <a:rot lat="0" lon="0" rev="10800000"/>
                  </a:camera>
                  <a:lightRig rig="threePt" dir="t"/>
                </a:scene3d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" name="Left Bracket 8"/>
                <p:cNvSpPr/>
                <p:nvPr/>
              </p:nvSpPr>
              <p:spPr>
                <a:xfrm>
                  <a:off x="2205906" y="4877738"/>
                  <a:ext cx="164942" cy="395892"/>
                </a:xfrm>
                <a:prstGeom prst="leftBracket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2" name="Group 11"/>
              <p:cNvGrpSpPr/>
              <p:nvPr/>
            </p:nvGrpSpPr>
            <p:grpSpPr>
              <a:xfrm>
                <a:off x="951500" y="4141707"/>
                <a:ext cx="1371600" cy="1662103"/>
                <a:chOff x="951500" y="4141707"/>
                <a:chExt cx="1371600" cy="1662103"/>
              </a:xfrm>
            </p:grpSpPr>
            <p:cxnSp>
              <p:nvCxnSpPr>
                <p:cNvPr id="7" name="Straight Connector 6"/>
                <p:cNvCxnSpPr/>
                <p:nvPr/>
              </p:nvCxnSpPr>
              <p:spPr>
                <a:xfrm flipV="1">
                  <a:off x="951500" y="5036259"/>
                  <a:ext cx="1371600" cy="0"/>
                </a:xfrm>
                <a:prstGeom prst="line">
                  <a:avLst/>
                </a:prstGeom>
                <a:ln w="63500">
                  <a:solidFill>
                    <a:schemeClr val="tx1"/>
                  </a:solidFill>
                </a:ln>
                <a:scene3d>
                  <a:camera prst="orthographicFront">
                    <a:rot lat="0" lon="0" rev="5400000"/>
                  </a:camera>
                  <a:lightRig rig="threePt" dir="t"/>
                </a:scene3d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" name="Left Bracket 7"/>
                <p:cNvSpPr/>
                <p:nvPr/>
              </p:nvSpPr>
              <p:spPr>
                <a:xfrm>
                  <a:off x="1815845" y="4141707"/>
                  <a:ext cx="164942" cy="1662103"/>
                </a:xfrm>
                <a:prstGeom prst="leftBracket">
                  <a:avLst/>
                </a:prstGeom>
                <a:ln w="38100">
                  <a:solidFill>
                    <a:schemeClr val="tx1"/>
                  </a:solidFill>
                </a:ln>
                <a:scene3d>
                  <a:camera prst="orthographicFront">
                    <a:rot lat="0" lon="0" rev="10800000"/>
                  </a:camera>
                  <a:lightRig rig="threePt" dir="t"/>
                </a:scene3d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" name="Left Bracket 9"/>
                <p:cNvSpPr/>
                <p:nvPr/>
              </p:nvSpPr>
              <p:spPr>
                <a:xfrm>
                  <a:off x="1315716" y="4141707"/>
                  <a:ext cx="164942" cy="1662103"/>
                </a:xfrm>
                <a:prstGeom prst="leftBracket">
                  <a:avLst/>
                </a:prstGeom>
                <a:ln w="38100">
                  <a:solidFill>
                    <a:schemeClr val="tx1"/>
                  </a:solidFill>
                </a:ln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</p:grpSp>
        <p:sp>
          <p:nvSpPr>
            <p:cNvPr id="14" name="Equal 13"/>
            <p:cNvSpPr>
              <a:spLocks/>
            </p:cNvSpPr>
            <p:nvPr/>
          </p:nvSpPr>
          <p:spPr>
            <a:xfrm>
              <a:off x="4742745" y="3208079"/>
              <a:ext cx="685800" cy="527847"/>
            </a:xfrm>
            <a:prstGeom prst="mathEqual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" name="Left Bracket 14"/>
            <p:cNvSpPr/>
            <p:nvPr/>
          </p:nvSpPr>
          <p:spPr>
            <a:xfrm>
              <a:off x="5699605" y="2568659"/>
              <a:ext cx="164942" cy="1662103"/>
            </a:xfrm>
            <a:prstGeom prst="leftBracke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Left Bracket 15"/>
            <p:cNvSpPr/>
            <p:nvPr/>
          </p:nvSpPr>
          <p:spPr>
            <a:xfrm>
              <a:off x="7319971" y="2568659"/>
              <a:ext cx="164942" cy="1662103"/>
            </a:xfrm>
            <a:prstGeom prst="leftBracket">
              <a:avLst/>
            </a:prstGeom>
            <a:ln w="38100">
              <a:solidFill>
                <a:schemeClr val="tx1"/>
              </a:solidFill>
            </a:ln>
            <a:scene3d>
              <a:camera prst="orthographicFront">
                <a:rot lat="0" lon="0" rev="10800000"/>
              </a:camera>
              <a:lightRig rig="threePt" dir="t"/>
            </a:scene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2142391" y="5445077"/>
            <a:ext cx="915474" cy="584776"/>
            <a:chOff x="230940" y="4738736"/>
            <a:chExt cx="1702838" cy="584776"/>
          </a:xfrm>
        </p:grpSpPr>
        <p:sp>
          <p:nvSpPr>
            <p:cNvPr id="23" name="TextBox 22"/>
            <p:cNvSpPr txBox="1"/>
            <p:nvPr/>
          </p:nvSpPr>
          <p:spPr>
            <a:xfrm>
              <a:off x="439547" y="4738736"/>
              <a:ext cx="693419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3 4</a:t>
              </a:r>
              <a:endParaRPr lang="en-US" sz="3200" b="1" dirty="0"/>
            </a:p>
          </p:txBody>
        </p:sp>
        <p:sp>
          <p:nvSpPr>
            <p:cNvPr id="24" name="Left Bracket 23"/>
            <p:cNvSpPr/>
            <p:nvPr/>
          </p:nvSpPr>
          <p:spPr>
            <a:xfrm>
              <a:off x="230940" y="4857691"/>
              <a:ext cx="164942" cy="395892"/>
            </a:xfrm>
            <a:prstGeom prst="leftBracke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Left Bracket 24"/>
            <p:cNvSpPr/>
            <p:nvPr/>
          </p:nvSpPr>
          <p:spPr>
            <a:xfrm>
              <a:off x="1768836" y="4861636"/>
              <a:ext cx="164942" cy="395892"/>
            </a:xfrm>
            <a:prstGeom prst="leftBracket">
              <a:avLst/>
            </a:prstGeom>
            <a:ln w="38100">
              <a:solidFill>
                <a:schemeClr val="tx1"/>
              </a:solidFill>
            </a:ln>
            <a:scene3d>
              <a:camera prst="orthographicFront">
                <a:rot lat="0" lon="0" rev="10800000"/>
              </a:camera>
              <a:lightRig rig="threePt" dir="t"/>
            </a:scene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332232" y="5136557"/>
            <a:ext cx="581246" cy="1076738"/>
            <a:chOff x="2036724" y="4193490"/>
            <a:chExt cx="581246" cy="1930216"/>
          </a:xfrm>
        </p:grpSpPr>
        <p:sp>
          <p:nvSpPr>
            <p:cNvPr id="27" name="TextBox 26"/>
            <p:cNvSpPr txBox="1"/>
            <p:nvPr/>
          </p:nvSpPr>
          <p:spPr>
            <a:xfrm>
              <a:off x="2123145" y="4193490"/>
              <a:ext cx="416304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3200" b="1" dirty="0" smtClean="0"/>
                <a:t>1 2</a:t>
              </a:r>
              <a:endParaRPr lang="en-US" sz="3200" b="1" dirty="0"/>
            </a:p>
          </p:txBody>
        </p:sp>
        <p:sp>
          <p:nvSpPr>
            <p:cNvPr id="28" name="Left Bracket 27"/>
            <p:cNvSpPr/>
            <p:nvPr/>
          </p:nvSpPr>
          <p:spPr>
            <a:xfrm>
              <a:off x="2036724" y="4461603"/>
              <a:ext cx="164942" cy="1662103"/>
            </a:xfrm>
            <a:prstGeom prst="leftBracke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9" name="Left Bracket 28"/>
            <p:cNvSpPr/>
            <p:nvPr/>
          </p:nvSpPr>
          <p:spPr>
            <a:xfrm>
              <a:off x="2453028" y="4461603"/>
              <a:ext cx="164942" cy="1662103"/>
            </a:xfrm>
            <a:prstGeom prst="leftBracket">
              <a:avLst/>
            </a:prstGeom>
            <a:ln w="38100">
              <a:solidFill>
                <a:schemeClr val="tx1"/>
              </a:solidFill>
            </a:ln>
            <a:scene3d>
              <a:camera prst="orthographicFront">
                <a:rot lat="0" lon="0" rev="10800000"/>
              </a:camera>
              <a:lightRig rig="threePt" dir="t"/>
            </a:scene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3838481" y="5148056"/>
            <a:ext cx="2238591" cy="1077218"/>
            <a:chOff x="3838481" y="4826329"/>
            <a:chExt cx="2238591" cy="1077218"/>
          </a:xfrm>
        </p:grpSpPr>
        <p:sp>
          <p:nvSpPr>
            <p:cNvPr id="33" name="TextBox 32"/>
            <p:cNvSpPr txBox="1"/>
            <p:nvPr/>
          </p:nvSpPr>
          <p:spPr>
            <a:xfrm>
              <a:off x="3953180" y="4826329"/>
              <a:ext cx="2029522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(1*3) (1*4) </a:t>
              </a:r>
            </a:p>
            <a:p>
              <a:r>
                <a:rPr lang="en-US" sz="3200" b="1" dirty="0" smtClean="0"/>
                <a:t>(2*3) (2*4)</a:t>
              </a:r>
              <a:endParaRPr lang="en-US" sz="3200" b="1" dirty="0"/>
            </a:p>
          </p:txBody>
        </p:sp>
        <p:sp>
          <p:nvSpPr>
            <p:cNvPr id="30" name="Left Bracket 29"/>
            <p:cNvSpPr/>
            <p:nvPr/>
          </p:nvSpPr>
          <p:spPr>
            <a:xfrm>
              <a:off x="3838481" y="4928788"/>
              <a:ext cx="164942" cy="958263"/>
            </a:xfrm>
            <a:prstGeom prst="leftBracke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1" name="Left Bracket 30"/>
            <p:cNvSpPr/>
            <p:nvPr/>
          </p:nvSpPr>
          <p:spPr>
            <a:xfrm>
              <a:off x="5912130" y="4928789"/>
              <a:ext cx="164942" cy="954317"/>
            </a:xfrm>
            <a:prstGeom prst="leftBracket">
              <a:avLst/>
            </a:prstGeom>
            <a:ln w="38100">
              <a:solidFill>
                <a:schemeClr val="tx1"/>
              </a:solidFill>
            </a:ln>
            <a:scene3d>
              <a:camera prst="orthographicFront">
                <a:rot lat="0" lon="0" rev="10800000"/>
              </a:camera>
              <a:lightRig rig="threePt" dir="t"/>
            </a:scene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Equal 31"/>
          <p:cNvSpPr>
            <a:spLocks/>
          </p:cNvSpPr>
          <p:nvPr/>
        </p:nvSpPr>
        <p:spPr>
          <a:xfrm>
            <a:off x="3098512" y="5461501"/>
            <a:ext cx="685800" cy="527847"/>
          </a:xfrm>
          <a:prstGeom prst="mathEqual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5" name="Equal 34"/>
          <p:cNvSpPr>
            <a:spLocks/>
          </p:cNvSpPr>
          <p:nvPr/>
        </p:nvSpPr>
        <p:spPr>
          <a:xfrm>
            <a:off x="6324312" y="5461501"/>
            <a:ext cx="685800" cy="527847"/>
          </a:xfrm>
          <a:prstGeom prst="mathEqual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grpSp>
        <p:nvGrpSpPr>
          <p:cNvPr id="39" name="Group 38"/>
          <p:cNvGrpSpPr/>
          <p:nvPr/>
        </p:nvGrpSpPr>
        <p:grpSpPr>
          <a:xfrm>
            <a:off x="7237500" y="5183660"/>
            <a:ext cx="1158608" cy="1077218"/>
            <a:chOff x="7237500" y="4861933"/>
            <a:chExt cx="1158608" cy="1077218"/>
          </a:xfrm>
        </p:grpSpPr>
        <p:sp>
          <p:nvSpPr>
            <p:cNvPr id="36" name="Left Bracket 35"/>
            <p:cNvSpPr/>
            <p:nvPr/>
          </p:nvSpPr>
          <p:spPr>
            <a:xfrm>
              <a:off x="7237500" y="4964392"/>
              <a:ext cx="164942" cy="958263"/>
            </a:xfrm>
            <a:prstGeom prst="leftBracket">
              <a:avLst/>
            </a:prstGeom>
            <a:ln w="381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7" name="Left Bracket 36"/>
            <p:cNvSpPr/>
            <p:nvPr/>
          </p:nvSpPr>
          <p:spPr>
            <a:xfrm>
              <a:off x="8231166" y="4964393"/>
              <a:ext cx="164942" cy="954317"/>
            </a:xfrm>
            <a:prstGeom prst="leftBracket">
              <a:avLst/>
            </a:prstGeom>
            <a:ln w="38100">
              <a:solidFill>
                <a:schemeClr val="tx1"/>
              </a:solidFill>
            </a:ln>
            <a:scene3d>
              <a:camera prst="orthographicFront">
                <a:rot lat="0" lon="0" rev="10800000"/>
              </a:camera>
              <a:lightRig rig="threePt" dir="t"/>
            </a:scene3d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8" name="TextBox 37"/>
            <p:cNvSpPr txBox="1"/>
            <p:nvPr/>
          </p:nvSpPr>
          <p:spPr>
            <a:xfrm>
              <a:off x="7352199" y="4861933"/>
              <a:ext cx="878967" cy="10772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b="1" dirty="0" smtClean="0"/>
                <a:t>3	4 </a:t>
              </a:r>
            </a:p>
            <a:p>
              <a:r>
                <a:rPr lang="en-US" sz="3200" b="1" dirty="0" smtClean="0"/>
                <a:t>6	8</a:t>
              </a:r>
              <a:endParaRPr lang="en-US" sz="3200" b="1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778014" y="3725336"/>
            <a:ext cx="5433710" cy="584776"/>
            <a:chOff x="1778014" y="3725336"/>
            <a:chExt cx="5433710" cy="584776"/>
          </a:xfrm>
        </p:grpSpPr>
        <p:sp>
          <p:nvSpPr>
            <p:cNvPr id="17" name="TextBox 16"/>
            <p:cNvSpPr txBox="1"/>
            <p:nvPr/>
          </p:nvSpPr>
          <p:spPr>
            <a:xfrm>
              <a:off x="1778014" y="3725336"/>
              <a:ext cx="1149874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[mx1]</a:t>
              </a:r>
              <a:endParaRPr lang="en-US" sz="3200" dirty="0"/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3390972" y="3725336"/>
              <a:ext cx="1030050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[1xn]</a:t>
              </a:r>
              <a:endParaRPr lang="en-US" sz="3200" dirty="0"/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6061850" y="3725336"/>
              <a:ext cx="1149874" cy="58477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200" dirty="0" smtClean="0"/>
                <a:t>[</a:t>
              </a:r>
              <a:r>
                <a:rPr lang="en-US" sz="3200" dirty="0" err="1" smtClean="0"/>
                <a:t>mxn</a:t>
              </a:r>
              <a:r>
                <a:rPr lang="en-US" sz="3200" dirty="0" smtClean="0"/>
                <a:t>]</a:t>
              </a:r>
              <a:endParaRPr lang="en-US" sz="3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1013672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32" grpId="0" animBg="1"/>
      <p:bldP spid="3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transpose = flipping the matrix</a:t>
            </a:r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457200" y="2042170"/>
            <a:ext cx="2700934" cy="3238742"/>
            <a:chOff x="457200" y="2042170"/>
            <a:chExt cx="2700934" cy="3238742"/>
          </a:xfrm>
        </p:grpSpPr>
        <p:sp>
          <p:nvSpPr>
            <p:cNvPr id="4" name="Double Bracket 3"/>
            <p:cNvSpPr/>
            <p:nvPr/>
          </p:nvSpPr>
          <p:spPr>
            <a:xfrm>
              <a:off x="457200" y="2042170"/>
              <a:ext cx="2700934" cy="3226284"/>
            </a:xfrm>
            <a:prstGeom prst="bracketPair">
              <a:avLst/>
            </a:prstGeom>
            <a:ln w="635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841025" y="2110813"/>
              <a:ext cx="1853688" cy="31700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742950" indent="-742950">
                <a:buAutoNum type="arabicPlain"/>
              </a:pPr>
              <a:r>
                <a:rPr lang="en-US" sz="4000" b="1" dirty="0" smtClean="0"/>
                <a:t>2	3</a:t>
              </a:r>
            </a:p>
            <a:p>
              <a:endParaRPr lang="en-US" sz="4000" b="1" dirty="0" smtClean="0"/>
            </a:p>
            <a:p>
              <a:pPr marL="742950" indent="-742950">
                <a:buAutoNum type="arabicPlain" startAt="4"/>
              </a:pPr>
              <a:r>
                <a:rPr lang="en-US" sz="4000" b="1" dirty="0" smtClean="0"/>
                <a:t>5	6</a:t>
              </a:r>
            </a:p>
            <a:p>
              <a:endParaRPr lang="en-US" sz="4000" b="1" dirty="0" smtClean="0"/>
            </a:p>
            <a:p>
              <a:r>
                <a:rPr lang="en-US" sz="4000" b="1" dirty="0" smtClean="0"/>
                <a:t>7	  8	9</a:t>
              </a:r>
              <a:endParaRPr lang="en-US" sz="4000" b="1" dirty="0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5449784" y="2029712"/>
            <a:ext cx="2700934" cy="3238742"/>
            <a:chOff x="457200" y="2042170"/>
            <a:chExt cx="2700934" cy="3238742"/>
          </a:xfrm>
        </p:grpSpPr>
        <p:sp>
          <p:nvSpPr>
            <p:cNvPr id="8" name="Double Bracket 7"/>
            <p:cNvSpPr/>
            <p:nvPr/>
          </p:nvSpPr>
          <p:spPr>
            <a:xfrm>
              <a:off x="457200" y="2042170"/>
              <a:ext cx="2700934" cy="3226284"/>
            </a:xfrm>
            <a:prstGeom prst="bracketPair">
              <a:avLst/>
            </a:prstGeom>
            <a:ln w="63500"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841025" y="2110813"/>
              <a:ext cx="1853688" cy="31700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742950" indent="-742950">
                <a:buAutoNum type="arabicPlain"/>
              </a:pPr>
              <a:r>
                <a:rPr lang="en-US" sz="4000" b="1" dirty="0" smtClean="0"/>
                <a:t>4	7</a:t>
              </a:r>
            </a:p>
            <a:p>
              <a:endParaRPr lang="en-US" sz="4000" b="1" dirty="0" smtClean="0"/>
            </a:p>
            <a:p>
              <a:r>
                <a:rPr lang="en-US" sz="4000" b="1" dirty="0" smtClean="0"/>
                <a:t>2	  5	8</a:t>
              </a:r>
            </a:p>
            <a:p>
              <a:endParaRPr lang="en-US" sz="4000" b="1" dirty="0" smtClean="0"/>
            </a:p>
            <a:p>
              <a:r>
                <a:rPr lang="en-US" sz="4000" b="1" dirty="0" smtClean="0"/>
                <a:t>3	  6	9</a:t>
              </a:r>
              <a:endParaRPr lang="en-US" sz="4000" b="1" dirty="0"/>
            </a:p>
          </p:txBody>
        </p:sp>
      </p:grpSp>
      <p:cxnSp>
        <p:nvCxnSpPr>
          <p:cNvPr id="11" name="Straight Connector 10"/>
          <p:cNvCxnSpPr/>
          <p:nvPr/>
        </p:nvCxnSpPr>
        <p:spPr>
          <a:xfrm>
            <a:off x="3535737" y="1733270"/>
            <a:ext cx="0" cy="789410"/>
          </a:xfrm>
          <a:prstGeom prst="line">
            <a:avLst/>
          </a:prstGeom>
          <a:ln w="635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Right Arrow 11"/>
          <p:cNvSpPr/>
          <p:nvPr/>
        </p:nvSpPr>
        <p:spPr>
          <a:xfrm>
            <a:off x="3887558" y="3412996"/>
            <a:ext cx="978408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 rot="3696825">
            <a:off x="-99788" y="3317679"/>
            <a:ext cx="3662267" cy="78682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 rot="3696825">
            <a:off x="4886795" y="3300892"/>
            <a:ext cx="3662267" cy="786820"/>
          </a:xfrm>
          <a:prstGeom prst="ellipse">
            <a:avLst/>
          </a:prstGeom>
          <a:noFill/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6404" y="2042169"/>
            <a:ext cx="2312938" cy="823733"/>
          </a:xfrm>
          <a:prstGeom prst="rect">
            <a:avLst/>
          </a:prstGeom>
          <a:noFill/>
          <a:ln w="50800">
            <a:solidFill>
              <a:srgbClr val="3DFF1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>
            <a:off x="632986" y="3241395"/>
            <a:ext cx="2312938" cy="823733"/>
          </a:xfrm>
          <a:prstGeom prst="rect">
            <a:avLst/>
          </a:prstGeom>
          <a:noFill/>
          <a:ln w="50800">
            <a:solidFill>
              <a:srgbClr val="3DFF1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/>
          <p:cNvSpPr/>
          <p:nvPr/>
        </p:nvSpPr>
        <p:spPr>
          <a:xfrm>
            <a:off x="635060" y="4512066"/>
            <a:ext cx="2312938" cy="823733"/>
          </a:xfrm>
          <a:prstGeom prst="rect">
            <a:avLst/>
          </a:prstGeom>
          <a:noFill/>
          <a:ln w="50800">
            <a:solidFill>
              <a:srgbClr val="3DFF1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Rectangle 18"/>
          <p:cNvSpPr/>
          <p:nvPr/>
        </p:nvSpPr>
        <p:spPr>
          <a:xfrm rot="5400000">
            <a:off x="4497983" y="3420551"/>
            <a:ext cx="3171071" cy="499822"/>
          </a:xfrm>
          <a:prstGeom prst="rect">
            <a:avLst/>
          </a:prstGeom>
          <a:noFill/>
          <a:ln w="50800">
            <a:solidFill>
              <a:srgbClr val="3DFF1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"/>
          <p:cNvSpPr/>
          <p:nvPr/>
        </p:nvSpPr>
        <p:spPr>
          <a:xfrm rot="5400000">
            <a:off x="5156640" y="3426981"/>
            <a:ext cx="3171071" cy="486960"/>
          </a:xfrm>
          <a:prstGeom prst="rect">
            <a:avLst/>
          </a:prstGeom>
          <a:noFill/>
          <a:ln w="50800">
            <a:solidFill>
              <a:srgbClr val="3DFF1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Rectangle 20"/>
          <p:cNvSpPr/>
          <p:nvPr/>
        </p:nvSpPr>
        <p:spPr>
          <a:xfrm rot="5400000">
            <a:off x="5823960" y="3424932"/>
            <a:ext cx="3171071" cy="486960"/>
          </a:xfrm>
          <a:prstGeom prst="rect">
            <a:avLst/>
          </a:prstGeom>
          <a:noFill/>
          <a:ln w="50800">
            <a:solidFill>
              <a:srgbClr val="3DFF1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/>
          <p:cNvSpPr/>
          <p:nvPr/>
        </p:nvSpPr>
        <p:spPr>
          <a:xfrm rot="5400000">
            <a:off x="-528928" y="3445466"/>
            <a:ext cx="3171071" cy="499822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Rectangle 22"/>
          <p:cNvSpPr/>
          <p:nvPr/>
        </p:nvSpPr>
        <p:spPr>
          <a:xfrm>
            <a:off x="5621643" y="1943907"/>
            <a:ext cx="2312938" cy="823733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 rot="5400000">
            <a:off x="130843" y="3446437"/>
            <a:ext cx="3171071" cy="499822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5621643" y="3261211"/>
            <a:ext cx="2312938" cy="823733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 rot="5400000">
            <a:off x="849648" y="3445466"/>
            <a:ext cx="3171071" cy="499822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/>
          <p:cNvSpPr/>
          <p:nvPr/>
        </p:nvSpPr>
        <p:spPr>
          <a:xfrm>
            <a:off x="5621643" y="4512066"/>
            <a:ext cx="2312938" cy="823733"/>
          </a:xfrm>
          <a:prstGeom prst="rect">
            <a:avLst/>
          </a:prstGeom>
          <a:noFill/>
          <a:ln w="508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566404" y="5509085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NOT just a rotation!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94205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6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8" grpId="0" animBg="1"/>
      <p:bldP spid="2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358</Words>
  <Application>Microsoft Macintosh PowerPoint</Application>
  <PresentationFormat>On-screen Show (4:3)</PresentationFormat>
  <Paragraphs>92</Paragraphs>
  <Slides>7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A representational view of matrices</vt:lpstr>
      <vt:lpstr>A note on notation</vt:lpstr>
      <vt:lpstr>Inner Product = Dot product</vt:lpstr>
      <vt:lpstr>Matrix multiplication</vt:lpstr>
      <vt:lpstr>The outer product</vt:lpstr>
      <vt:lpstr>The transpose = flipping the matrix</vt:lpstr>
    </vt:vector>
  </TitlesOfParts>
  <Company>New York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Pascal Wallisch</dc:creator>
  <cp:lastModifiedBy>Pascal Wallisch</cp:lastModifiedBy>
  <cp:revision>50</cp:revision>
  <dcterms:created xsi:type="dcterms:W3CDTF">2016-09-15T00:34:53Z</dcterms:created>
  <dcterms:modified xsi:type="dcterms:W3CDTF">2017-09-15T16:57:05Z</dcterms:modified>
</cp:coreProperties>
</file>