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9" r:id="rId6"/>
    <p:sldId id="281" r:id="rId7"/>
    <p:sldId id="282" r:id="rId8"/>
    <p:sldId id="283" r:id="rId9"/>
    <p:sldId id="285" r:id="rId10"/>
    <p:sldId id="262" r:id="rId11"/>
    <p:sldId id="284" r:id="rId12"/>
    <p:sldId id="263" r:id="rId13"/>
    <p:sldId id="265" r:id="rId14"/>
    <p:sldId id="269" r:id="rId15"/>
    <p:sldId id="270" r:id="rId16"/>
    <p:sldId id="271" r:id="rId17"/>
    <p:sldId id="272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Harry </a:t>
            </a:r>
            <a:r>
              <a:rPr lang="en-US" dirty="0" err="1" smtClean="0"/>
              <a:t>Nyquist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Figured out by Joseph Fourier.</a:t>
            </a:r>
            <a:r>
              <a:rPr lang="en-US" baseline="0" dirty="0" smtClean="0"/>
              <a:t> Studying </a:t>
            </a:r>
            <a:r>
              <a:rPr lang="en-US" dirty="0" smtClean="0"/>
              <a:t>heat distributions in cannon. Muzzles.</a:t>
            </a:r>
            <a:r>
              <a:rPr lang="en-US" baseline="0" dirty="0" smtClean="0"/>
              <a:t> Napoleonic time. The problem of the day.</a:t>
            </a:r>
          </a:p>
          <a:p>
            <a:r>
              <a:rPr lang="en-US" baseline="0" dirty="0" smtClean="0"/>
              <a:t>Charles Fourier: Contemporary. Socialist philosopher. Originated the concept of feminism. </a:t>
            </a:r>
          </a:p>
          <a:p>
            <a:r>
              <a:rPr lang="en-US" baseline="0" dirty="0" smtClean="0"/>
              <a:t>I told Mike X Cohen – he had the wrong Fourier. This happens.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Integrating comple</a:t>
            </a:r>
            <a:r>
              <a:rPr lang="en-US" baseline="0" dirty="0" smtClean="0"/>
              <a:t>x sine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nuisance,</a:t>
            </a:r>
            <a:r>
              <a:rPr lang="en-US" baseline="0" dirty="0" smtClean="0"/>
              <a:t> a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allows to represent phase</a:t>
            </a:r>
            <a:r>
              <a:rPr lang="en-US" baseline="0" dirty="0" smtClean="0"/>
              <a:t> well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addition to magnitude, carrying information about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allows to represent phase</a:t>
            </a:r>
            <a:r>
              <a:rPr lang="en-US" baseline="0" dirty="0" smtClean="0"/>
              <a:t> well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addition to magnitude, carrying information about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 amplitude of the signal or “power” at</a:t>
            </a:r>
            <a:r>
              <a:rPr lang="en-US" baseline="0" dirty="0" smtClean="0"/>
              <a:t> a given frequency over time. For a given window.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real life, one never has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52C0-31AA-364C-BC7F-D60A9FF805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</a:t>
            </a:r>
            <a:r>
              <a:rPr lang="en-US" sz="4200" dirty="0" smtClean="0"/>
              <a:t>6: Th</a:t>
            </a:r>
            <a:r>
              <a:rPr lang="en-US" sz="4200" dirty="0" smtClean="0"/>
              <a:t>e Fourier Transform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41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Any signal in the time domain can be approximated by adding sinusoids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55" r="-26455"/>
          <a:stretch>
            <a:fillRect/>
          </a:stretch>
        </p:blipFill>
        <p:spPr bwMode="auto">
          <a:xfrm>
            <a:off x="0" y="1600201"/>
            <a:ext cx="9144000" cy="50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2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290"/>
            <a:ext cx="9144000" cy="1143000"/>
          </a:xfrm>
        </p:spPr>
        <p:txBody>
          <a:bodyPr/>
          <a:lstStyle/>
          <a:p>
            <a:r>
              <a:rPr lang="en-US" dirty="0" smtClean="0"/>
              <a:t>Sinusoids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6" y="846599"/>
            <a:ext cx="7380304" cy="5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9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pic>
        <p:nvPicPr>
          <p:cNvPr id="4" name="Content Placeholder 3" descr="rotating-circl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71" b="-11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02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6"/>
            <a:ext cx="8229600" cy="1143000"/>
          </a:xfrm>
        </p:spPr>
        <p:txBody>
          <a:bodyPr/>
          <a:lstStyle/>
          <a:p>
            <a:r>
              <a:rPr lang="en-US" dirty="0" smtClean="0"/>
              <a:t>Historical context: Epicycles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423" r="-39423"/>
          <a:stretch>
            <a:fillRect/>
          </a:stretch>
        </p:blipFill>
        <p:spPr>
          <a:xfrm>
            <a:off x="457200" y="125033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929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proper combination of cycles can reconstruct *any* orbit, no matter how convoluted. Also reach any point in the space. So any signal in space/time can be represented as a combination of cycles with properly picked radii and phases.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9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changers: 1 - 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Fourier Transform has been known since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r>
              <a:rPr lang="en-US" dirty="0" smtClean="0"/>
              <a:t>“Fast Fourier Transform” does a discrete Fourier Transform. </a:t>
            </a:r>
          </a:p>
          <a:p>
            <a:r>
              <a:rPr lang="en-US" dirty="0" smtClean="0"/>
              <a:t>It is fast. </a:t>
            </a:r>
          </a:p>
          <a:p>
            <a:r>
              <a:rPr lang="en-US" dirty="0" smtClean="0"/>
              <a:t>Given modern computers, it is even faster. </a:t>
            </a:r>
          </a:p>
          <a:p>
            <a:r>
              <a:rPr lang="en-US" dirty="0" smtClean="0"/>
              <a:t>Fourier Transform becomes useful</a:t>
            </a:r>
          </a:p>
        </p:txBody>
      </p:sp>
    </p:spTree>
    <p:extLst>
      <p:ext uri="{BB962C8B-B14F-4D97-AF65-F5344CB8AC3E}">
        <p14:creationId xmlns:p14="http://schemas.microsoft.com/office/powerpoint/2010/main" val="794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5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Game changers 2 - STFT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4946"/>
            <a:ext cx="9144000" cy="62957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Most interesting real life signals are changing over time.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frequency composition changes moment by moment. </a:t>
            </a:r>
          </a:p>
          <a:p>
            <a:r>
              <a:rPr lang="en-US" sz="2800" dirty="0" smtClean="0"/>
              <a:t>Key: Compute the FFT only for a short snippet over which frequency content is presumably stable. Plot that – that is a spectrogram.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8" y="1307554"/>
            <a:ext cx="7613555" cy="3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“The” spectrogram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536" r="-1853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551" y="1600200"/>
            <a:ext cx="5936703" cy="46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causes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The full Fourier theorem only applies for infinite time and involving an infinite number of frequencies.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6628"/>
            <a:ext cx="9144000" cy="1844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2991" y="3565346"/>
            <a:ext cx="4341009" cy="2560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Aliasing: Th</a:t>
            </a:r>
            <a:r>
              <a:rPr lang="en-US" dirty="0" smtClean="0"/>
              <a:t>e </a:t>
            </a: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maximal frequency that one can represent without aliasing the signal is the “</a:t>
            </a:r>
            <a:r>
              <a:rPr lang="en-US" dirty="0" err="1" smtClean="0"/>
              <a:t>Nyquist</a:t>
            </a:r>
            <a:r>
              <a:rPr lang="en-US" dirty="0" smtClean="0"/>
              <a:t> frequency”. </a:t>
            </a:r>
          </a:p>
          <a:p>
            <a:r>
              <a:rPr lang="en-US" dirty="0" smtClean="0"/>
              <a:t>It corresponds to half the sampling rate.</a:t>
            </a:r>
          </a:p>
          <a:p>
            <a:r>
              <a:rPr lang="en-US" dirty="0" smtClean="0"/>
              <a:t>We’ll do stuff in </a:t>
            </a:r>
            <a:r>
              <a:rPr lang="en-US" dirty="0" err="1" smtClean="0"/>
              <a:t>Matlab</a:t>
            </a:r>
            <a:r>
              <a:rPr lang="en-US" dirty="0" smtClean="0"/>
              <a:t> to understand this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First: The GUI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632" r="-4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26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transform signals from the time domain to the frequency domain?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Figured out by Joseph Fourier.</a:t>
            </a:r>
          </a:p>
          <a:p>
            <a:r>
              <a:rPr lang="en-US" dirty="0" smtClean="0"/>
              <a:t>Studying periodic signals.</a:t>
            </a:r>
          </a:p>
          <a:p>
            <a:r>
              <a:rPr lang="en-US" dirty="0" smtClean="0"/>
              <a:t>Not to be confused with Charles Fourier.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596" r="-4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29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representations emphasize different properties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25" r="-29825"/>
          <a:stretch>
            <a:fillRect/>
          </a:stretch>
        </p:blipFill>
        <p:spPr bwMode="auto">
          <a:xfrm>
            <a:off x="-2718981" y="1600200"/>
            <a:ext cx="14423914" cy="50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7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" y="274638"/>
            <a:ext cx="904519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Fourier Transform</a:t>
            </a:r>
            <a:endParaRPr lang="en-US" sz="60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7249"/>
              </p:ext>
            </p:extLst>
          </p:nvPr>
        </p:nvGraphicFramePr>
        <p:xfrm>
          <a:off x="38877" y="2097892"/>
          <a:ext cx="9045190" cy="307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346200" imgH="457200" progId="Equation.3">
                  <p:embed/>
                </p:oleObj>
              </mc:Choice>
              <mc:Fallback>
                <p:oleObj name="Equation" r:id="rId4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77" y="2097892"/>
                        <a:ext cx="9045190" cy="307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7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 have a real part and an imaginary part.</a:t>
            </a:r>
          </a:p>
          <a:p>
            <a:r>
              <a:rPr lang="en-US" dirty="0" smtClean="0"/>
              <a:t>C = R + I, e.g.</a:t>
            </a:r>
          </a:p>
          <a:p>
            <a:r>
              <a:rPr lang="en-US" dirty="0" smtClean="0"/>
              <a:t>C = 5 + 2i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sqrt</a:t>
            </a:r>
            <a:r>
              <a:rPr lang="en-US" dirty="0" smtClean="0"/>
              <a:t>(-1)</a:t>
            </a:r>
          </a:p>
          <a:p>
            <a:r>
              <a:rPr lang="en-US" dirty="0" smtClean="0"/>
              <a:t>Allows to represent the magnitude and the phase of something in a single number. </a:t>
            </a:r>
          </a:p>
        </p:txBody>
      </p:sp>
    </p:spTree>
    <p:extLst>
      <p:ext uri="{BB962C8B-B14F-4D97-AF65-F5344CB8AC3E}">
        <p14:creationId xmlns:p14="http://schemas.microsoft.com/office/powerpoint/2010/main" val="221189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6808" y="3660921"/>
            <a:ext cx="8254502" cy="746655"/>
            <a:chOff x="556808" y="3660921"/>
            <a:chExt cx="8254502" cy="746655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527947" y="3689481"/>
              <a:ext cx="0" cy="22413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56808" y="3660921"/>
              <a:ext cx="8254502" cy="746655"/>
              <a:chOff x="556808" y="3660921"/>
              <a:chExt cx="8254502" cy="7466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6808" y="3660921"/>
                <a:ext cx="8254502" cy="746655"/>
                <a:chOff x="556808" y="3660921"/>
                <a:chExt cx="8254502" cy="7466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81710" y="3660921"/>
                  <a:ext cx="822960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821793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563144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2304495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3045846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378719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269899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011250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752601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493952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23530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556808" y="3822800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-5	  -4	-3	    -2	  -1</a:t>
                  </a:r>
                  <a:endParaRPr lang="en-US" sz="32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985224" y="3813324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 1	    2	  3      4	   5</a:t>
                  </a:r>
                  <a:endParaRPr lang="en-US" sz="3200" b="1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4206636" y="3811731"/>
                <a:ext cx="39265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0</a:t>
                </a:r>
                <a:endParaRPr lang="en-US" sz="32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826"/>
            <a:ext cx="8229600" cy="1143000"/>
          </a:xfrm>
        </p:spPr>
        <p:txBody>
          <a:bodyPr/>
          <a:lstStyle/>
          <a:p>
            <a:r>
              <a:rPr lang="en-US" dirty="0" smtClean="0"/>
              <a:t>The complex plane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28548" y="946363"/>
            <a:ext cx="810041" cy="5408853"/>
            <a:chOff x="4528548" y="946363"/>
            <a:chExt cx="810041" cy="5408853"/>
          </a:xfrm>
        </p:grpSpPr>
        <p:grpSp>
          <p:nvGrpSpPr>
            <p:cNvPr id="3" name="Group 2"/>
            <p:cNvGrpSpPr/>
            <p:nvPr/>
          </p:nvGrpSpPr>
          <p:grpSpPr>
            <a:xfrm>
              <a:off x="4528548" y="946363"/>
              <a:ext cx="227888" cy="5329504"/>
              <a:chOff x="4528548" y="946363"/>
              <a:chExt cx="227888" cy="532950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528548" y="3662801"/>
                <a:ext cx="0" cy="22413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528548" y="946363"/>
                <a:ext cx="0" cy="5329504"/>
              </a:xfrm>
              <a:prstGeom prst="line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28548" y="1357280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28548" y="183032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28548" y="230336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28548" y="2776406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28548" y="324944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528548" y="414897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528548" y="4630613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28548" y="511225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528548" y="5593891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528548" y="607552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706809" y="1031153"/>
              <a:ext cx="631780" cy="5324063"/>
              <a:chOff x="4706809" y="1031153"/>
              <a:chExt cx="631780" cy="53240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719509" y="1031153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19509" y="1512534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06809" y="1985576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19509" y="2458618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19509" y="2931660"/>
                <a:ext cx="28545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19509" y="3805786"/>
                <a:ext cx="41109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19509" y="4288417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19509" y="4795385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19509" y="5278561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06809" y="5770440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70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6808" y="3660921"/>
            <a:ext cx="8254502" cy="746655"/>
            <a:chOff x="556808" y="3660921"/>
            <a:chExt cx="8254502" cy="746655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527947" y="3689481"/>
              <a:ext cx="0" cy="22413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56808" y="3660921"/>
              <a:ext cx="8254502" cy="746655"/>
              <a:chOff x="556808" y="3660921"/>
              <a:chExt cx="8254502" cy="7466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6808" y="3660921"/>
                <a:ext cx="8254502" cy="746655"/>
                <a:chOff x="556808" y="3660921"/>
                <a:chExt cx="8254502" cy="7466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81710" y="3660921"/>
                  <a:ext cx="822960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821793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563144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2304495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3045846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378719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269899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011250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752601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493952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23530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556808" y="3822800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-5	  -4	-3	    -2	  -1</a:t>
                  </a:r>
                  <a:endParaRPr lang="en-US" sz="32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985224" y="3813324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 1	    2	  3      4	   5</a:t>
                  </a:r>
                  <a:endParaRPr lang="en-US" sz="3200" b="1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4206636" y="3811731"/>
                <a:ext cx="39265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0</a:t>
                </a:r>
                <a:endParaRPr lang="en-US" sz="32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8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numbers </a:t>
            </a:r>
            <a:r>
              <a:rPr lang="en-US" dirty="0"/>
              <a:t>are inherently vectors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8548" y="946363"/>
            <a:ext cx="810041" cy="5408853"/>
            <a:chOff x="4528548" y="946363"/>
            <a:chExt cx="810041" cy="5408853"/>
          </a:xfrm>
        </p:grpSpPr>
        <p:grpSp>
          <p:nvGrpSpPr>
            <p:cNvPr id="3" name="Group 2"/>
            <p:cNvGrpSpPr/>
            <p:nvPr/>
          </p:nvGrpSpPr>
          <p:grpSpPr>
            <a:xfrm>
              <a:off x="4528548" y="946363"/>
              <a:ext cx="227888" cy="5329504"/>
              <a:chOff x="4528548" y="946363"/>
              <a:chExt cx="227888" cy="532950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528548" y="3662801"/>
                <a:ext cx="0" cy="22413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528548" y="946363"/>
                <a:ext cx="0" cy="5329504"/>
              </a:xfrm>
              <a:prstGeom prst="line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28548" y="1357280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28548" y="183032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28548" y="230336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28548" y="2776406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28548" y="324944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528548" y="414897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528548" y="4630613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28548" y="511225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528548" y="5593891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528548" y="607552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706809" y="1031153"/>
              <a:ext cx="631780" cy="5324063"/>
              <a:chOff x="4706809" y="1031153"/>
              <a:chExt cx="631780" cy="53240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719509" y="1031153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19509" y="1512534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06809" y="1985576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19509" y="2458618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19509" y="2931660"/>
                <a:ext cx="28545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19509" y="3805786"/>
                <a:ext cx="41109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19509" y="4288417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19509" y="4795385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19509" y="5278561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06809" y="5770440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Oval 34"/>
          <p:cNvSpPr/>
          <p:nvPr/>
        </p:nvSpPr>
        <p:spPr>
          <a:xfrm>
            <a:off x="6642100" y="27106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61192" y="2893560"/>
            <a:ext cx="1992008" cy="7244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813665" y="2353585"/>
            <a:ext cx="1431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3 </a:t>
            </a:r>
            <a:r>
              <a:rPr lang="en-US" sz="4400" b="1" dirty="0" smtClean="0">
                <a:solidFill>
                  <a:srgbClr val="7B007C"/>
                </a:solidFill>
              </a:rPr>
              <a:t>+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2i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6808" y="3660921"/>
            <a:ext cx="8254502" cy="746655"/>
            <a:chOff x="556808" y="3660921"/>
            <a:chExt cx="8254502" cy="746655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527947" y="3689481"/>
              <a:ext cx="0" cy="22413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56808" y="3660921"/>
              <a:ext cx="8254502" cy="746655"/>
              <a:chOff x="556808" y="3660921"/>
              <a:chExt cx="8254502" cy="7466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6808" y="3660921"/>
                <a:ext cx="8254502" cy="746655"/>
                <a:chOff x="556808" y="3660921"/>
                <a:chExt cx="8254502" cy="74665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81710" y="3660921"/>
                  <a:ext cx="822960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821793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563144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2304495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3045846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378719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269899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011250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752601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493952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235307" y="3662801"/>
                  <a:ext cx="0" cy="22413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556808" y="3822800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-5	  -4	-3	    -2	  -1</a:t>
                  </a:r>
                  <a:endParaRPr lang="en-US" sz="32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985224" y="3813324"/>
                  <a:ext cx="380118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 1	    2	  3      4	   5</a:t>
                  </a:r>
                  <a:endParaRPr lang="en-US" sz="3200" b="1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4206636" y="3811731"/>
                <a:ext cx="39265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0</a:t>
                </a:r>
                <a:endParaRPr lang="en-US" sz="32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826"/>
            <a:ext cx="8229600" cy="1143000"/>
          </a:xfrm>
        </p:spPr>
        <p:txBody>
          <a:bodyPr/>
          <a:lstStyle/>
          <a:p>
            <a:r>
              <a:rPr lang="en-US" dirty="0"/>
              <a:t>The complex conjugate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8548" y="946363"/>
            <a:ext cx="810041" cy="5408853"/>
            <a:chOff x="4528548" y="946363"/>
            <a:chExt cx="810041" cy="5408853"/>
          </a:xfrm>
        </p:grpSpPr>
        <p:grpSp>
          <p:nvGrpSpPr>
            <p:cNvPr id="3" name="Group 2"/>
            <p:cNvGrpSpPr/>
            <p:nvPr/>
          </p:nvGrpSpPr>
          <p:grpSpPr>
            <a:xfrm>
              <a:off x="4528548" y="946363"/>
              <a:ext cx="227888" cy="5329504"/>
              <a:chOff x="4528548" y="946363"/>
              <a:chExt cx="227888" cy="532950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528548" y="3662801"/>
                <a:ext cx="0" cy="22413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528548" y="946363"/>
                <a:ext cx="0" cy="5329504"/>
              </a:xfrm>
              <a:prstGeom prst="line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28548" y="1357280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28548" y="183032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28548" y="230336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28548" y="2776406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28548" y="324944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528548" y="4148974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528548" y="4630613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28548" y="5112252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528548" y="5593891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528548" y="6075528"/>
                <a:ext cx="2278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706809" y="1031153"/>
              <a:ext cx="631780" cy="5324063"/>
              <a:chOff x="4706809" y="1031153"/>
              <a:chExt cx="631780" cy="53240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719509" y="1031153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19509" y="1512534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06809" y="1985576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19509" y="2458618"/>
                <a:ext cx="49344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19509" y="2931660"/>
                <a:ext cx="28545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19509" y="3805786"/>
                <a:ext cx="41109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19509" y="4288417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-2i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19509" y="4795385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-3i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19509" y="5278561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-4i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06809" y="5770440"/>
                <a:ext cx="61908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-5i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Oval 34"/>
          <p:cNvSpPr/>
          <p:nvPr/>
        </p:nvSpPr>
        <p:spPr>
          <a:xfrm>
            <a:off x="6642100" y="27106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61192" y="2893560"/>
            <a:ext cx="1992008" cy="7244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813665" y="2353585"/>
            <a:ext cx="1431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3 </a:t>
            </a:r>
            <a:r>
              <a:rPr lang="en-US" sz="4400" b="1" dirty="0" smtClean="0">
                <a:solidFill>
                  <a:srgbClr val="7B007C"/>
                </a:solidFill>
              </a:rPr>
              <a:t>+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2i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61192" y="3689481"/>
            <a:ext cx="3575572" cy="1274871"/>
            <a:chOff x="4561192" y="3689481"/>
            <a:chExt cx="3575572" cy="1274871"/>
          </a:xfrm>
        </p:grpSpPr>
        <p:sp>
          <p:nvSpPr>
            <p:cNvPr id="49" name="Oval 48"/>
            <p:cNvSpPr/>
            <p:nvPr/>
          </p:nvSpPr>
          <p:spPr>
            <a:xfrm>
              <a:off x="6642100" y="453587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13665" y="4194911"/>
              <a:ext cx="13230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3 </a:t>
              </a:r>
              <a:r>
                <a:rPr lang="en-US" sz="4400" b="1" dirty="0" smtClean="0">
                  <a:solidFill>
                    <a:srgbClr val="7B007C"/>
                  </a:solidFill>
                </a:rPr>
                <a:t>-</a:t>
              </a:r>
              <a:r>
                <a:rPr lang="en-US" sz="4400" b="1" dirty="0" smtClean="0"/>
                <a:t> 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2i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561192" y="3689481"/>
              <a:ext cx="1992008" cy="846392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1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584"/>
            <a:ext cx="8229600" cy="1143000"/>
          </a:xfrm>
        </p:spPr>
        <p:txBody>
          <a:bodyPr/>
          <a:lstStyle/>
          <a:p>
            <a:r>
              <a:rPr lang="en-US" dirty="0" smtClean="0"/>
              <a:t>Moving around on a circle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47337" r="-47337"/>
          <a:stretch>
            <a:fillRect/>
          </a:stretch>
        </p:blipFill>
        <p:spPr>
          <a:xfrm>
            <a:off x="457200" y="753533"/>
            <a:ext cx="8229600" cy="4525963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47850"/>
              </p:ext>
            </p:extLst>
          </p:nvPr>
        </p:nvGraphicFramePr>
        <p:xfrm>
          <a:off x="1155700" y="5271029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092200" imgH="203200" progId="Equation.3">
                  <p:embed/>
                </p:oleObj>
              </mc:Choice>
              <mc:Fallback>
                <p:oleObj name="Equation" r:id="rId4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5700" y="5271029"/>
                        <a:ext cx="6553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35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566</Words>
  <Application>Microsoft Macintosh PowerPoint</Application>
  <PresentationFormat>On-screen Show (4:3)</PresentationFormat>
  <Paragraphs>114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Microsoft Equation</vt:lpstr>
      <vt:lpstr>Equation</vt:lpstr>
      <vt:lpstr>PowerPoint Presentation</vt:lpstr>
      <vt:lpstr>How to transform signals from the time domain to the frequency domain?  </vt:lpstr>
      <vt:lpstr>Different representations emphasize different properties</vt:lpstr>
      <vt:lpstr>The Fourier Transform</vt:lpstr>
      <vt:lpstr>Complex numbers</vt:lpstr>
      <vt:lpstr>The complex plane</vt:lpstr>
      <vt:lpstr>Complex numbers are inherently vectors</vt:lpstr>
      <vt:lpstr>The complex conjugate</vt:lpstr>
      <vt:lpstr>Moving around on a circle</vt:lpstr>
      <vt:lpstr>Any signal in the time domain can be approximated by adding sinusoids</vt:lpstr>
      <vt:lpstr>Sinusoids</vt:lpstr>
      <vt:lpstr>Illustration</vt:lpstr>
      <vt:lpstr>Historical context: Epicycles</vt:lpstr>
      <vt:lpstr>Game changers: 1 - FFT</vt:lpstr>
      <vt:lpstr>Game changers 2 - STFT </vt:lpstr>
      <vt:lpstr>“The” spectrogram</vt:lpstr>
      <vt:lpstr>Windowing causes artifacts</vt:lpstr>
      <vt:lpstr>Aliasing: The Nyquist frequency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140</cp:revision>
  <dcterms:created xsi:type="dcterms:W3CDTF">2016-09-15T00:34:53Z</dcterms:created>
  <dcterms:modified xsi:type="dcterms:W3CDTF">2016-11-03T06:00:20Z</dcterms:modified>
</cp:coreProperties>
</file>