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2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FB90-2E99-8648-90B7-EBC179C87448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6F13-097C-F24D-992E-01DDB418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data tsunami</a:t>
            </a:r>
            <a:r>
              <a:rPr lang="en-US" baseline="0" dirty="0" smtClean="0"/>
              <a:t> is coming. Are you ready?</a:t>
            </a:r>
            <a:endParaRPr lang="en-US" dirty="0" smtClean="0"/>
          </a:p>
          <a:p>
            <a:r>
              <a:rPr lang="en-US" dirty="0" smtClean="0"/>
              <a:t>In reality, this is a multi-dimensional</a:t>
            </a:r>
            <a:r>
              <a:rPr lang="en-US" baseline="0" dirty="0" smtClean="0"/>
              <a:t> 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BD41-E932-8C45-B7F0-154C9C9B1FC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6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you know that?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6F13-097C-F24D-992E-01DDB4183E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1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things to see:</a:t>
            </a:r>
          </a:p>
          <a:p>
            <a:pPr marL="0" indent="0">
              <a:buNone/>
            </a:pPr>
            <a:r>
              <a:rPr lang="en-US" dirty="0" smtClean="0"/>
              <a:t>1. Convolution</a:t>
            </a:r>
            <a:r>
              <a:rPr lang="en-US" baseline="0" dirty="0" smtClean="0"/>
              <a:t> with a symmetric kernel amounts to smoothing</a:t>
            </a:r>
          </a:p>
          <a:p>
            <a:r>
              <a:rPr lang="en-US" dirty="0" smtClean="0"/>
              <a:t>2. Two simple solutions to</a:t>
            </a:r>
            <a:r>
              <a:rPr lang="en-US" baseline="0" dirty="0" smtClean="0"/>
              <a:t> edge issues: Zero-pad or take only the “valid” part</a:t>
            </a:r>
          </a:p>
          <a:p>
            <a:r>
              <a:rPr lang="en-US" baseline="0" dirty="0" smtClean="0"/>
              <a:t>3. Zero-padding: Result is n+(k-1) long. </a:t>
            </a:r>
          </a:p>
          <a:p>
            <a:r>
              <a:rPr lang="en-US" baseline="0" dirty="0" smtClean="0"/>
              <a:t>4. Valid: Result is n-(k-1) long.</a:t>
            </a:r>
          </a:p>
          <a:p>
            <a:r>
              <a:rPr lang="en-US" baseline="0" dirty="0" smtClean="0"/>
              <a:t>5. Even length kernels shift the result weirdly. Use odd numbered kernel lengths. Result is in the middle of the numbers.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16CC-5C0C-574B-9063-EB23E7E57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9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Iraq.</a:t>
            </a:r>
            <a:r>
              <a:rPr lang="en-US" baseline="0" dirty="0" smtClean="0"/>
              <a:t> Euphrates, Tigris. Oil drilling. Open up the lid. </a:t>
            </a:r>
          </a:p>
          <a:p>
            <a:r>
              <a:rPr lang="en-US" baseline="0" dirty="0" smtClean="0"/>
              <a:t>1D = time, usually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F8-4C35-1E47-B550-F0DE9A4409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5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Iraq.</a:t>
            </a:r>
            <a:r>
              <a:rPr lang="en-US" baseline="0" dirty="0" smtClean="0"/>
              <a:t> Euphrates, Tigris. Oil drilling. Open up the lid. </a:t>
            </a:r>
          </a:p>
          <a:p>
            <a:r>
              <a:rPr lang="en-US" baseline="0" dirty="0" smtClean="0"/>
              <a:t>2D = space, usually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F8-4C35-1E47-B550-F0DE9A4409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5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3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0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557C-65AA-D543-A98A-91543E72984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 wave cropp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94"/>
            <a:ext cx="9144000" cy="6231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8710" y="0"/>
            <a:ext cx="9786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/>
              <a:t>Lab 5: Convolution and Image Processing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3919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cousin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68462"/>
            <a:ext cx="9120745" cy="27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4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Convolution as a moving average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783981"/>
              </p:ext>
            </p:extLst>
          </p:nvPr>
        </p:nvGraphicFramePr>
        <p:xfrm>
          <a:off x="148822" y="1112131"/>
          <a:ext cx="8238717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925"/>
                <a:gridCol w="913752"/>
                <a:gridCol w="1029840"/>
                <a:gridCol w="1029840"/>
                <a:gridCol w="1029840"/>
                <a:gridCol w="1029840"/>
                <a:gridCol w="1029840"/>
                <a:gridCol w="102984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Value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5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962391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3796" y="2997172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</a:t>
            </a:r>
            <a:endParaRPr lang="en-US" sz="3200" b="1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2018972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0377" y="2997172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</a:t>
            </a:r>
            <a:endParaRPr lang="en-US" sz="3200" b="1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3050772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42177" y="2997172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</a:t>
            </a:r>
            <a:endParaRPr lang="en-US" sz="3200" b="1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4082572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73977" y="2997172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</a:t>
            </a:r>
            <a:endParaRPr lang="en-US" sz="3200" b="1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5114373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47031" y="2997172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3.5</a:t>
            </a:r>
            <a:endParaRPr lang="en-US" sz="3200" b="1" dirty="0"/>
          </a:p>
        </p:txBody>
      </p:sp>
      <p:sp>
        <p:nvSpPr>
          <p:cNvPr id="14" name="Right Brace 13"/>
          <p:cNvSpPr/>
          <p:nvPr/>
        </p:nvSpPr>
        <p:spPr>
          <a:xfrm rot="5400000">
            <a:off x="6146173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55315" y="2997172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7</a:t>
            </a:r>
            <a:endParaRPr lang="en-US" sz="3200" b="1" dirty="0"/>
          </a:p>
        </p:txBody>
      </p:sp>
      <p:sp>
        <p:nvSpPr>
          <p:cNvPr id="16" name="Right Brace 15"/>
          <p:cNvSpPr/>
          <p:nvPr/>
        </p:nvSpPr>
        <p:spPr>
          <a:xfrm rot="5400000">
            <a:off x="7191969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01111" y="2997172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</a:t>
            </a:r>
            <a:endParaRPr lang="en-US" sz="3200" b="1" dirty="0"/>
          </a:p>
        </p:txBody>
      </p:sp>
      <p:sp>
        <p:nvSpPr>
          <p:cNvPr id="18" name="Right Brace 17"/>
          <p:cNvSpPr/>
          <p:nvPr/>
        </p:nvSpPr>
        <p:spPr>
          <a:xfrm rot="5400000">
            <a:off x="8223769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54322" y="2997172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2.5</a:t>
            </a:r>
            <a:endParaRPr lang="en-US" sz="32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-59532" y="2843380"/>
            <a:ext cx="1259079" cy="643189"/>
            <a:chOff x="-59532" y="3224377"/>
            <a:chExt cx="1259079" cy="643189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576264" y="3224377"/>
              <a:ext cx="415901" cy="2678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-59532" y="3282790"/>
              <a:ext cx="125907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Kernel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7542" y="3511393"/>
            <a:ext cx="8614984" cy="1294255"/>
            <a:chOff x="367542" y="3338108"/>
            <a:chExt cx="8614984" cy="1294255"/>
          </a:xfrm>
        </p:grpSpPr>
        <p:sp>
          <p:nvSpPr>
            <p:cNvPr id="24" name="TextBox 23"/>
            <p:cNvSpPr txBox="1"/>
            <p:nvPr/>
          </p:nvSpPr>
          <p:spPr>
            <a:xfrm>
              <a:off x="367542" y="4109143"/>
              <a:ext cx="86149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Edge artifacts, due to zero-padding, making output longer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endCxn id="4" idx="2"/>
            </p:cNvCxnSpPr>
            <p:nvPr/>
          </p:nvCxnSpPr>
          <p:spPr>
            <a:xfrm flipV="1">
              <a:off x="1240187" y="3338108"/>
              <a:ext cx="9937" cy="4871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9" idx="2"/>
            </p:cNvCxnSpPr>
            <p:nvPr/>
          </p:nvCxnSpPr>
          <p:spPr>
            <a:xfrm flipV="1">
              <a:off x="8494427" y="3338108"/>
              <a:ext cx="15021" cy="4939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306705" y="3559682"/>
            <a:ext cx="5190734" cy="523220"/>
            <a:chOff x="2489226" y="3940679"/>
            <a:chExt cx="4825692" cy="523220"/>
          </a:xfrm>
        </p:grpSpPr>
        <p:sp>
          <p:nvSpPr>
            <p:cNvPr id="34" name="TextBox 33"/>
            <p:cNvSpPr txBox="1"/>
            <p:nvPr/>
          </p:nvSpPr>
          <p:spPr>
            <a:xfrm>
              <a:off x="4245678" y="3940679"/>
              <a:ext cx="1255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9108"/>
                  </a:solidFill>
                </a:rPr>
                <a:t>“Valid”</a:t>
              </a:r>
              <a:endParaRPr lang="en-US" sz="2800" b="1" dirty="0">
                <a:solidFill>
                  <a:srgbClr val="009108"/>
                </a:solidFill>
              </a:endParaRPr>
            </a:p>
          </p:txBody>
        </p:sp>
        <p:cxnSp>
          <p:nvCxnSpPr>
            <p:cNvPr id="36" name="Straight Connector 35"/>
            <p:cNvCxnSpPr>
              <a:stCxn id="7" idx="2"/>
              <a:endCxn id="17" idx="2"/>
            </p:cNvCxnSpPr>
            <p:nvPr/>
          </p:nvCxnSpPr>
          <p:spPr>
            <a:xfrm>
              <a:off x="2489226" y="3948834"/>
              <a:ext cx="4825692" cy="0"/>
            </a:xfrm>
            <a:prstGeom prst="line">
              <a:avLst/>
            </a:prstGeom>
            <a:ln w="63500">
              <a:solidFill>
                <a:srgbClr val="00910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Brace 38"/>
          <p:cNvSpPr/>
          <p:nvPr/>
        </p:nvSpPr>
        <p:spPr>
          <a:xfrm rot="5400000">
            <a:off x="409032" y="3683222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52022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3.3</a:t>
            </a:r>
            <a:endParaRPr lang="en-US" sz="3200" b="1" dirty="0"/>
          </a:p>
        </p:txBody>
      </p:sp>
      <p:sp>
        <p:nvSpPr>
          <p:cNvPr id="41" name="Right Brace 40"/>
          <p:cNvSpPr/>
          <p:nvPr/>
        </p:nvSpPr>
        <p:spPr>
          <a:xfrm rot="5400000">
            <a:off x="1439433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82423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3.3</a:t>
            </a:r>
            <a:endParaRPr lang="en-US" sz="3200" b="1" dirty="0"/>
          </a:p>
        </p:txBody>
      </p:sp>
      <p:sp>
        <p:nvSpPr>
          <p:cNvPr id="43" name="Right Brace 42"/>
          <p:cNvSpPr/>
          <p:nvPr/>
        </p:nvSpPr>
        <p:spPr>
          <a:xfrm rot="5400000">
            <a:off x="2508693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451683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6.7</a:t>
            </a:r>
            <a:endParaRPr lang="en-US" sz="3200" b="1" dirty="0"/>
          </a:p>
        </p:txBody>
      </p:sp>
      <p:sp>
        <p:nvSpPr>
          <p:cNvPr id="45" name="Right Brace 44"/>
          <p:cNvSpPr/>
          <p:nvPr/>
        </p:nvSpPr>
        <p:spPr>
          <a:xfrm rot="5400000">
            <a:off x="3500236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43226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3.3</a:t>
            </a:r>
            <a:endParaRPr lang="en-US" sz="3200" b="1" dirty="0"/>
          </a:p>
        </p:txBody>
      </p:sp>
      <p:sp>
        <p:nvSpPr>
          <p:cNvPr id="47" name="Right Brace 46"/>
          <p:cNvSpPr/>
          <p:nvPr/>
        </p:nvSpPr>
        <p:spPr>
          <a:xfrm rot="5400000">
            <a:off x="4545715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488705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5.7</a:t>
            </a:r>
            <a:endParaRPr lang="en-US" sz="3200" b="1" dirty="0"/>
          </a:p>
        </p:txBody>
      </p:sp>
      <p:sp>
        <p:nvSpPr>
          <p:cNvPr id="51" name="Right Brace 50"/>
          <p:cNvSpPr/>
          <p:nvPr/>
        </p:nvSpPr>
        <p:spPr>
          <a:xfrm rot="5400000">
            <a:off x="5576116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519106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4.7</a:t>
            </a:r>
            <a:endParaRPr lang="en-US" sz="3200" b="1" dirty="0"/>
          </a:p>
        </p:txBody>
      </p:sp>
      <p:sp>
        <p:nvSpPr>
          <p:cNvPr id="53" name="Right Brace 52"/>
          <p:cNvSpPr/>
          <p:nvPr/>
        </p:nvSpPr>
        <p:spPr>
          <a:xfrm rot="5400000">
            <a:off x="6610080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553070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6.3</a:t>
            </a:r>
            <a:endParaRPr lang="en-US" sz="3200" b="1" dirty="0"/>
          </a:p>
        </p:txBody>
      </p:sp>
      <p:sp>
        <p:nvSpPr>
          <p:cNvPr id="55" name="Right Brace 54"/>
          <p:cNvSpPr/>
          <p:nvPr/>
        </p:nvSpPr>
        <p:spPr>
          <a:xfrm rot="5400000">
            <a:off x="7642846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734652" y="5296671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4</a:t>
            </a:r>
            <a:endParaRPr lang="en-US" sz="3200" b="1" dirty="0"/>
          </a:p>
        </p:txBody>
      </p:sp>
      <p:sp>
        <p:nvSpPr>
          <p:cNvPr id="57" name="Right Brace 56"/>
          <p:cNvSpPr/>
          <p:nvPr/>
        </p:nvSpPr>
        <p:spPr>
          <a:xfrm rot="5400000">
            <a:off x="8644135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509459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1.7</a:t>
            </a:r>
            <a:endParaRPr lang="en-US" sz="32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341029" y="5835747"/>
            <a:ext cx="8614984" cy="951698"/>
            <a:chOff x="341029" y="5906302"/>
            <a:chExt cx="8614984" cy="951698"/>
          </a:xfrm>
        </p:grpSpPr>
        <p:grpSp>
          <p:nvGrpSpPr>
            <p:cNvPr id="69" name="Group 68"/>
            <p:cNvGrpSpPr/>
            <p:nvPr/>
          </p:nvGrpSpPr>
          <p:grpSpPr>
            <a:xfrm>
              <a:off x="341029" y="5944742"/>
              <a:ext cx="8614984" cy="913258"/>
              <a:chOff x="341029" y="5944742"/>
              <a:chExt cx="8614984" cy="913258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41029" y="5944742"/>
                <a:ext cx="8614984" cy="913258"/>
                <a:chOff x="367542" y="3719105"/>
                <a:chExt cx="8614984" cy="913258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367542" y="4109143"/>
                  <a:ext cx="86149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</a:rPr>
                    <a:t>Edge artifacts, due to zero-padding, making output longer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65" name="Straight Arrow Connector 64"/>
                <p:cNvCxnSpPr/>
                <p:nvPr/>
              </p:nvCxnSpPr>
              <p:spPr>
                <a:xfrm flipV="1">
                  <a:off x="742347" y="3719105"/>
                  <a:ext cx="9937" cy="487135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8890667" y="3719105"/>
                  <a:ext cx="15021" cy="49390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Arrow Connector 66"/>
              <p:cNvCxnSpPr/>
              <p:nvPr/>
            </p:nvCxnSpPr>
            <p:spPr>
              <a:xfrm flipV="1">
                <a:off x="1751120" y="5944742"/>
                <a:ext cx="9937" cy="4871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/>
            <p:nvPr/>
          </p:nvCxnSpPr>
          <p:spPr>
            <a:xfrm flipV="1">
              <a:off x="7918278" y="5906302"/>
              <a:ext cx="9937" cy="4871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2752600" y="5982295"/>
            <a:ext cx="4206233" cy="523220"/>
            <a:chOff x="2306705" y="3940679"/>
            <a:chExt cx="5190734" cy="523220"/>
          </a:xfrm>
        </p:grpSpPr>
        <p:sp>
          <p:nvSpPr>
            <p:cNvPr id="72" name="TextBox 71"/>
            <p:cNvSpPr txBox="1"/>
            <p:nvPr/>
          </p:nvSpPr>
          <p:spPr>
            <a:xfrm>
              <a:off x="4245678" y="3940679"/>
              <a:ext cx="1255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9108"/>
                  </a:solidFill>
                </a:rPr>
                <a:t>“Valid”</a:t>
              </a:r>
              <a:endParaRPr lang="en-US" sz="2800" b="1" dirty="0">
                <a:solidFill>
                  <a:srgbClr val="009108"/>
                </a:solidFill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306705" y="3962945"/>
              <a:ext cx="5190734" cy="0"/>
            </a:xfrm>
            <a:prstGeom prst="line">
              <a:avLst/>
            </a:prstGeom>
            <a:ln w="63500">
              <a:solidFill>
                <a:srgbClr val="00910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577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6" grpId="0" animBg="1"/>
      <p:bldP spid="6" grpId="1" animBg="1"/>
      <p:bldP spid="7" grpId="0"/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4" grpId="0" animBg="1"/>
      <p:bldP spid="14" grpId="1" animBg="1"/>
      <p:bldP spid="15" grpId="0"/>
      <p:bldP spid="16" grpId="0" animBg="1"/>
      <p:bldP spid="16" grpId="1" animBg="1"/>
      <p:bldP spid="17" grpId="0"/>
      <p:bldP spid="18" grpId="0" animBg="1"/>
      <p:bldP spid="18" grpId="1" animBg="1"/>
      <p:bldP spid="19" grpId="0"/>
      <p:bldP spid="39" grpId="0" animBg="1"/>
      <p:bldP spid="39" grpId="1" animBg="1"/>
      <p:bldP spid="40" grpId="0"/>
      <p:bldP spid="41" grpId="0" animBg="1"/>
      <p:bldP spid="41" grpId="1" animBg="1"/>
      <p:bldP spid="42" grpId="0"/>
      <p:bldP spid="43" grpId="0" animBg="1"/>
      <p:bldP spid="43" grpId="1" animBg="1"/>
      <p:bldP spid="44" grpId="0"/>
      <p:bldP spid="45" grpId="0" animBg="1"/>
      <p:bldP spid="45" grpId="1" animBg="1"/>
      <p:bldP spid="46" grpId="0"/>
      <p:bldP spid="47" grpId="0" animBg="1"/>
      <p:bldP spid="47" grpId="1" animBg="1"/>
      <p:bldP spid="48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007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1D convolution to smooth a time series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8" y="688900"/>
            <a:ext cx="4420022" cy="3536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729" y="688900"/>
            <a:ext cx="4420023" cy="3536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08" y="688901"/>
            <a:ext cx="4420022" cy="3536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11279"/>
            <a:ext cx="9144000" cy="2831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271" y="3872530"/>
            <a:ext cx="9144000" cy="2970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91771"/>
            <a:ext cx="9144000" cy="299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891771"/>
            <a:ext cx="9144000" cy="29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2D convolution for image processing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35532" y="2395701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1</a:t>
            </a:r>
            <a:endParaRPr lang="en-US" sz="5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49932" y="2395701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2</a:t>
            </a:r>
            <a:endParaRPr lang="en-US" sz="5600" dirty="0"/>
          </a:p>
        </p:txBody>
      </p:sp>
      <p:sp>
        <p:nvSpPr>
          <p:cNvPr id="24" name="TextBox 23"/>
          <p:cNvSpPr txBox="1"/>
          <p:nvPr/>
        </p:nvSpPr>
        <p:spPr>
          <a:xfrm>
            <a:off x="2964332" y="2395701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3</a:t>
            </a:r>
            <a:endParaRPr lang="en-US" sz="5600" dirty="0"/>
          </a:p>
        </p:txBody>
      </p:sp>
      <p:sp>
        <p:nvSpPr>
          <p:cNvPr id="25" name="TextBox 24"/>
          <p:cNvSpPr txBox="1"/>
          <p:nvPr/>
        </p:nvSpPr>
        <p:spPr>
          <a:xfrm>
            <a:off x="1135532" y="3349808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4</a:t>
            </a:r>
            <a:endParaRPr lang="en-US" sz="5600" dirty="0"/>
          </a:p>
        </p:txBody>
      </p:sp>
      <p:sp>
        <p:nvSpPr>
          <p:cNvPr id="26" name="TextBox 25"/>
          <p:cNvSpPr txBox="1"/>
          <p:nvPr/>
        </p:nvSpPr>
        <p:spPr>
          <a:xfrm>
            <a:off x="2049932" y="3349808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5</a:t>
            </a:r>
            <a:endParaRPr lang="en-US" sz="5600" dirty="0"/>
          </a:p>
        </p:txBody>
      </p:sp>
      <p:sp>
        <p:nvSpPr>
          <p:cNvPr id="27" name="TextBox 26"/>
          <p:cNvSpPr txBox="1"/>
          <p:nvPr/>
        </p:nvSpPr>
        <p:spPr>
          <a:xfrm>
            <a:off x="2964332" y="3349808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6</a:t>
            </a:r>
            <a:endParaRPr lang="en-US" sz="5600" dirty="0"/>
          </a:p>
        </p:txBody>
      </p:sp>
      <p:sp>
        <p:nvSpPr>
          <p:cNvPr id="28" name="TextBox 27"/>
          <p:cNvSpPr txBox="1"/>
          <p:nvPr/>
        </p:nvSpPr>
        <p:spPr>
          <a:xfrm>
            <a:off x="1135532" y="4303915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7</a:t>
            </a:r>
            <a:endParaRPr lang="en-US" sz="5600" dirty="0"/>
          </a:p>
        </p:txBody>
      </p:sp>
      <p:sp>
        <p:nvSpPr>
          <p:cNvPr id="29" name="TextBox 28"/>
          <p:cNvSpPr txBox="1"/>
          <p:nvPr/>
        </p:nvSpPr>
        <p:spPr>
          <a:xfrm>
            <a:off x="2049932" y="4303915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8</a:t>
            </a:r>
            <a:endParaRPr lang="en-US" sz="5600" dirty="0"/>
          </a:p>
        </p:txBody>
      </p:sp>
      <p:sp>
        <p:nvSpPr>
          <p:cNvPr id="30" name="TextBox 29"/>
          <p:cNvSpPr txBox="1"/>
          <p:nvPr/>
        </p:nvSpPr>
        <p:spPr>
          <a:xfrm>
            <a:off x="2964332" y="4303915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9</a:t>
            </a:r>
            <a:endParaRPr lang="en-US" sz="5600" dirty="0"/>
          </a:p>
        </p:txBody>
      </p:sp>
      <p:sp>
        <p:nvSpPr>
          <p:cNvPr id="31" name="TextBox 30"/>
          <p:cNvSpPr txBox="1"/>
          <p:nvPr/>
        </p:nvSpPr>
        <p:spPr>
          <a:xfrm>
            <a:off x="5462494" y="2441385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3</a:t>
            </a:r>
            <a:endParaRPr lang="en-US" sz="5600" dirty="0"/>
          </a:p>
        </p:txBody>
      </p:sp>
      <p:sp>
        <p:nvSpPr>
          <p:cNvPr id="32" name="TextBox 31"/>
          <p:cNvSpPr txBox="1"/>
          <p:nvPr/>
        </p:nvSpPr>
        <p:spPr>
          <a:xfrm>
            <a:off x="6376894" y="2441385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4</a:t>
            </a:r>
            <a:endParaRPr lang="en-US" sz="5600" dirty="0"/>
          </a:p>
        </p:txBody>
      </p:sp>
      <p:sp>
        <p:nvSpPr>
          <p:cNvPr id="33" name="TextBox 32"/>
          <p:cNvSpPr txBox="1"/>
          <p:nvPr/>
        </p:nvSpPr>
        <p:spPr>
          <a:xfrm>
            <a:off x="5462494" y="3395492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6</a:t>
            </a:r>
            <a:endParaRPr lang="en-US" sz="5600" dirty="0"/>
          </a:p>
        </p:txBody>
      </p:sp>
      <p:sp>
        <p:nvSpPr>
          <p:cNvPr id="34" name="TextBox 33"/>
          <p:cNvSpPr txBox="1"/>
          <p:nvPr/>
        </p:nvSpPr>
        <p:spPr>
          <a:xfrm>
            <a:off x="6382871" y="3395492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7</a:t>
            </a:r>
            <a:endParaRPr lang="en-US" sz="5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135532" y="2395701"/>
            <a:ext cx="1828800" cy="1908214"/>
            <a:chOff x="4709458" y="4452266"/>
            <a:chExt cx="1828800" cy="1908214"/>
          </a:xfrm>
        </p:grpSpPr>
        <p:sp>
          <p:nvSpPr>
            <p:cNvPr id="36" name="TextBox 35"/>
            <p:cNvSpPr txBox="1"/>
            <p:nvPr/>
          </p:nvSpPr>
          <p:spPr>
            <a:xfrm>
              <a:off x="47094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1</a:t>
              </a:r>
              <a:endParaRPr lang="en-US" sz="5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238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2</a:t>
              </a:r>
              <a:endParaRPr lang="en-US" sz="5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094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4</a:t>
              </a:r>
              <a:endParaRPr lang="en-US" sz="5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8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5</a:t>
              </a:r>
              <a:endParaRPr lang="en-US" sz="56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49932" y="2395701"/>
            <a:ext cx="1828800" cy="1908214"/>
            <a:chOff x="4709458" y="4452266"/>
            <a:chExt cx="1828800" cy="1908214"/>
          </a:xfrm>
        </p:grpSpPr>
        <p:sp>
          <p:nvSpPr>
            <p:cNvPr id="42" name="TextBox 41"/>
            <p:cNvSpPr txBox="1"/>
            <p:nvPr/>
          </p:nvSpPr>
          <p:spPr>
            <a:xfrm>
              <a:off x="47094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2	</a:t>
              </a:r>
              <a:endParaRPr lang="en-US" sz="5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238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3</a:t>
              </a:r>
              <a:endParaRPr lang="en-US" sz="5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094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5</a:t>
              </a:r>
              <a:endParaRPr lang="en-US" sz="5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238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6</a:t>
              </a:r>
              <a:endParaRPr lang="en-US" sz="56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35532" y="3349808"/>
            <a:ext cx="1828800" cy="1908214"/>
            <a:chOff x="4709458" y="4452266"/>
            <a:chExt cx="1828800" cy="1908214"/>
          </a:xfrm>
        </p:grpSpPr>
        <p:sp>
          <p:nvSpPr>
            <p:cNvPr id="47" name="TextBox 46"/>
            <p:cNvSpPr txBox="1"/>
            <p:nvPr/>
          </p:nvSpPr>
          <p:spPr>
            <a:xfrm>
              <a:off x="47094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4	</a:t>
              </a:r>
              <a:endParaRPr lang="en-US" sz="5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238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5</a:t>
              </a:r>
              <a:endParaRPr lang="en-US" sz="5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094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7</a:t>
              </a:r>
              <a:endParaRPr lang="en-US" sz="5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238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8</a:t>
              </a:r>
              <a:endParaRPr lang="en-US" sz="56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043955" y="3349808"/>
            <a:ext cx="1828800" cy="1908214"/>
            <a:chOff x="4709458" y="4452266"/>
            <a:chExt cx="1828800" cy="1908214"/>
          </a:xfrm>
        </p:grpSpPr>
        <p:sp>
          <p:nvSpPr>
            <p:cNvPr id="52" name="TextBox 51"/>
            <p:cNvSpPr txBox="1"/>
            <p:nvPr/>
          </p:nvSpPr>
          <p:spPr>
            <a:xfrm>
              <a:off x="47094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5</a:t>
              </a:r>
              <a:endParaRPr lang="en-US" sz="56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238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6</a:t>
              </a:r>
              <a:endParaRPr lang="en-US" sz="5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094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8</a:t>
              </a:r>
              <a:endParaRPr lang="en-US" sz="56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238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9</a:t>
              </a:r>
              <a:endParaRPr lang="en-US" sz="5600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868381" y="1417638"/>
            <a:ext cx="1405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Input</a:t>
            </a:r>
            <a:endParaRPr lang="en-US" sz="4400" dirty="0"/>
          </a:p>
        </p:txBody>
      </p:sp>
      <p:sp>
        <p:nvSpPr>
          <p:cNvPr id="57" name="TextBox 56"/>
          <p:cNvSpPr txBox="1"/>
          <p:nvPr/>
        </p:nvSpPr>
        <p:spPr>
          <a:xfrm>
            <a:off x="4446666" y="1417638"/>
            <a:ext cx="4866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Output (normalized)</a:t>
            </a:r>
            <a:endParaRPr lang="en-US" sz="4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5462494" y="4712443"/>
            <a:ext cx="3522755" cy="1908214"/>
            <a:chOff x="5462494" y="4712443"/>
            <a:chExt cx="3522755" cy="1908214"/>
          </a:xfrm>
        </p:grpSpPr>
        <p:grpSp>
          <p:nvGrpSpPr>
            <p:cNvPr id="58" name="Group 57"/>
            <p:cNvGrpSpPr/>
            <p:nvPr/>
          </p:nvGrpSpPr>
          <p:grpSpPr>
            <a:xfrm>
              <a:off x="5462494" y="4712443"/>
              <a:ext cx="1828800" cy="1908214"/>
              <a:chOff x="4709458" y="4452266"/>
              <a:chExt cx="1828800" cy="190821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4709458" y="4452266"/>
                <a:ext cx="914400" cy="954107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 smtClean="0"/>
                  <a:t>1	</a:t>
                </a:r>
                <a:endParaRPr lang="en-US" sz="56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623858" y="4452266"/>
                <a:ext cx="914400" cy="954107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 smtClean="0"/>
                  <a:t>1</a:t>
                </a:r>
                <a:endParaRPr lang="en-US" sz="56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709458" y="5406373"/>
                <a:ext cx="914400" cy="954107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 smtClean="0"/>
                  <a:t>1</a:t>
                </a:r>
                <a:endParaRPr lang="en-US" sz="56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623858" y="5406373"/>
                <a:ext cx="914400" cy="954107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 smtClean="0"/>
                  <a:t>1</a:t>
                </a:r>
                <a:endParaRPr lang="en-US" sz="5600" dirty="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7323266" y="5281829"/>
              <a:ext cx="16619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Kernel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077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290</Words>
  <Application>Microsoft Macintosh PowerPoint</Application>
  <PresentationFormat>On-screen Show (4:3)</PresentationFormat>
  <Paragraphs>97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The cousin problem</vt:lpstr>
      <vt:lpstr>Convolution as a moving average</vt:lpstr>
      <vt:lpstr>1D convolution to smooth a time series</vt:lpstr>
      <vt:lpstr>2D convolution for image processing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Wallisch</dc:creator>
  <cp:lastModifiedBy>Pascal Wallisch</cp:lastModifiedBy>
  <cp:revision>129</cp:revision>
  <dcterms:created xsi:type="dcterms:W3CDTF">2016-09-15T00:34:53Z</dcterms:created>
  <dcterms:modified xsi:type="dcterms:W3CDTF">2016-10-18T16:35:29Z</dcterms:modified>
</cp:coreProperties>
</file>