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3.xml" ContentType="application/vnd.openxmlformats-officedocument.presentationml.notesSlide+xml"/>
  <Override PartName="/ppt/embeddings/oleObject6.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7.bin" ContentType="application/vnd.openxmlformats-officedocument.oleObject"/>
  <Override PartName="/ppt/notesSlides/notesSlide8.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0.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23.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24.xml" ContentType="application/vnd.openxmlformats-officedocument.presentationml.notesSlide+xml"/>
  <Override PartName="/ppt/embeddings/oleObject16.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57" r:id="rId2"/>
    <p:sldId id="432" r:id="rId3"/>
    <p:sldId id="416" r:id="rId4"/>
    <p:sldId id="415" r:id="rId5"/>
    <p:sldId id="280" r:id="rId6"/>
    <p:sldId id="279" r:id="rId7"/>
    <p:sldId id="282" r:id="rId8"/>
    <p:sldId id="283" r:id="rId9"/>
    <p:sldId id="284" r:id="rId10"/>
    <p:sldId id="285" r:id="rId11"/>
    <p:sldId id="286" r:id="rId12"/>
    <p:sldId id="287" r:id="rId13"/>
    <p:sldId id="288" r:id="rId14"/>
    <p:sldId id="289" r:id="rId15"/>
    <p:sldId id="290" r:id="rId16"/>
    <p:sldId id="292" r:id="rId17"/>
    <p:sldId id="294" r:id="rId18"/>
    <p:sldId id="295" r:id="rId19"/>
    <p:sldId id="298" r:id="rId20"/>
    <p:sldId id="300" r:id="rId21"/>
    <p:sldId id="301" r:id="rId22"/>
    <p:sldId id="430" r:id="rId23"/>
    <p:sldId id="302" r:id="rId24"/>
    <p:sldId id="304" r:id="rId25"/>
    <p:sldId id="306" r:id="rId26"/>
    <p:sldId id="307" r:id="rId27"/>
    <p:sldId id="308" r:id="rId28"/>
    <p:sldId id="309" r:id="rId29"/>
    <p:sldId id="310" r:id="rId30"/>
    <p:sldId id="315" r:id="rId31"/>
    <p:sldId id="316" r:id="rId32"/>
    <p:sldId id="317" r:id="rId33"/>
    <p:sldId id="414" r:id="rId34"/>
    <p:sldId id="320" r:id="rId35"/>
    <p:sldId id="321" r:id="rId36"/>
    <p:sldId id="322" r:id="rId37"/>
    <p:sldId id="323" r:id="rId38"/>
    <p:sldId id="324" r:id="rId39"/>
    <p:sldId id="325" r:id="rId40"/>
    <p:sldId id="326" r:id="rId41"/>
    <p:sldId id="417" r:id="rId42"/>
    <p:sldId id="418" r:id="rId43"/>
    <p:sldId id="329" r:id="rId44"/>
    <p:sldId id="434" r:id="rId45"/>
    <p:sldId id="419" r:id="rId46"/>
    <p:sldId id="420" r:id="rId47"/>
    <p:sldId id="421" r:id="rId48"/>
    <p:sldId id="422" r:id="rId49"/>
    <p:sldId id="423" r:id="rId50"/>
    <p:sldId id="424"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B617"/>
    <a:srgbClr val="00FF35"/>
    <a:srgbClr val="3DFF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50" autoAdjust="0"/>
    <p:restoredTop sz="76054" autoAdjust="0"/>
  </p:normalViewPr>
  <p:slideViewPr>
    <p:cSldViewPr snapToGrid="0" snapToObjects="1">
      <p:cViewPr>
        <p:scale>
          <a:sx n="75" d="100"/>
          <a:sy n="75" d="100"/>
        </p:scale>
        <p:origin x="-1648"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5" Type="http://schemas.openxmlformats.org/officeDocument/2006/relationships/image" Target="../media/image7.emf"/><Relationship Id="rId1" Type="http://schemas.openxmlformats.org/officeDocument/2006/relationships/image" Target="../media/image3.emf"/><Relationship Id="rId2"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5.emf"/><Relationship Id="rId2"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emf"/><Relationship Id="rId2" Type="http://schemas.openxmlformats.org/officeDocument/2006/relationships/image" Target="../media/image3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emf"/><Relationship Id="rId2" Type="http://schemas.openxmlformats.org/officeDocument/2006/relationships/image" Target="../media/image4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EFBA56-7F7C-D447-8AAC-04EB06ACC214}" type="datetimeFigureOut">
              <a:rPr lang="en-US" smtClean="0"/>
              <a:t>10/27/16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73E61-22F5-DB43-BD8D-E3DE62163C15}" type="slidenum">
              <a:rPr lang="en-US" smtClean="0"/>
              <a:t>‹#›</a:t>
            </a:fld>
            <a:endParaRPr lang="en-US"/>
          </a:p>
        </p:txBody>
      </p:sp>
    </p:spTree>
    <p:extLst>
      <p:ext uri="{BB962C8B-B14F-4D97-AF65-F5344CB8AC3E}">
        <p14:creationId xmlns:p14="http://schemas.microsoft.com/office/powerpoint/2010/main" val="20277299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Our stats treatment recaptures</a:t>
            </a:r>
            <a:r>
              <a:rPr lang="en-US" baseline="0" dirty="0" smtClean="0"/>
              <a:t> the historical development.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a:t>
            </a:r>
            <a:r>
              <a:rPr lang="en-US" baseline="0" dirty="0" smtClean="0"/>
              <a:t>“tests lecture”. </a:t>
            </a:r>
            <a:r>
              <a:rPr lang="en-US" baseline="0" dirty="0" smtClean="0"/>
              <a:t>But </a:t>
            </a:r>
            <a:r>
              <a:rPr lang="en-US" baseline="0" dirty="0" smtClean="0"/>
              <a:t>we want to go beyond the cookbook. Principles of what we are doing, not recipes. The field has gotten into serious trouble doing that. As we will see next time</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Still what people actually do – </a:t>
            </a:r>
            <a:r>
              <a:rPr lang="en-US" baseline="0" dirty="0" err="1" smtClean="0"/>
              <a:t>frequentist</a:t>
            </a:r>
            <a:r>
              <a:rPr lang="en-US" baseline="0" dirty="0" smtClean="0"/>
              <a:t> null hypothesis testing. In future: Bayesian generative models. Taking the data as cues to what process could have given rise to the data. In all likelihood. A spy novel.</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Before </a:t>
            </a:r>
            <a:r>
              <a:rPr lang="en-US" dirty="0" smtClean="0"/>
              <a:t>we can</a:t>
            </a:r>
            <a:r>
              <a:rPr lang="en-US" baseline="0" dirty="0" smtClean="0"/>
              <a:t> move on, we need to close out some of the material. </a:t>
            </a:r>
            <a:endParaRPr lang="en-US" dirty="0" smtClean="0"/>
          </a:p>
        </p:txBody>
      </p:sp>
      <p:sp>
        <p:nvSpPr>
          <p:cNvPr id="4" name="Slide Number Placeholder 3"/>
          <p:cNvSpPr>
            <a:spLocks noGrp="1"/>
          </p:cNvSpPr>
          <p:nvPr>
            <p:ph type="sldNum" sz="quarter" idx="10"/>
          </p:nvPr>
        </p:nvSpPr>
        <p:spPr/>
        <p:txBody>
          <a:bodyPr/>
          <a:lstStyle/>
          <a:p>
            <a:fld id="{E619BD41-E932-8C45-B7F0-154C9C9B1FC2}" type="slidenum">
              <a:rPr lang="en-US">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78605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you heard of the concept of statistical significance before? Who here has heard of the concept of statistical significance?</a:t>
            </a:r>
            <a:endParaRPr lang="en-US" dirty="0"/>
          </a:p>
        </p:txBody>
      </p:sp>
      <p:sp>
        <p:nvSpPr>
          <p:cNvPr id="4" name="Slide Number Placeholder 3"/>
          <p:cNvSpPr>
            <a:spLocks noGrp="1"/>
          </p:cNvSpPr>
          <p:nvPr>
            <p:ph type="sldNum" sz="quarter" idx="10"/>
          </p:nvPr>
        </p:nvSpPr>
        <p:spPr/>
        <p:txBody>
          <a:bodyPr/>
          <a:lstStyle/>
          <a:p>
            <a:fld id="{AA97A462-D65C-D34C-8853-EBEE5ACDDB33}" type="slidenum">
              <a:rPr lang="en-US" smtClean="0"/>
              <a:t>13</a:t>
            </a:fld>
            <a:endParaRPr lang="en-US"/>
          </a:p>
        </p:txBody>
      </p:sp>
    </p:spTree>
    <p:extLst>
      <p:ext uri="{BB962C8B-B14F-4D97-AF65-F5344CB8AC3E}">
        <p14:creationId xmlns:p14="http://schemas.microsoft.com/office/powerpoint/2010/main" val="728662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r>
              <a:rPr lang="en-US" dirty="0" err="1" smtClean="0"/>
              <a:t>Gonna</a:t>
            </a:r>
            <a:r>
              <a:rPr lang="en-US" dirty="0" smtClean="0"/>
              <a:t> get something incoherent</a:t>
            </a:r>
            <a:r>
              <a:rPr lang="en-US" baseline="0" dirty="0" smtClean="0"/>
              <a:t> – again, you are in good company!</a:t>
            </a:r>
          </a:p>
          <a:p>
            <a:endParaRPr lang="en-US" dirty="0"/>
          </a:p>
        </p:txBody>
      </p:sp>
      <p:sp>
        <p:nvSpPr>
          <p:cNvPr id="4" name="Slide Number Placeholder 3"/>
          <p:cNvSpPr>
            <a:spLocks noGrp="1"/>
          </p:cNvSpPr>
          <p:nvPr>
            <p:ph type="sldNum" sz="quarter" idx="10"/>
          </p:nvPr>
        </p:nvSpPr>
        <p:spPr/>
        <p:txBody>
          <a:bodyPr/>
          <a:lstStyle/>
          <a:p>
            <a:fld id="{AA97A462-D65C-D34C-8853-EBEE5ACDDB33}" type="slidenum">
              <a:rPr lang="en-US" smtClean="0"/>
              <a:t>16</a:t>
            </a:fld>
            <a:endParaRPr lang="en-US"/>
          </a:p>
        </p:txBody>
      </p:sp>
    </p:spTree>
    <p:extLst>
      <p:ext uri="{BB962C8B-B14F-4D97-AF65-F5344CB8AC3E}">
        <p14:creationId xmlns:p14="http://schemas.microsoft.com/office/powerpoint/2010/main" val="3915086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are not alone. The term is ubiquitous in science, particularly the social sciences.</a:t>
            </a:r>
            <a:r>
              <a:rPr lang="en-US" baseline="0" dirty="0" smtClean="0"/>
              <a:t> And it has now made its way into the popular media</a:t>
            </a:r>
            <a:endParaRPr lang="en-US" dirty="0"/>
          </a:p>
        </p:txBody>
      </p:sp>
      <p:sp>
        <p:nvSpPr>
          <p:cNvPr id="4" name="Slide Number Placeholder 3"/>
          <p:cNvSpPr>
            <a:spLocks noGrp="1"/>
          </p:cNvSpPr>
          <p:nvPr>
            <p:ph type="sldNum" sz="quarter" idx="10"/>
          </p:nvPr>
        </p:nvSpPr>
        <p:spPr/>
        <p:txBody>
          <a:bodyPr/>
          <a:lstStyle/>
          <a:p>
            <a:fld id="{AA97A462-D65C-D34C-8853-EBEE5ACDDB33}" type="slidenum">
              <a:rPr lang="en-US" smtClean="0"/>
              <a:t>17</a:t>
            </a:fld>
            <a:endParaRPr lang="en-US"/>
          </a:p>
        </p:txBody>
      </p:sp>
    </p:spTree>
    <p:extLst>
      <p:ext uri="{BB962C8B-B14F-4D97-AF65-F5344CB8AC3E}">
        <p14:creationId xmlns:p14="http://schemas.microsoft.com/office/powerpoint/2010/main" val="3678430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Psychology often deals with hard questions that are inherently complex. </a:t>
            </a:r>
          </a:p>
        </p:txBody>
      </p:sp>
      <p:sp>
        <p:nvSpPr>
          <p:cNvPr id="4" name="Slide Number Placeholder 3"/>
          <p:cNvSpPr>
            <a:spLocks noGrp="1"/>
          </p:cNvSpPr>
          <p:nvPr>
            <p:ph type="sldNum" sz="quarter" idx="10"/>
          </p:nvPr>
        </p:nvSpPr>
        <p:spPr/>
        <p:txBody>
          <a:bodyPr/>
          <a:lstStyle/>
          <a:p>
            <a:fld id="{AA97A462-D65C-D34C-8853-EBEE5ACDDB33}" type="slidenum">
              <a:rPr lang="en-US" smtClean="0"/>
              <a:t>21</a:t>
            </a:fld>
            <a:endParaRPr lang="en-US"/>
          </a:p>
        </p:txBody>
      </p:sp>
    </p:spTree>
    <p:extLst>
      <p:ext uri="{BB962C8B-B14F-4D97-AF65-F5344CB8AC3E}">
        <p14:creationId xmlns:p14="http://schemas.microsoft.com/office/powerpoint/2010/main" val="1388531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Drawing randomly</a:t>
            </a:r>
            <a:r>
              <a:rPr lang="en-US" baseline="0" dirty="0" smtClean="0"/>
              <a:t> from the population. Which sample supports that NZT is effective – given that it is unlikely enough? Coin tossing basically. </a:t>
            </a:r>
            <a:r>
              <a:rPr lang="en-US" dirty="0" smtClean="0"/>
              <a:t>We assume that the coin</a:t>
            </a:r>
            <a:r>
              <a:rPr lang="en-US" baseline="0" dirty="0" smtClean="0"/>
              <a:t> is fair until its behavior suggests that it is not. This is America - we presume innocence until proven guilty. Can still be fair. Even a fair coin will give 7 heads in a row. It has been shown that people underestimate the number of such runs, when asked to generate random series of heads and tails. Even 10 heads, slightly less than 1 in 1000. Meaning extremely significant. </a:t>
            </a:r>
            <a:endParaRPr lang="en-US" dirty="0" smtClean="0"/>
          </a:p>
          <a:p>
            <a:endParaRPr lang="en-US" dirty="0"/>
          </a:p>
        </p:txBody>
      </p:sp>
      <p:sp>
        <p:nvSpPr>
          <p:cNvPr id="4" name="Slide Number Placeholder 3"/>
          <p:cNvSpPr>
            <a:spLocks noGrp="1"/>
          </p:cNvSpPr>
          <p:nvPr>
            <p:ph type="sldNum" sz="quarter" idx="10"/>
          </p:nvPr>
        </p:nvSpPr>
        <p:spPr/>
        <p:txBody>
          <a:bodyPr/>
          <a:lstStyle/>
          <a:p>
            <a:fld id="{AA97A462-D65C-D34C-8853-EBEE5ACDDB33}" type="slidenum">
              <a:rPr lang="en-US" smtClean="0"/>
              <a:t>23</a:t>
            </a:fld>
            <a:endParaRPr lang="en-US"/>
          </a:p>
        </p:txBody>
      </p:sp>
    </p:spTree>
    <p:extLst>
      <p:ext uri="{BB962C8B-B14F-4D97-AF65-F5344CB8AC3E}">
        <p14:creationId xmlns:p14="http://schemas.microsoft.com/office/powerpoint/2010/main" val="905710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Of course such lack of</a:t>
            </a:r>
            <a:r>
              <a:rPr lang="en-US" baseline="0" dirty="0" smtClean="0"/>
              <a:t> diversity is rare. But the general logic holds. But even one counterexample makes it much more likely. Because of permutations. Order doesn’t matter.</a:t>
            </a:r>
            <a:endParaRPr lang="en-US" dirty="0" smtClean="0"/>
          </a:p>
          <a:p>
            <a:endParaRPr lang="en-US" dirty="0"/>
          </a:p>
        </p:txBody>
      </p:sp>
      <p:sp>
        <p:nvSpPr>
          <p:cNvPr id="4" name="Slide Number Placeholder 3"/>
          <p:cNvSpPr>
            <a:spLocks noGrp="1"/>
          </p:cNvSpPr>
          <p:nvPr>
            <p:ph type="sldNum" sz="quarter" idx="10"/>
          </p:nvPr>
        </p:nvSpPr>
        <p:spPr/>
        <p:txBody>
          <a:bodyPr/>
          <a:lstStyle/>
          <a:p>
            <a:fld id="{AA97A462-D65C-D34C-8853-EBEE5ACDDB33}" type="slidenum">
              <a:rPr lang="en-US" smtClean="0"/>
              <a:t>24</a:t>
            </a:fld>
            <a:endParaRPr lang="en-US"/>
          </a:p>
        </p:txBody>
      </p:sp>
    </p:spTree>
    <p:extLst>
      <p:ext uri="{BB962C8B-B14F-4D97-AF65-F5344CB8AC3E}">
        <p14:creationId xmlns:p14="http://schemas.microsoft.com/office/powerpoint/2010/main" val="905710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Illustrate</a:t>
            </a:r>
            <a:r>
              <a:rPr lang="en-US" baseline="0" dirty="0" smtClean="0"/>
              <a:t> it with a practical example. </a:t>
            </a:r>
            <a:r>
              <a:rPr lang="en-US" dirty="0" smtClean="0"/>
              <a:t>God knows we could use a boost.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A97A462-D65C-D34C-8853-EBEE5ACDDB33}" type="slidenum">
              <a:rPr lang="en-US" smtClean="0"/>
              <a:t>25</a:t>
            </a:fld>
            <a:endParaRPr lang="en-US"/>
          </a:p>
        </p:txBody>
      </p:sp>
    </p:spTree>
    <p:extLst>
      <p:ext uri="{BB962C8B-B14F-4D97-AF65-F5344CB8AC3E}">
        <p14:creationId xmlns:p14="http://schemas.microsoft.com/office/powerpoint/2010/main" val="1512687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are testing? What</a:t>
            </a:r>
            <a:r>
              <a:rPr lang="en-US" baseline="0" dirty="0" smtClean="0"/>
              <a:t> is the probability that the data comes from a normal distribution with mean 100 and SD 15, which is the null hypothesis? The individual scores vary considerably. But the means don’t. Again, from central limit theorem. So we need to compare against the standard error. As the number of people tested gets larger, and the sample is unbiased, the sample mean will converge to the population mean.</a:t>
            </a:r>
          </a:p>
          <a:p>
            <a:r>
              <a:rPr lang="en-US" baseline="0" dirty="0" smtClean="0"/>
              <a:t>What we want to know: Was this sample drawn from this distribution? It is kind of hard to tell. What significance testing does is that it formalizes this procedure. Hard to tell just by looking at it. Critical z score for 1 tailed test is 1.645, so yes. This is significant.</a:t>
            </a:r>
            <a:endParaRPr lang="en-US" dirty="0"/>
          </a:p>
        </p:txBody>
      </p:sp>
      <p:sp>
        <p:nvSpPr>
          <p:cNvPr id="4" name="Slide Number Placeholder 3"/>
          <p:cNvSpPr>
            <a:spLocks noGrp="1"/>
          </p:cNvSpPr>
          <p:nvPr>
            <p:ph type="sldNum" sz="quarter" idx="10"/>
          </p:nvPr>
        </p:nvSpPr>
        <p:spPr/>
        <p:txBody>
          <a:bodyPr/>
          <a:lstStyle/>
          <a:p>
            <a:fld id="{AA97A462-D65C-D34C-8853-EBEE5ACDDB33}" type="slidenum">
              <a:rPr lang="en-US" smtClean="0"/>
              <a:t>26</a:t>
            </a:fld>
            <a:endParaRPr lang="en-US"/>
          </a:p>
        </p:txBody>
      </p:sp>
    </p:spTree>
    <p:extLst>
      <p:ext uri="{BB962C8B-B14F-4D97-AF65-F5344CB8AC3E}">
        <p14:creationId xmlns:p14="http://schemas.microsoft.com/office/powerpoint/2010/main" val="2243179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are testing? What</a:t>
            </a:r>
            <a:r>
              <a:rPr lang="en-US" baseline="0" dirty="0" smtClean="0"/>
              <a:t> is the probability that the data comes from a normal distribution with mean 100 and SD 15, which is the null hypothesis? The individual scores vary considerably. But the means don’t. Again, from central limit theorem. So we need to compare against the standard error. As the number of people tested gets larger, and the sample is unbiased, the sample mean will converge to the population mean. This is smaller than 1.645. </a:t>
            </a:r>
            <a:endParaRPr lang="en-US" dirty="0"/>
          </a:p>
        </p:txBody>
      </p:sp>
      <p:sp>
        <p:nvSpPr>
          <p:cNvPr id="4" name="Slide Number Placeholder 3"/>
          <p:cNvSpPr>
            <a:spLocks noGrp="1"/>
          </p:cNvSpPr>
          <p:nvPr>
            <p:ph type="sldNum" sz="quarter" idx="10"/>
          </p:nvPr>
        </p:nvSpPr>
        <p:spPr/>
        <p:txBody>
          <a:bodyPr/>
          <a:lstStyle/>
          <a:p>
            <a:fld id="{AA97A462-D65C-D34C-8853-EBEE5ACDDB33}" type="slidenum">
              <a:rPr lang="en-US" smtClean="0"/>
              <a:t>27</a:t>
            </a:fld>
            <a:endParaRPr lang="en-US"/>
          </a:p>
        </p:txBody>
      </p:sp>
    </p:spTree>
    <p:extLst>
      <p:ext uri="{BB962C8B-B14F-4D97-AF65-F5344CB8AC3E}">
        <p14:creationId xmlns:p14="http://schemas.microsoft.com/office/powerpoint/2010/main" val="2243179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goes back to Fisher, he picked 1</a:t>
            </a:r>
            <a:r>
              <a:rPr lang="en-US" baseline="0" dirty="0" smtClean="0"/>
              <a:t> in 20.</a:t>
            </a:r>
            <a:endParaRPr lang="en-US" dirty="0"/>
          </a:p>
        </p:txBody>
      </p:sp>
      <p:sp>
        <p:nvSpPr>
          <p:cNvPr id="4" name="Slide Number Placeholder 3"/>
          <p:cNvSpPr>
            <a:spLocks noGrp="1"/>
          </p:cNvSpPr>
          <p:nvPr>
            <p:ph type="sldNum" sz="quarter" idx="10"/>
          </p:nvPr>
        </p:nvSpPr>
        <p:spPr/>
        <p:txBody>
          <a:bodyPr/>
          <a:lstStyle/>
          <a:p>
            <a:fld id="{AA97A462-D65C-D34C-8853-EBEE5ACDDB33}" type="slidenum">
              <a:rPr lang="en-US" smtClean="0"/>
              <a:t>28</a:t>
            </a:fld>
            <a:endParaRPr lang="en-US"/>
          </a:p>
        </p:txBody>
      </p:sp>
    </p:spTree>
    <p:extLst>
      <p:ext uri="{BB962C8B-B14F-4D97-AF65-F5344CB8AC3E}">
        <p14:creationId xmlns:p14="http://schemas.microsoft.com/office/powerpoint/2010/main" val="879502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Variance partitioning</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2</a:t>
            </a:fld>
            <a:endParaRPr lang="en-US"/>
          </a:p>
        </p:txBody>
      </p:sp>
    </p:spTree>
    <p:extLst>
      <p:ext uri="{BB962C8B-B14F-4D97-AF65-F5344CB8AC3E}">
        <p14:creationId xmlns:p14="http://schemas.microsoft.com/office/powerpoint/2010/main" val="2928593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Correct: Can publish, market the drug. Type I: People spend money on a drug that doesn’t work. Maybe the drug has bad side effects. Correct II: This leads to a lot of gnashing of teeth in the lab. But it is also correct. You did not make a mistake. The drug has no effect and you said it didn’t. The reason there is gnashing of teeth is because you don’t know that. </a:t>
            </a:r>
            <a:r>
              <a:rPr lang="en-US" dirty="0" smtClean="0"/>
              <a:t>We don’t know reality. It is unknowable,</a:t>
            </a:r>
            <a:r>
              <a:rPr lang="en-US" baseline="0" dirty="0" smtClean="0"/>
              <a:t> which we know since can’t. That’s why we can’t conclude anything if we fail to reject the null hypothesis. We could be correct keeping the null hypothesis, or we could simply be missing a real effect. We only know about significance, not reality. So we know which row we are in, but uncertain about the column. You could have made a type II error. Missing a real effect. How bad? God knows we could use a drug that raises IQ. But a type II error is closely linked to the issue of power. Statistical power. </a:t>
            </a:r>
          </a:p>
          <a:p>
            <a:endParaRPr lang="en-US" dirty="0" smtClean="0"/>
          </a:p>
        </p:txBody>
      </p:sp>
      <p:sp>
        <p:nvSpPr>
          <p:cNvPr id="4" name="Slide Number Placeholder 3"/>
          <p:cNvSpPr>
            <a:spLocks noGrp="1"/>
          </p:cNvSpPr>
          <p:nvPr>
            <p:ph type="sldNum" sz="quarter" idx="10"/>
          </p:nvPr>
        </p:nvSpPr>
        <p:spPr/>
        <p:txBody>
          <a:bodyPr/>
          <a:lstStyle/>
          <a:p>
            <a:fld id="{AA97A462-D65C-D34C-8853-EBEE5ACDDB33}" type="slidenum">
              <a:rPr lang="en-US" smtClean="0"/>
              <a:t>29</a:t>
            </a:fld>
            <a:endParaRPr lang="en-US"/>
          </a:p>
        </p:txBody>
      </p:sp>
    </p:spTree>
    <p:extLst>
      <p:ext uri="{BB962C8B-B14F-4D97-AF65-F5344CB8AC3E}">
        <p14:creationId xmlns:p14="http://schemas.microsoft.com/office/powerpoint/2010/main" val="2041117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on earth is t</a:t>
            </a:r>
            <a:r>
              <a:rPr lang="en-US" baseline="0" dirty="0" smtClean="0"/>
              <a:t> and why are we testing it?</a:t>
            </a:r>
            <a:endParaRPr lang="en-US" dirty="0"/>
          </a:p>
        </p:txBody>
      </p:sp>
      <p:sp>
        <p:nvSpPr>
          <p:cNvPr id="4" name="Slide Number Placeholder 3"/>
          <p:cNvSpPr>
            <a:spLocks noGrp="1"/>
          </p:cNvSpPr>
          <p:nvPr>
            <p:ph type="sldNum" sz="quarter" idx="10"/>
          </p:nvPr>
        </p:nvSpPr>
        <p:spPr/>
        <p:txBody>
          <a:bodyPr/>
          <a:lstStyle/>
          <a:p>
            <a:fld id="{AA97A462-D65C-D34C-8853-EBEE5ACDDB33}" type="slidenum">
              <a:rPr lang="en-US" smtClean="0"/>
              <a:t>34</a:t>
            </a:fld>
            <a:endParaRPr lang="en-US"/>
          </a:p>
        </p:txBody>
      </p:sp>
    </p:spTree>
    <p:extLst>
      <p:ext uri="{BB962C8B-B14F-4D97-AF65-F5344CB8AC3E}">
        <p14:creationId xmlns:p14="http://schemas.microsoft.com/office/powerpoint/2010/main" val="728662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we can’t always use z.</a:t>
            </a:r>
            <a:r>
              <a:rPr lang="en-US" baseline="0" dirty="0" smtClean="0"/>
              <a:t> There are two problems with it. </a:t>
            </a:r>
            <a:endParaRPr lang="en-US" dirty="0"/>
          </a:p>
        </p:txBody>
      </p:sp>
      <p:sp>
        <p:nvSpPr>
          <p:cNvPr id="4" name="Slide Number Placeholder 3"/>
          <p:cNvSpPr>
            <a:spLocks noGrp="1"/>
          </p:cNvSpPr>
          <p:nvPr>
            <p:ph type="sldNum" sz="quarter" idx="10"/>
          </p:nvPr>
        </p:nvSpPr>
        <p:spPr/>
        <p:txBody>
          <a:bodyPr/>
          <a:lstStyle/>
          <a:p>
            <a:fld id="{AA97A462-D65C-D34C-8853-EBEE5ACDDB33}" type="slidenum">
              <a:rPr lang="en-US" smtClean="0"/>
              <a:t>35</a:t>
            </a:fld>
            <a:endParaRPr lang="en-US"/>
          </a:p>
        </p:txBody>
      </p:sp>
    </p:spTree>
    <p:extLst>
      <p:ext uri="{BB962C8B-B14F-4D97-AF65-F5344CB8AC3E}">
        <p14:creationId xmlns:p14="http://schemas.microsoft.com/office/powerpoint/2010/main" val="3355488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9BCA07-A8F4-D54A-A867-EE2291955A30}" type="slidenum">
              <a:rPr lang="en-US" smtClean="0"/>
              <a:t>37</a:t>
            </a:fld>
            <a:endParaRPr lang="en-US"/>
          </a:p>
        </p:txBody>
      </p:sp>
    </p:spTree>
    <p:extLst>
      <p:ext uri="{BB962C8B-B14F-4D97-AF65-F5344CB8AC3E}">
        <p14:creationId xmlns:p14="http://schemas.microsoft.com/office/powerpoint/2010/main" val="184906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is which?</a:t>
            </a:r>
          </a:p>
          <a:p>
            <a:r>
              <a:rPr lang="en-US" dirty="0" smtClean="0"/>
              <a:t>t</a:t>
            </a:r>
            <a:r>
              <a:rPr lang="en-US" baseline="0" dirty="0" smtClean="0"/>
              <a:t> varies as a function of v</a:t>
            </a:r>
          </a:p>
          <a:p>
            <a:r>
              <a:rPr lang="en-US" baseline="0" dirty="0" smtClean="0"/>
              <a:t>t has “fat tails”</a:t>
            </a:r>
            <a:endParaRPr lang="en-US" dirty="0"/>
          </a:p>
        </p:txBody>
      </p:sp>
      <p:sp>
        <p:nvSpPr>
          <p:cNvPr id="4" name="Slide Number Placeholder 3"/>
          <p:cNvSpPr>
            <a:spLocks noGrp="1"/>
          </p:cNvSpPr>
          <p:nvPr>
            <p:ph type="sldNum" sz="quarter" idx="10"/>
          </p:nvPr>
        </p:nvSpPr>
        <p:spPr/>
        <p:txBody>
          <a:bodyPr/>
          <a:lstStyle/>
          <a:p>
            <a:fld id="{AA97A462-D65C-D34C-8853-EBEE5ACDDB33}" type="slidenum">
              <a:rPr lang="en-US" smtClean="0"/>
              <a:t>39</a:t>
            </a:fld>
            <a:endParaRPr lang="en-US"/>
          </a:p>
        </p:txBody>
      </p:sp>
    </p:spTree>
    <p:extLst>
      <p:ext uri="{BB962C8B-B14F-4D97-AF65-F5344CB8AC3E}">
        <p14:creationId xmlns:p14="http://schemas.microsoft.com/office/powerpoint/2010/main" val="1220951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matter</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41</a:t>
            </a:fld>
            <a:endParaRPr lang="en-US"/>
          </a:p>
        </p:txBody>
      </p:sp>
    </p:spTree>
    <p:extLst>
      <p:ext uri="{BB962C8B-B14F-4D97-AF65-F5344CB8AC3E}">
        <p14:creationId xmlns:p14="http://schemas.microsoft.com/office/powerpoint/2010/main" val="1594165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43</a:t>
            </a:fld>
            <a:endParaRPr lang="en-US"/>
          </a:p>
        </p:txBody>
      </p:sp>
    </p:spTree>
    <p:extLst>
      <p:ext uri="{BB962C8B-B14F-4D97-AF65-F5344CB8AC3E}">
        <p14:creationId xmlns:p14="http://schemas.microsoft.com/office/powerpoint/2010/main" val="3806043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double dipping</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45</a:t>
            </a:fld>
            <a:endParaRPr lang="en-US"/>
          </a:p>
        </p:txBody>
      </p:sp>
    </p:spTree>
    <p:extLst>
      <p:ext uri="{BB962C8B-B14F-4D97-AF65-F5344CB8AC3E}">
        <p14:creationId xmlns:p14="http://schemas.microsoft.com/office/powerpoint/2010/main" val="2006571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why degrees of </a:t>
            </a:r>
            <a:r>
              <a:rPr lang="en-US" smtClean="0"/>
              <a:t>freedom really do matter.</a:t>
            </a:r>
            <a:endParaRPr lang="en-US"/>
          </a:p>
        </p:txBody>
      </p:sp>
      <p:sp>
        <p:nvSpPr>
          <p:cNvPr id="4" name="Slide Number Placeholder 3"/>
          <p:cNvSpPr>
            <a:spLocks noGrp="1"/>
          </p:cNvSpPr>
          <p:nvPr>
            <p:ph type="sldNum" sz="quarter" idx="10"/>
          </p:nvPr>
        </p:nvSpPr>
        <p:spPr/>
        <p:txBody>
          <a:bodyPr/>
          <a:lstStyle/>
          <a:p>
            <a:fld id="{AA97A462-D65C-D34C-8853-EBEE5ACDDB33}" type="slidenum">
              <a:rPr lang="en-US" smtClean="0"/>
              <a:t>46</a:t>
            </a:fld>
            <a:endParaRPr lang="en-US"/>
          </a:p>
        </p:txBody>
      </p:sp>
    </p:spTree>
    <p:extLst>
      <p:ext uri="{BB962C8B-B14F-4D97-AF65-F5344CB8AC3E}">
        <p14:creationId xmlns:p14="http://schemas.microsoft.com/office/powerpoint/2010/main" val="3882798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pseudoreplication</a:t>
            </a:r>
            <a:r>
              <a:rPr lang="en-US" dirty="0" smtClean="0"/>
              <a:t> bingo. Do this in your class.</a:t>
            </a:r>
            <a:endParaRPr lang="en-US" dirty="0"/>
          </a:p>
        </p:txBody>
      </p:sp>
      <p:sp>
        <p:nvSpPr>
          <p:cNvPr id="4" name="Slide Number Placeholder 3"/>
          <p:cNvSpPr>
            <a:spLocks noGrp="1"/>
          </p:cNvSpPr>
          <p:nvPr>
            <p:ph type="sldNum" sz="quarter" idx="10"/>
          </p:nvPr>
        </p:nvSpPr>
        <p:spPr/>
        <p:txBody>
          <a:bodyPr/>
          <a:lstStyle/>
          <a:p>
            <a:fld id="{AA97A462-D65C-D34C-8853-EBEE5ACDDB33}" type="slidenum">
              <a:rPr lang="en-US" smtClean="0"/>
              <a:t>48</a:t>
            </a:fld>
            <a:endParaRPr lang="en-US"/>
          </a:p>
        </p:txBody>
      </p:sp>
    </p:spTree>
    <p:extLst>
      <p:ext uri="{BB962C8B-B14F-4D97-AF65-F5344CB8AC3E}">
        <p14:creationId xmlns:p14="http://schemas.microsoft.com/office/powerpoint/2010/main" val="1013869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 Floor (a-axis): 6.49</a:t>
            </a:r>
          </a:p>
          <a:p>
            <a:r>
              <a:rPr lang="en-US" dirty="0" smtClean="0"/>
              <a:t>5.6</a:t>
            </a:r>
          </a:p>
          <a:p>
            <a:r>
              <a:rPr lang="en-US" dirty="0" smtClean="0"/>
              <a:t>4.88</a:t>
            </a:r>
          </a:p>
          <a:p>
            <a:r>
              <a:rPr lang="en-US" dirty="0" smtClean="0"/>
              <a:t>2.76</a:t>
            </a:r>
          </a:p>
          <a:p>
            <a:endParaRPr lang="en-US" dirty="0" smtClean="0"/>
          </a:p>
          <a:p>
            <a:r>
              <a:rPr lang="en-US" dirty="0" smtClean="0"/>
              <a:t>X Floor (y-axis): 1.06</a:t>
            </a:r>
          </a:p>
          <a:p>
            <a:r>
              <a:rPr lang="en-US" dirty="0" smtClean="0"/>
              <a:t>1.85</a:t>
            </a:r>
          </a:p>
          <a:p>
            <a:r>
              <a:rPr lang="en-US" dirty="0" smtClean="0"/>
              <a:t>5.81</a:t>
            </a:r>
          </a:p>
          <a:p>
            <a:r>
              <a:rPr lang="en-US" dirty="0" smtClean="0"/>
              <a:t>7.77</a:t>
            </a:r>
          </a:p>
          <a:p>
            <a:endParaRPr lang="en-US" dirty="0" smtClean="0"/>
          </a:p>
        </p:txBody>
      </p:sp>
      <p:sp>
        <p:nvSpPr>
          <p:cNvPr id="4" name="Slide Number Placeholder 3"/>
          <p:cNvSpPr>
            <a:spLocks noGrp="1"/>
          </p:cNvSpPr>
          <p:nvPr>
            <p:ph type="sldNum" sz="quarter" idx="10"/>
          </p:nvPr>
        </p:nvSpPr>
        <p:spPr/>
        <p:txBody>
          <a:bodyPr/>
          <a:lstStyle/>
          <a:p>
            <a:fld id="{62473E61-22F5-DB43-BD8D-E3DE62163C15}" type="slidenum">
              <a:rPr lang="en-US" smtClean="0"/>
              <a:t>3</a:t>
            </a:fld>
            <a:endParaRPr lang="en-US"/>
          </a:p>
        </p:txBody>
      </p:sp>
    </p:spTree>
    <p:extLst>
      <p:ext uri="{BB962C8B-B14F-4D97-AF65-F5344CB8AC3E}">
        <p14:creationId xmlns:p14="http://schemas.microsoft.com/office/powerpoint/2010/main" val="3199291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to account for</a:t>
            </a:r>
            <a:r>
              <a:rPr lang="en-US" baseline="0" dirty="0" smtClean="0"/>
              <a:t> noise correlation. Measure the shared variation.</a:t>
            </a:r>
            <a:endParaRPr lang="en-US" dirty="0"/>
          </a:p>
        </p:txBody>
      </p:sp>
      <p:sp>
        <p:nvSpPr>
          <p:cNvPr id="4" name="Slide Number Placeholder 3"/>
          <p:cNvSpPr>
            <a:spLocks noGrp="1"/>
          </p:cNvSpPr>
          <p:nvPr>
            <p:ph type="sldNum" sz="quarter" idx="10"/>
          </p:nvPr>
        </p:nvSpPr>
        <p:spPr/>
        <p:txBody>
          <a:bodyPr/>
          <a:lstStyle/>
          <a:p>
            <a:fld id="{AA97A462-D65C-D34C-8853-EBEE5ACDDB33}" type="slidenum">
              <a:rPr lang="en-US" smtClean="0"/>
              <a:t>50</a:t>
            </a:fld>
            <a:endParaRPr lang="en-US"/>
          </a:p>
        </p:txBody>
      </p:sp>
    </p:spTree>
    <p:extLst>
      <p:ext uri="{BB962C8B-B14F-4D97-AF65-F5344CB8AC3E}">
        <p14:creationId xmlns:p14="http://schemas.microsoft.com/office/powerpoint/2010/main" val="938628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 idea. Recording</a:t>
            </a:r>
            <a:r>
              <a:rPr lang="en-US" baseline="0" dirty="0" smtClean="0"/>
              <a:t> from neurons – can we infer what neuron we are recording from, just from the properties of the sample?</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4</a:t>
            </a:fld>
            <a:endParaRPr lang="en-US"/>
          </a:p>
        </p:txBody>
      </p:sp>
    </p:spTree>
    <p:extLst>
      <p:ext uri="{BB962C8B-B14F-4D97-AF65-F5344CB8AC3E}">
        <p14:creationId xmlns:p14="http://schemas.microsoft.com/office/powerpoint/2010/main" val="4152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a:t>
            </a:r>
            <a:r>
              <a:rPr lang="en-US" baseline="0" dirty="0" smtClean="0"/>
              <a:t> ways to draw a sample from a population. </a:t>
            </a:r>
          </a:p>
          <a:p>
            <a:r>
              <a:rPr lang="en-US" baseline="0" dirty="0" smtClean="0"/>
              <a:t>Number of chemical synapses per neuron.</a:t>
            </a:r>
            <a:endParaRPr lang="en-US" dirty="0"/>
          </a:p>
        </p:txBody>
      </p:sp>
      <p:sp>
        <p:nvSpPr>
          <p:cNvPr id="4" name="Slide Number Placeholder 3"/>
          <p:cNvSpPr>
            <a:spLocks noGrp="1"/>
          </p:cNvSpPr>
          <p:nvPr>
            <p:ph type="sldNum" sz="quarter" idx="10"/>
          </p:nvPr>
        </p:nvSpPr>
        <p:spPr/>
        <p:txBody>
          <a:bodyPr/>
          <a:lstStyle/>
          <a:p>
            <a:fld id="{CCA3F322-D062-FF4C-AD37-2A5DC76111DC}" type="slidenum">
              <a:rPr lang="en-US" smtClean="0"/>
              <a:t>5</a:t>
            </a:fld>
            <a:endParaRPr lang="en-US"/>
          </a:p>
        </p:txBody>
      </p:sp>
    </p:spTree>
    <p:extLst>
      <p:ext uri="{BB962C8B-B14F-4D97-AF65-F5344CB8AC3E}">
        <p14:creationId xmlns:p14="http://schemas.microsoft.com/office/powerpoint/2010/main" val="2747177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sample mean is a big deal</a:t>
            </a:r>
            <a:r>
              <a:rPr lang="en-US" baseline="0" dirty="0" smtClean="0"/>
              <a:t> because </a:t>
            </a:r>
            <a:r>
              <a:rPr lang="en-US" dirty="0" smtClean="0"/>
              <a:t>large samples can be</a:t>
            </a:r>
            <a:r>
              <a:rPr lang="en-US" baseline="0" dirty="0" smtClean="0"/>
              <a:t> described by it. Differences between samples by differences in mean.</a:t>
            </a:r>
            <a:endParaRPr lang="en-US" dirty="0"/>
          </a:p>
        </p:txBody>
      </p:sp>
      <p:sp>
        <p:nvSpPr>
          <p:cNvPr id="4" name="Slide Number Placeholder 3"/>
          <p:cNvSpPr>
            <a:spLocks noGrp="1"/>
          </p:cNvSpPr>
          <p:nvPr>
            <p:ph type="sldNum" sz="quarter" idx="10"/>
          </p:nvPr>
        </p:nvSpPr>
        <p:spPr/>
        <p:txBody>
          <a:bodyPr/>
          <a:lstStyle/>
          <a:p>
            <a:fld id="{7855C503-01A4-8948-BF0E-C5B9295AAFE4}" type="slidenum">
              <a:rPr lang="en-US" smtClean="0"/>
              <a:t>8</a:t>
            </a:fld>
            <a:endParaRPr lang="en-US"/>
          </a:p>
        </p:txBody>
      </p:sp>
    </p:spTree>
    <p:extLst>
      <p:ext uri="{BB962C8B-B14F-4D97-AF65-F5344CB8AC3E}">
        <p14:creationId xmlns:p14="http://schemas.microsoft.com/office/powerpoint/2010/main" val="3728061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sample mean is a big deal</a:t>
            </a:r>
            <a:r>
              <a:rPr lang="en-US" baseline="0" dirty="0" smtClean="0"/>
              <a:t> because </a:t>
            </a:r>
            <a:r>
              <a:rPr lang="en-US" dirty="0" smtClean="0"/>
              <a:t>large samples can be</a:t>
            </a:r>
            <a:r>
              <a:rPr lang="en-US" baseline="0" dirty="0" smtClean="0"/>
              <a:t> described by it. Differences between samples by differences in mean.</a:t>
            </a:r>
            <a:endParaRPr lang="en-US" dirty="0"/>
          </a:p>
        </p:txBody>
      </p:sp>
      <p:sp>
        <p:nvSpPr>
          <p:cNvPr id="4" name="Slide Number Placeholder 3"/>
          <p:cNvSpPr>
            <a:spLocks noGrp="1"/>
          </p:cNvSpPr>
          <p:nvPr>
            <p:ph type="sldNum" sz="quarter" idx="10"/>
          </p:nvPr>
        </p:nvSpPr>
        <p:spPr/>
        <p:txBody>
          <a:bodyPr/>
          <a:lstStyle/>
          <a:p>
            <a:fld id="{7855C503-01A4-8948-BF0E-C5B9295AAFE4}" type="slidenum">
              <a:rPr lang="en-US" smtClean="0"/>
              <a:t>9</a:t>
            </a:fld>
            <a:endParaRPr lang="en-US"/>
          </a:p>
        </p:txBody>
      </p:sp>
    </p:spTree>
    <p:extLst>
      <p:ext uri="{BB962C8B-B14F-4D97-AF65-F5344CB8AC3E}">
        <p14:creationId xmlns:p14="http://schemas.microsoft.com/office/powerpoint/2010/main" val="3728061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owe the derivation. </a:t>
            </a:r>
            <a:endParaRPr lang="en-US" dirty="0"/>
          </a:p>
        </p:txBody>
      </p:sp>
      <p:sp>
        <p:nvSpPr>
          <p:cNvPr id="4" name="Slide Number Placeholder 3"/>
          <p:cNvSpPr>
            <a:spLocks noGrp="1"/>
          </p:cNvSpPr>
          <p:nvPr>
            <p:ph type="sldNum" sz="quarter" idx="10"/>
          </p:nvPr>
        </p:nvSpPr>
        <p:spPr/>
        <p:txBody>
          <a:bodyPr/>
          <a:lstStyle/>
          <a:p>
            <a:fld id="{62473E61-22F5-DB43-BD8D-E3DE62163C15}" type="slidenum">
              <a:rPr lang="en-US" smtClean="0"/>
              <a:t>11</a:t>
            </a:fld>
            <a:endParaRPr lang="en-US"/>
          </a:p>
        </p:txBody>
      </p:sp>
    </p:spTree>
    <p:extLst>
      <p:ext uri="{BB962C8B-B14F-4D97-AF65-F5344CB8AC3E}">
        <p14:creationId xmlns:p14="http://schemas.microsoft.com/office/powerpoint/2010/main" val="3099203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true empirically. Simulation of the standard deviation of the sample means as a function of sample size. Black: Empirical. Blue: What would would expect if it was divided by </a:t>
            </a:r>
            <a:r>
              <a:rPr lang="en-US" baseline="0" dirty="0" err="1" smtClean="0"/>
              <a:t>sqrt</a:t>
            </a:r>
            <a:r>
              <a:rPr lang="en-US" baseline="0" dirty="0" smtClean="0"/>
              <a:t> of n, red if it was divided by n itself </a:t>
            </a:r>
            <a:endParaRPr lang="en-US" dirty="0"/>
          </a:p>
        </p:txBody>
      </p:sp>
      <p:sp>
        <p:nvSpPr>
          <p:cNvPr id="4" name="Slide Number Placeholder 3"/>
          <p:cNvSpPr>
            <a:spLocks noGrp="1"/>
          </p:cNvSpPr>
          <p:nvPr>
            <p:ph type="sldNum" sz="quarter" idx="10"/>
          </p:nvPr>
        </p:nvSpPr>
        <p:spPr/>
        <p:txBody>
          <a:bodyPr/>
          <a:lstStyle/>
          <a:p>
            <a:fld id="{AA97A462-D65C-D34C-8853-EBEE5ACDDB33}" type="slidenum">
              <a:rPr lang="en-US" smtClean="0"/>
              <a:t>12</a:t>
            </a:fld>
            <a:endParaRPr lang="en-US"/>
          </a:p>
        </p:txBody>
      </p:sp>
    </p:spTree>
    <p:extLst>
      <p:ext uri="{BB962C8B-B14F-4D97-AF65-F5344CB8AC3E}">
        <p14:creationId xmlns:p14="http://schemas.microsoft.com/office/powerpoint/2010/main" val="3936197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7261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3351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0831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019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366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745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0680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9087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6419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7992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63985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BA557C-65AA-D543-A98A-91543E729843}" type="datetimeFigureOut">
              <a:rPr lang="en-US">
                <a:solidFill>
                  <a:prstClr val="black">
                    <a:tint val="75000"/>
                  </a:prstClr>
                </a:solidFill>
                <a:latin typeface="Calibri"/>
              </a:rPr>
              <a:pPr/>
              <a:t>10/27/16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D2449-AB73-D340-92E7-DD5C13605F96}"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55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1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8.bin"/><Relationship Id="rId5" Type="http://schemas.openxmlformats.org/officeDocument/2006/relationships/image" Target="../media/image13.emf"/><Relationship Id="rId6" Type="http://schemas.openxmlformats.org/officeDocument/2006/relationships/oleObject" Target="../embeddings/oleObject9.bin"/><Relationship Id="rId7" Type="http://schemas.openxmlformats.org/officeDocument/2006/relationships/image" Target="../media/image1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1" Type="http://schemas.openxmlformats.org/officeDocument/2006/relationships/image" Target="../media/image6.emf"/><Relationship Id="rId12" Type="http://schemas.openxmlformats.org/officeDocument/2006/relationships/oleObject" Target="../embeddings/oleObject5.bin"/><Relationship Id="rId13"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3.emf"/><Relationship Id="rId6" Type="http://schemas.openxmlformats.org/officeDocument/2006/relationships/oleObject" Target="../embeddings/oleObject2.bin"/><Relationship Id="rId7" Type="http://schemas.openxmlformats.org/officeDocument/2006/relationships/image" Target="../media/image4.emf"/><Relationship Id="rId8" Type="http://schemas.openxmlformats.org/officeDocument/2006/relationships/oleObject" Target="../embeddings/oleObject3.bin"/><Relationship Id="rId9" Type="http://schemas.openxmlformats.org/officeDocument/2006/relationships/image" Target="../media/image5.emf"/><Relationship Id="rId10" Type="http://schemas.openxmlformats.org/officeDocument/2006/relationships/oleObject" Target="../embeddings/oleObject4.bin"/></Relationships>
</file>

<file path=ppt/slides/_rels/slide20.xml.rels><?xml version="1.0" encoding="UTF-8" standalone="yes"?>
<Relationships xmlns="http://schemas.openxmlformats.org/package/2006/relationships"><Relationship Id="rId11" Type="http://schemas.microsoft.com/office/2007/relationships/hdphoto" Target="../media/hdphoto2.wdp"/><Relationship Id="rId12" Type="http://schemas.openxmlformats.org/officeDocument/2006/relationships/image" Target="../media/image27.png"/><Relationship Id="rId13" Type="http://schemas.microsoft.com/office/2007/relationships/hdphoto" Target="../media/hdphoto3.wdp"/><Relationship Id="rId14" Type="http://schemas.openxmlformats.org/officeDocument/2006/relationships/image" Target="../media/image28.png"/><Relationship Id="rId1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microsoft.com/office/2007/relationships/hdphoto" Target="../media/hdphoto1.wdp"/><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6.bin"/><Relationship Id="rId5" Type="http://schemas.openxmlformats.org/officeDocument/2006/relationships/image" Target="../media/image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37.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11.bin"/><Relationship Id="rId5" Type="http://schemas.openxmlformats.org/officeDocument/2006/relationships/image" Target="../media/image37.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37.emf"/><Relationship Id="rId5" Type="http://schemas.openxmlformats.org/officeDocument/2006/relationships/oleObject" Target="../embeddings/oleObject13.bin"/><Relationship Id="rId6" Type="http://schemas.openxmlformats.org/officeDocument/2006/relationships/image" Target="../media/image38.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40.emf"/><Relationship Id="rId5" Type="http://schemas.openxmlformats.org/officeDocument/2006/relationships/oleObject" Target="../embeddings/oleObject15.bin"/><Relationship Id="rId6" Type="http://schemas.openxmlformats.org/officeDocument/2006/relationships/image" Target="../media/image41.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image" Target="../media/image42.png"/><Relationship Id="rId1" Type="http://schemas.microsoft.com/office/2007/relationships/media" Target="../media/media4.avi"/><Relationship Id="rId2" Type="http://schemas.openxmlformats.org/officeDocument/2006/relationships/video" Target="../media/media4.avi"/></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9.png"/><Relationship Id="rId1" Type="http://schemas.microsoft.com/office/2007/relationships/media" Target="../media/media1.avi"/><Relationship Id="rId2" Type="http://schemas.openxmlformats.org/officeDocument/2006/relationships/video" Target="../media/media1.avi"/></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38.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17.bin"/><Relationship Id="rId5" Type="http://schemas.openxmlformats.org/officeDocument/2006/relationships/image" Target="../media/image45.emf"/><Relationship Id="rId6" Type="http://schemas.openxmlformats.org/officeDocument/2006/relationships/oleObject" Target="../embeddings/oleObject18.bin"/><Relationship Id="rId7" Type="http://schemas.openxmlformats.org/officeDocument/2006/relationships/image" Target="../media/image46.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0.png"/><Relationship Id="rId1" Type="http://schemas.microsoft.com/office/2007/relationships/media" Target="../media/media2.avi"/><Relationship Id="rId2" Type="http://schemas.openxmlformats.org/officeDocument/2006/relationships/video" Target="../media/media2.avi"/></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1.png"/><Relationship Id="rId1" Type="http://schemas.microsoft.com/office/2007/relationships/media" Target="../media/media3.avi"/><Relationship Id="rId2" Type="http://schemas.openxmlformats.org/officeDocument/2006/relationships/video" Target="../media/media3.avi"/></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Great wave cropp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7194"/>
            <a:ext cx="9144000" cy="6231038"/>
          </a:xfrm>
          <a:prstGeom prst="rect">
            <a:avLst/>
          </a:prstGeom>
        </p:spPr>
      </p:pic>
      <p:sp>
        <p:nvSpPr>
          <p:cNvPr id="3" name="TextBox 2"/>
          <p:cNvSpPr txBox="1"/>
          <p:nvPr/>
        </p:nvSpPr>
        <p:spPr>
          <a:xfrm>
            <a:off x="0" y="-118531"/>
            <a:ext cx="9144000" cy="984885"/>
          </a:xfrm>
          <a:prstGeom prst="rect">
            <a:avLst/>
          </a:prstGeom>
          <a:noFill/>
        </p:spPr>
        <p:txBody>
          <a:bodyPr wrap="square" rtlCol="0">
            <a:spAutoFit/>
          </a:bodyPr>
          <a:lstStyle/>
          <a:p>
            <a:r>
              <a:rPr lang="en-US" sz="5800" dirty="0" smtClean="0">
                <a:solidFill>
                  <a:prstClr val="black"/>
                </a:solidFill>
                <a:latin typeface="Calibri"/>
              </a:rPr>
              <a:t>Classical statistical methods 2</a:t>
            </a:r>
            <a:endParaRPr lang="en-US" sz="5800" dirty="0">
              <a:solidFill>
                <a:prstClr val="black"/>
              </a:solidFill>
              <a:latin typeface="Calibri"/>
            </a:endParaRPr>
          </a:p>
        </p:txBody>
      </p:sp>
      <p:sp>
        <p:nvSpPr>
          <p:cNvPr id="4" name="TextBox 3"/>
          <p:cNvSpPr txBox="1"/>
          <p:nvPr/>
        </p:nvSpPr>
        <p:spPr>
          <a:xfrm>
            <a:off x="5638800" y="1290204"/>
            <a:ext cx="3471330" cy="1261884"/>
          </a:xfrm>
          <a:prstGeom prst="rect">
            <a:avLst/>
          </a:prstGeom>
          <a:noFill/>
        </p:spPr>
        <p:txBody>
          <a:bodyPr wrap="square" rtlCol="0">
            <a:spAutoFit/>
          </a:bodyPr>
          <a:lstStyle/>
          <a:p>
            <a:pPr algn="r"/>
            <a:r>
              <a:rPr lang="en-US" sz="3800" dirty="0" smtClean="0">
                <a:solidFill>
                  <a:prstClr val="black"/>
                </a:solidFill>
                <a:latin typeface="Calibri"/>
              </a:rPr>
              <a:t>Data based inference</a:t>
            </a:r>
            <a:endParaRPr lang="en-US" sz="3800" dirty="0">
              <a:solidFill>
                <a:prstClr val="black"/>
              </a:solidFill>
              <a:latin typeface="Calibri"/>
            </a:endParaRPr>
          </a:p>
        </p:txBody>
      </p:sp>
    </p:spTree>
    <p:extLst>
      <p:ext uri="{BB962C8B-B14F-4D97-AF65-F5344CB8AC3E}">
        <p14:creationId xmlns:p14="http://schemas.microsoft.com/office/powerpoint/2010/main" val="42239711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What is the standard deviation of the sample means as function of sample size?</a:t>
            </a:r>
            <a:endParaRPr lang="en-US" dirty="0"/>
          </a:p>
        </p:txBody>
      </p:sp>
      <p:sp>
        <p:nvSpPr>
          <p:cNvPr id="3" name="Content Placeholder 2"/>
          <p:cNvSpPr>
            <a:spLocks noGrp="1"/>
          </p:cNvSpPr>
          <p:nvPr>
            <p:ph idx="1"/>
          </p:nvPr>
        </p:nvSpPr>
        <p:spPr>
          <a:xfrm>
            <a:off x="0" y="1600200"/>
            <a:ext cx="9144000" cy="4525963"/>
          </a:xfrm>
        </p:spPr>
        <p:txBody>
          <a:bodyPr/>
          <a:lstStyle/>
          <a:p>
            <a:r>
              <a:rPr lang="en-US" dirty="0" smtClean="0"/>
              <a:t>All important: How large does our sample need to be (n), in order for sample means to be stable estimates of the population mean? </a:t>
            </a:r>
          </a:p>
          <a:p>
            <a:r>
              <a:rPr lang="en-US" dirty="0" smtClean="0"/>
              <a:t>This is usually characterized by the standard error (of the mean) or </a:t>
            </a:r>
            <a:r>
              <a:rPr lang="en-US" b="1" dirty="0" smtClean="0"/>
              <a:t>SEM</a:t>
            </a:r>
            <a:r>
              <a:rPr lang="en-US" dirty="0" smtClean="0"/>
              <a:t>.</a:t>
            </a:r>
          </a:p>
          <a:p>
            <a:r>
              <a:rPr lang="en-US" dirty="0" smtClean="0"/>
              <a:t>AKA the standard deviation of the sample means.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189188970"/>
              </p:ext>
            </p:extLst>
          </p:nvPr>
        </p:nvGraphicFramePr>
        <p:xfrm>
          <a:off x="2024063" y="4849813"/>
          <a:ext cx="4789487" cy="1985962"/>
        </p:xfrm>
        <a:graphic>
          <a:graphicData uri="http://schemas.openxmlformats.org/presentationml/2006/ole">
            <mc:AlternateContent xmlns:mc="http://schemas.openxmlformats.org/markup-compatibility/2006">
              <mc:Choice xmlns:v="urn:schemas-microsoft-com:vml" Requires="v">
                <p:oleObj spid="_x0000_s57387" name="Equation" r:id="rId3" imgW="1041400" imgH="431800" progId="Equation.3">
                  <p:embed/>
                </p:oleObj>
              </mc:Choice>
              <mc:Fallback>
                <p:oleObj name="Equation" r:id="rId3" imgW="1041400" imgH="431800" progId="Equation.3">
                  <p:embed/>
                  <p:pic>
                    <p:nvPicPr>
                      <p:cNvPr id="0" name=""/>
                      <p:cNvPicPr/>
                      <p:nvPr/>
                    </p:nvPicPr>
                    <p:blipFill>
                      <a:blip r:embed="rId4"/>
                      <a:stretch>
                        <a:fillRect/>
                      </a:stretch>
                    </p:blipFill>
                    <p:spPr>
                      <a:xfrm>
                        <a:off x="2024063" y="4849813"/>
                        <a:ext cx="4789487" cy="1985962"/>
                      </a:xfrm>
                      <a:prstGeom prst="rect">
                        <a:avLst/>
                      </a:prstGeom>
                    </p:spPr>
                  </p:pic>
                </p:oleObj>
              </mc:Fallback>
            </mc:AlternateContent>
          </a:graphicData>
        </a:graphic>
      </p:graphicFrame>
    </p:spTree>
    <p:extLst>
      <p:ext uri="{BB962C8B-B14F-4D97-AF65-F5344CB8AC3E}">
        <p14:creationId xmlns:p14="http://schemas.microsoft.com/office/powerpoint/2010/main" val="3093422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1762"/>
            <a:ext cx="9144000" cy="1143000"/>
          </a:xfrm>
        </p:spPr>
        <p:txBody>
          <a:bodyPr/>
          <a:lstStyle/>
          <a:p>
            <a:r>
              <a:rPr lang="en-US" dirty="0" smtClean="0"/>
              <a:t>Why square root of n, not n?</a:t>
            </a:r>
            <a:endParaRPr lang="en-US" dirty="0"/>
          </a:p>
        </p:txBody>
      </p:sp>
      <p:sp>
        <p:nvSpPr>
          <p:cNvPr id="3" name="Content Placeholder 2"/>
          <p:cNvSpPr>
            <a:spLocks noGrp="1"/>
          </p:cNvSpPr>
          <p:nvPr>
            <p:ph idx="1"/>
          </p:nvPr>
        </p:nvSpPr>
        <p:spPr>
          <a:xfrm>
            <a:off x="203200" y="795338"/>
            <a:ext cx="8839200" cy="4525963"/>
          </a:xfrm>
        </p:spPr>
        <p:txBody>
          <a:bodyPr/>
          <a:lstStyle/>
          <a:p>
            <a:r>
              <a:rPr lang="en-US" dirty="0" smtClean="0"/>
              <a:t>The variance of the sample mean scales inversely with n.</a:t>
            </a:r>
          </a:p>
        </p:txBody>
      </p:sp>
      <p:sp>
        <p:nvSpPr>
          <p:cNvPr id="31" name="Title 1"/>
          <p:cNvSpPr txBox="1">
            <a:spLocks/>
          </p:cNvSpPr>
          <p:nvPr/>
        </p:nvSpPr>
        <p:spPr>
          <a:xfrm>
            <a:off x="0" y="1836738"/>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But we are interested in the standard deviation</a:t>
            </a:r>
            <a:endParaRPr lang="en-US" sz="3600" dirty="0"/>
          </a:p>
        </p:txBody>
      </p:sp>
      <p:sp>
        <p:nvSpPr>
          <p:cNvPr id="32" name="Content Placeholder 2"/>
          <p:cNvSpPr txBox="1">
            <a:spLocks/>
          </p:cNvSpPr>
          <p:nvPr/>
        </p:nvSpPr>
        <p:spPr>
          <a:xfrm>
            <a:off x="457200" y="29845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So we take the square root on both sides:</a:t>
            </a:r>
          </a:p>
          <a:p>
            <a:pPr marL="0" indent="0">
              <a:buFont typeface="Arial"/>
              <a:buNone/>
            </a:pPr>
            <a:endParaRPr lang="en-US" dirty="0"/>
          </a:p>
        </p:txBody>
      </p:sp>
      <p:graphicFrame>
        <p:nvGraphicFramePr>
          <p:cNvPr id="33" name="Object 32"/>
          <p:cNvGraphicFramePr>
            <a:graphicFrameLocks noChangeAspect="1"/>
          </p:cNvGraphicFramePr>
          <p:nvPr>
            <p:extLst>
              <p:ext uri="{D42A27DB-BD31-4B8C-83A1-F6EECF244321}">
                <p14:modId xmlns:p14="http://schemas.microsoft.com/office/powerpoint/2010/main" val="825485641"/>
              </p:ext>
            </p:extLst>
          </p:nvPr>
        </p:nvGraphicFramePr>
        <p:xfrm>
          <a:off x="1544269" y="3916562"/>
          <a:ext cx="2569862" cy="1868990"/>
        </p:xfrm>
        <a:graphic>
          <a:graphicData uri="http://schemas.openxmlformats.org/presentationml/2006/ole">
            <mc:AlternateContent xmlns:mc="http://schemas.openxmlformats.org/markup-compatibility/2006">
              <mc:Choice xmlns:v="urn:schemas-microsoft-com:vml" Requires="v">
                <p:oleObj spid="_x0000_s58454" name="Equation" r:id="rId4" imgW="558800" imgH="406400" progId="Equation.3">
                  <p:embed/>
                </p:oleObj>
              </mc:Choice>
              <mc:Fallback>
                <p:oleObj name="Equation" r:id="rId4" imgW="558800" imgH="406400" progId="Equation.3">
                  <p:embed/>
                  <p:pic>
                    <p:nvPicPr>
                      <p:cNvPr id="0" name=""/>
                      <p:cNvPicPr/>
                      <p:nvPr/>
                    </p:nvPicPr>
                    <p:blipFill>
                      <a:blip r:embed="rId5"/>
                      <a:stretch>
                        <a:fillRect/>
                      </a:stretch>
                    </p:blipFill>
                    <p:spPr>
                      <a:xfrm>
                        <a:off x="1544269" y="3916562"/>
                        <a:ext cx="2569862" cy="1868990"/>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306731937"/>
              </p:ext>
            </p:extLst>
          </p:nvPr>
        </p:nvGraphicFramePr>
        <p:xfrm>
          <a:off x="4767263" y="3859213"/>
          <a:ext cx="2628900" cy="1985962"/>
        </p:xfrm>
        <a:graphic>
          <a:graphicData uri="http://schemas.openxmlformats.org/presentationml/2006/ole">
            <mc:AlternateContent xmlns:mc="http://schemas.openxmlformats.org/markup-compatibility/2006">
              <mc:Choice xmlns:v="urn:schemas-microsoft-com:vml" Requires="v">
                <p:oleObj spid="_x0000_s58455" name="Equation" r:id="rId6" imgW="571500" imgH="431800" progId="Equation.3">
                  <p:embed/>
                </p:oleObj>
              </mc:Choice>
              <mc:Fallback>
                <p:oleObj name="Equation" r:id="rId6" imgW="571500" imgH="431800" progId="Equation.3">
                  <p:embed/>
                  <p:pic>
                    <p:nvPicPr>
                      <p:cNvPr id="0" name=""/>
                      <p:cNvPicPr/>
                      <p:nvPr/>
                    </p:nvPicPr>
                    <p:blipFill>
                      <a:blip r:embed="rId7"/>
                      <a:stretch>
                        <a:fillRect/>
                      </a:stretch>
                    </p:blipFill>
                    <p:spPr>
                      <a:xfrm>
                        <a:off x="4767263" y="3859213"/>
                        <a:ext cx="2628900" cy="1985962"/>
                      </a:xfrm>
                      <a:prstGeom prst="rect">
                        <a:avLst/>
                      </a:prstGeom>
                    </p:spPr>
                  </p:pic>
                </p:oleObj>
              </mc:Fallback>
            </mc:AlternateContent>
          </a:graphicData>
        </a:graphic>
      </p:graphicFrame>
    </p:spTree>
    <p:extLst>
      <p:ext uri="{BB962C8B-B14F-4D97-AF65-F5344CB8AC3E}">
        <p14:creationId xmlns:p14="http://schemas.microsoft.com/office/powerpoint/2010/main" val="3187528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962"/>
            <a:ext cx="8229600" cy="1143000"/>
          </a:xfrm>
        </p:spPr>
        <p:txBody>
          <a:bodyPr/>
          <a:lstStyle/>
          <a:p>
            <a:r>
              <a:rPr lang="en-US" dirty="0" smtClean="0"/>
              <a:t>How does the SEM fall off?</a:t>
            </a:r>
            <a:endParaRPr lang="en-US" dirty="0"/>
          </a:p>
        </p:txBody>
      </p:sp>
      <p:pic>
        <p:nvPicPr>
          <p:cNvPr id="4" name="Content Placeholder 3" descr="SEM.png"/>
          <p:cNvPicPr>
            <a:picLocks noGrp="1" noChangeAspect="1"/>
          </p:cNvPicPr>
          <p:nvPr>
            <p:ph idx="1"/>
          </p:nvPr>
        </p:nvPicPr>
        <p:blipFill>
          <a:blip r:embed="rId3">
            <a:extLst>
              <a:ext uri="{28A0092B-C50C-407E-A947-70E740481C1C}">
                <a14:useLocalDpi xmlns:a14="http://schemas.microsoft.com/office/drawing/2010/main" val="0"/>
              </a:ext>
            </a:extLst>
          </a:blip>
          <a:srcRect l="2333" r="2333"/>
          <a:stretch>
            <a:fillRect/>
          </a:stretch>
        </p:blipFill>
        <p:spPr>
          <a:xfrm>
            <a:off x="-1358901" y="731838"/>
            <a:ext cx="11154748" cy="6134682"/>
          </a:xfrm>
        </p:spPr>
      </p:pic>
    </p:spTree>
    <p:extLst>
      <p:ext uri="{BB962C8B-B14F-4D97-AF65-F5344CB8AC3E}">
        <p14:creationId xmlns:p14="http://schemas.microsoft.com/office/powerpoint/2010/main" val="5664336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8879"/>
            <a:ext cx="9144000" cy="1143000"/>
          </a:xfrm>
        </p:spPr>
        <p:txBody>
          <a:bodyPr>
            <a:normAutofit fontScale="90000"/>
          </a:bodyPr>
          <a:lstStyle/>
          <a:p>
            <a:r>
              <a:rPr lang="en-US" sz="6000" dirty="0" smtClean="0"/>
              <a:t>Statistical significance </a:t>
            </a:r>
            <a:br>
              <a:rPr lang="en-US" sz="6000" dirty="0" smtClean="0"/>
            </a:br>
            <a:r>
              <a:rPr lang="en-US" dirty="0" smtClean="0"/>
              <a:t>Null hypothesis Significance testing (NHST)</a:t>
            </a:r>
            <a:endParaRPr lang="en-US" dirty="0"/>
          </a:p>
        </p:txBody>
      </p:sp>
    </p:spTree>
    <p:extLst>
      <p:ext uri="{BB962C8B-B14F-4D97-AF65-F5344CB8AC3E}">
        <p14:creationId xmlns:p14="http://schemas.microsoft.com/office/powerpoint/2010/main" val="36793413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0900" y="0"/>
            <a:ext cx="7433943" cy="6858000"/>
          </a:xfrm>
          <a:prstGeom prst="rect">
            <a:avLst/>
          </a:prstGeom>
        </p:spPr>
      </p:pic>
      <p:sp>
        <p:nvSpPr>
          <p:cNvPr id="4" name="Oval 3"/>
          <p:cNvSpPr/>
          <p:nvPr/>
        </p:nvSpPr>
        <p:spPr>
          <a:xfrm>
            <a:off x="1213910" y="2334242"/>
            <a:ext cx="6723191" cy="989718"/>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598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73200" y="0"/>
            <a:ext cx="6185838" cy="6858000"/>
          </a:xfrm>
          <a:prstGeom prst="rect">
            <a:avLst/>
          </a:prstGeom>
        </p:spPr>
      </p:pic>
      <p:sp>
        <p:nvSpPr>
          <p:cNvPr id="5" name="Oval 4"/>
          <p:cNvSpPr/>
          <p:nvPr/>
        </p:nvSpPr>
        <p:spPr>
          <a:xfrm>
            <a:off x="1344642" y="5434113"/>
            <a:ext cx="4687554" cy="1423887"/>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241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459487"/>
            <a:ext cx="8229600" cy="1143000"/>
          </a:xfrm>
        </p:spPr>
        <p:txBody>
          <a:bodyPr>
            <a:normAutofit/>
          </a:bodyPr>
          <a:lstStyle/>
          <a:p>
            <a:r>
              <a:rPr lang="en-US" dirty="0"/>
              <a:t>What does this mean?  </a:t>
            </a:r>
          </a:p>
        </p:txBody>
      </p:sp>
    </p:spTree>
    <p:extLst>
      <p:ext uri="{BB962C8B-B14F-4D97-AF65-F5344CB8AC3E}">
        <p14:creationId xmlns:p14="http://schemas.microsoft.com/office/powerpoint/2010/main" val="5488078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are in good company…</a:t>
            </a:r>
            <a:endParaRPr lang="en-US" dirty="0"/>
          </a:p>
        </p:txBody>
      </p:sp>
      <p:sp>
        <p:nvSpPr>
          <p:cNvPr id="4" name="Rectangle 3"/>
          <p:cNvSpPr/>
          <p:nvPr/>
        </p:nvSpPr>
        <p:spPr>
          <a:xfrm>
            <a:off x="415947" y="1520979"/>
            <a:ext cx="8333573" cy="1200328"/>
          </a:xfrm>
          <a:prstGeom prst="rect">
            <a:avLst/>
          </a:prstGeom>
        </p:spPr>
        <p:txBody>
          <a:bodyPr wrap="square">
            <a:spAutoFit/>
          </a:bodyPr>
          <a:lstStyle/>
          <a:p>
            <a:r>
              <a:rPr lang="en-US" sz="2400" dirty="0"/>
              <a:t> </a:t>
            </a:r>
            <a:r>
              <a:rPr lang="en-US" sz="2400" dirty="0" smtClean="0"/>
              <a:t>“Your results are statistically significant. This means that you </a:t>
            </a:r>
            <a:r>
              <a:rPr lang="en-US" sz="2400" dirty="0"/>
              <a:t>have found the probability of the null hypothesis being true</a:t>
            </a:r>
            <a:r>
              <a:rPr lang="en-US" sz="2400" dirty="0" smtClean="0"/>
              <a:t>.” </a:t>
            </a:r>
            <a:r>
              <a:rPr lang="en-US" sz="2400" b="1" i="1" dirty="0" smtClean="0"/>
              <a:t>True or false?</a:t>
            </a:r>
            <a:endParaRPr lang="en-US" sz="2400" b="1" i="1" dirty="0"/>
          </a:p>
        </p:txBody>
      </p:sp>
      <p:grpSp>
        <p:nvGrpSpPr>
          <p:cNvPr id="6" name="Group 5"/>
          <p:cNvGrpSpPr/>
          <p:nvPr/>
        </p:nvGrpSpPr>
        <p:grpSpPr>
          <a:xfrm>
            <a:off x="415947" y="2846747"/>
            <a:ext cx="8728053" cy="4014068"/>
            <a:chOff x="415947" y="2846747"/>
            <a:chExt cx="8728053" cy="4014068"/>
          </a:xfrm>
        </p:grpSpPr>
        <p:pic>
          <p:nvPicPr>
            <p:cNvPr id="3" name="Picture 2"/>
            <p:cNvPicPr>
              <a:picLocks noChangeAspect="1"/>
            </p:cNvPicPr>
            <p:nvPr/>
          </p:nvPicPr>
          <p:blipFill>
            <a:blip r:embed="rId3"/>
            <a:stretch>
              <a:fillRect/>
            </a:stretch>
          </p:blipFill>
          <p:spPr>
            <a:xfrm>
              <a:off x="415947" y="2846747"/>
              <a:ext cx="6438900" cy="3937000"/>
            </a:xfrm>
            <a:prstGeom prst="rect">
              <a:avLst/>
            </a:prstGeom>
          </p:spPr>
        </p:pic>
        <p:sp>
          <p:nvSpPr>
            <p:cNvPr id="5" name="TextBox 4"/>
            <p:cNvSpPr txBox="1"/>
            <p:nvPr/>
          </p:nvSpPr>
          <p:spPr>
            <a:xfrm>
              <a:off x="6854847" y="6491483"/>
              <a:ext cx="2289153" cy="369332"/>
            </a:xfrm>
            <a:prstGeom prst="rect">
              <a:avLst/>
            </a:prstGeom>
            <a:noFill/>
          </p:spPr>
          <p:txBody>
            <a:bodyPr wrap="square" rtlCol="0">
              <a:spAutoFit/>
            </a:bodyPr>
            <a:lstStyle/>
            <a:p>
              <a:r>
                <a:rPr lang="en-US" dirty="0" smtClean="0"/>
                <a:t>Haller &amp; Krause, 2002</a:t>
              </a:r>
              <a:endParaRPr lang="en-US" dirty="0"/>
            </a:p>
          </p:txBody>
        </p:sp>
      </p:grpSp>
    </p:spTree>
    <p:extLst>
      <p:ext uri="{BB962C8B-B14F-4D97-AF65-F5344CB8AC3E}">
        <p14:creationId xmlns:p14="http://schemas.microsoft.com/office/powerpoint/2010/main" val="2072331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misconceptions</a:t>
            </a:r>
            <a:endParaRPr lang="en-US" dirty="0"/>
          </a:p>
        </p:txBody>
      </p:sp>
      <p:sp>
        <p:nvSpPr>
          <p:cNvPr id="3" name="Content Placeholder 2"/>
          <p:cNvSpPr>
            <a:spLocks noGrp="1"/>
          </p:cNvSpPr>
          <p:nvPr>
            <p:ph idx="1"/>
          </p:nvPr>
        </p:nvSpPr>
        <p:spPr>
          <a:xfrm>
            <a:off x="250870" y="1600200"/>
            <a:ext cx="8435930" cy="5257800"/>
          </a:xfrm>
        </p:spPr>
        <p:txBody>
          <a:bodyPr>
            <a:normAutofit fontScale="92500" lnSpcReduction="20000"/>
          </a:bodyPr>
          <a:lstStyle/>
          <a:p>
            <a:r>
              <a:rPr lang="en-US" dirty="0" smtClean="0"/>
              <a:t>“Statistically significant” is a synonym for</a:t>
            </a:r>
          </a:p>
          <a:p>
            <a:r>
              <a:rPr lang="en-US" dirty="0" smtClean="0"/>
              <a:t>Substantial</a:t>
            </a:r>
          </a:p>
          <a:p>
            <a:r>
              <a:rPr lang="en-US" dirty="0" smtClean="0"/>
              <a:t>Important</a:t>
            </a:r>
          </a:p>
          <a:p>
            <a:r>
              <a:rPr lang="en-US" dirty="0" smtClean="0"/>
              <a:t>Big</a:t>
            </a:r>
          </a:p>
          <a:p>
            <a:r>
              <a:rPr lang="en-US" dirty="0" smtClean="0"/>
              <a:t>Real</a:t>
            </a:r>
          </a:p>
          <a:p>
            <a:endParaRPr lang="en-US" dirty="0"/>
          </a:p>
          <a:p>
            <a:r>
              <a:rPr lang="en-US" dirty="0" smtClean="0"/>
              <a:t>Statistical significance gives the</a:t>
            </a:r>
          </a:p>
          <a:p>
            <a:r>
              <a:rPr lang="en-US" dirty="0" smtClean="0"/>
              <a:t>probability that the null hypothesis is true</a:t>
            </a:r>
          </a:p>
          <a:p>
            <a:r>
              <a:rPr lang="en-US" dirty="0" smtClean="0"/>
              <a:t>probability that the null hypothesis is false</a:t>
            </a:r>
          </a:p>
          <a:p>
            <a:r>
              <a:rPr lang="en-US" dirty="0" smtClean="0"/>
              <a:t>probability that the alternative hypothesis is true </a:t>
            </a:r>
          </a:p>
          <a:p>
            <a:r>
              <a:rPr lang="en-US" dirty="0" smtClean="0"/>
              <a:t>probability that the alternative hypothesis is false</a:t>
            </a:r>
          </a:p>
        </p:txBody>
      </p:sp>
      <p:grpSp>
        <p:nvGrpSpPr>
          <p:cNvPr id="11" name="Group 10"/>
          <p:cNvGrpSpPr/>
          <p:nvPr/>
        </p:nvGrpSpPr>
        <p:grpSpPr>
          <a:xfrm>
            <a:off x="3079004" y="2116568"/>
            <a:ext cx="4609582" cy="1962635"/>
            <a:chOff x="3079004" y="2116568"/>
            <a:chExt cx="4609582" cy="1962635"/>
          </a:xfrm>
        </p:grpSpPr>
        <p:sp>
          <p:nvSpPr>
            <p:cNvPr id="4" name="TextBox 3"/>
            <p:cNvSpPr txBox="1"/>
            <p:nvPr/>
          </p:nvSpPr>
          <p:spPr>
            <a:xfrm>
              <a:off x="3643488" y="2219189"/>
              <a:ext cx="4045098" cy="1569660"/>
            </a:xfrm>
            <a:prstGeom prst="rect">
              <a:avLst/>
            </a:prstGeom>
            <a:noFill/>
          </p:spPr>
          <p:txBody>
            <a:bodyPr wrap="none" rtlCol="0">
              <a:spAutoFit/>
            </a:bodyPr>
            <a:lstStyle/>
            <a:p>
              <a:r>
                <a:rPr lang="en-US" sz="9600" b="1" dirty="0" smtClean="0">
                  <a:solidFill>
                    <a:srgbClr val="FF0000"/>
                  </a:solidFill>
                </a:rPr>
                <a:t>Wrong!</a:t>
              </a:r>
              <a:endParaRPr lang="en-US" sz="9600" b="1" dirty="0">
                <a:solidFill>
                  <a:srgbClr val="FF0000"/>
                </a:solidFill>
              </a:endParaRPr>
            </a:p>
          </p:txBody>
        </p:sp>
        <p:cxnSp>
          <p:nvCxnSpPr>
            <p:cNvPr id="6" name="Straight Arrow Connector 5"/>
            <p:cNvCxnSpPr/>
            <p:nvPr/>
          </p:nvCxnSpPr>
          <p:spPr>
            <a:xfrm flipH="1" flipV="1">
              <a:off x="3079004" y="2116568"/>
              <a:ext cx="564484" cy="602902"/>
            </a:xfrm>
            <a:prstGeom prst="straightConnector1">
              <a:avLst/>
            </a:prstGeom>
            <a:ln w="889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3079004" y="3474773"/>
              <a:ext cx="564484" cy="604430"/>
            </a:xfrm>
            <a:prstGeom prst="straightConnector1">
              <a:avLst/>
            </a:prstGeom>
            <a:ln w="889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749659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3"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1+#ppt_w/2"/>
                                          </p:val>
                                        </p:tav>
                                        <p:tav tm="100000">
                                          <p:val>
                                            <p:strVal val="#ppt_x"/>
                                          </p:val>
                                        </p:tav>
                                      </p:tavLst>
                                    </p:anim>
                                    <p:anim calcmode="lin" valueType="num">
                                      <p:cBhvr additive="base">
                                        <p:cTn id="4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Statistical significance means</a:t>
            </a:r>
            <a:endParaRPr lang="en-US" dirty="0"/>
          </a:p>
        </p:txBody>
      </p:sp>
      <p:sp>
        <p:nvSpPr>
          <p:cNvPr id="3" name="Content Placeholder 2"/>
          <p:cNvSpPr>
            <a:spLocks noGrp="1"/>
          </p:cNvSpPr>
          <p:nvPr>
            <p:ph idx="1"/>
          </p:nvPr>
        </p:nvSpPr>
        <p:spPr>
          <a:xfrm>
            <a:off x="1" y="994834"/>
            <a:ext cx="9144000" cy="5867400"/>
          </a:xfrm>
        </p:spPr>
        <p:txBody>
          <a:bodyPr>
            <a:normAutofit fontScale="92500" lnSpcReduction="20000"/>
          </a:bodyPr>
          <a:lstStyle/>
          <a:p>
            <a:r>
              <a:rPr lang="en-US" dirty="0" smtClean="0"/>
              <a:t>an observed </a:t>
            </a:r>
            <a:r>
              <a:rPr lang="en-US" b="1" dirty="0" smtClean="0"/>
              <a:t>result</a:t>
            </a:r>
            <a:r>
              <a:rPr lang="en-US" dirty="0" smtClean="0"/>
              <a:t> is </a:t>
            </a:r>
            <a:r>
              <a:rPr lang="en-US" b="1" dirty="0" smtClean="0"/>
              <a:t>unlikely</a:t>
            </a:r>
            <a:r>
              <a:rPr lang="en-US" dirty="0" smtClean="0"/>
              <a:t> to be due to </a:t>
            </a:r>
            <a:r>
              <a:rPr lang="en-US" b="1" dirty="0" smtClean="0"/>
              <a:t>chance</a:t>
            </a:r>
            <a:r>
              <a:rPr lang="en-US" dirty="0" smtClean="0"/>
              <a:t> alone.</a:t>
            </a:r>
          </a:p>
          <a:p>
            <a:endParaRPr lang="en-US" dirty="0"/>
          </a:p>
          <a:p>
            <a:r>
              <a:rPr lang="en-US" dirty="0" smtClean="0"/>
              <a:t>Formally: </a:t>
            </a:r>
          </a:p>
          <a:p>
            <a:r>
              <a:rPr lang="en-US" dirty="0" smtClean="0"/>
              <a:t>The probability of the </a:t>
            </a:r>
            <a:r>
              <a:rPr lang="en-US" b="1" dirty="0" smtClean="0"/>
              <a:t>data</a:t>
            </a:r>
            <a:r>
              <a:rPr lang="en-US" dirty="0" smtClean="0"/>
              <a:t>, </a:t>
            </a:r>
            <a:r>
              <a:rPr lang="en-US" b="1" dirty="0" smtClean="0"/>
              <a:t>assuming</a:t>
            </a:r>
            <a:r>
              <a:rPr lang="en-US" dirty="0" smtClean="0"/>
              <a:t> that the null hypothesis is </a:t>
            </a:r>
            <a:r>
              <a:rPr lang="en-US" b="1" dirty="0" smtClean="0"/>
              <a:t>true</a:t>
            </a:r>
            <a:r>
              <a:rPr lang="en-US" dirty="0" smtClean="0"/>
              <a:t> is less than the </a:t>
            </a:r>
            <a:r>
              <a:rPr lang="en-US" b="1" dirty="0" smtClean="0"/>
              <a:t>chosen</a:t>
            </a:r>
            <a:r>
              <a:rPr lang="en-US" dirty="0" smtClean="0"/>
              <a:t> significance level.  </a:t>
            </a:r>
          </a:p>
          <a:p>
            <a:r>
              <a:rPr lang="en-US" dirty="0" smtClean="0"/>
              <a:t>Null hypothesis: No (mean) difference between experimental groups.</a:t>
            </a:r>
            <a:endParaRPr lang="en-US" dirty="0"/>
          </a:p>
          <a:p>
            <a:r>
              <a:rPr lang="en-US" dirty="0" smtClean="0"/>
              <a:t>It is a statement about the probability of data, *not* hypotheses. </a:t>
            </a:r>
          </a:p>
          <a:p>
            <a:r>
              <a:rPr lang="en-US" dirty="0" smtClean="0"/>
              <a:t>If something is significant, you did *not* show that the null hypothesis is false. </a:t>
            </a:r>
          </a:p>
          <a:p>
            <a:r>
              <a:rPr lang="en-US" dirty="0" smtClean="0"/>
              <a:t>Just unlikely to be true…</a:t>
            </a:r>
          </a:p>
          <a:p>
            <a:endParaRPr lang="en-US" dirty="0"/>
          </a:p>
        </p:txBody>
      </p:sp>
    </p:spTree>
    <p:extLst>
      <p:ext uri="{BB962C8B-B14F-4D97-AF65-F5344CB8AC3E}">
        <p14:creationId xmlns:p14="http://schemas.microsoft.com/office/powerpoint/2010/main" val="2827422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 </a:t>
            </a:r>
            <a:r>
              <a:rPr lang="en-US" dirty="0" err="1" smtClean="0"/>
              <a:t>Orthogonality</a:t>
            </a:r>
            <a:r>
              <a:rPr lang="en-US" dirty="0" smtClean="0"/>
              <a:t> principle</a:t>
            </a:r>
            <a:endParaRPr lang="en-US" dirty="0"/>
          </a:p>
        </p:txBody>
      </p:sp>
      <p:cxnSp>
        <p:nvCxnSpPr>
          <p:cNvPr id="4" name="Straight Arrow Connector 3"/>
          <p:cNvCxnSpPr/>
          <p:nvPr/>
        </p:nvCxnSpPr>
        <p:spPr>
          <a:xfrm flipV="1">
            <a:off x="688271" y="4163375"/>
            <a:ext cx="3657195" cy="595006"/>
          </a:xfrm>
          <a:prstGeom prst="straightConnector1">
            <a:avLst/>
          </a:prstGeom>
          <a:ln w="50800">
            <a:solidFill>
              <a:srgbClr val="0000FF"/>
            </a:solidFill>
            <a:prstDash val="dash"/>
            <a:tailEnd type="none"/>
          </a:ln>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1511704" y="4906325"/>
            <a:ext cx="476440" cy="707886"/>
            <a:chOff x="6209224" y="5573138"/>
            <a:chExt cx="476440" cy="707886"/>
          </a:xfrm>
        </p:grpSpPr>
        <p:sp>
          <p:nvSpPr>
            <p:cNvPr id="6" name="TextBox 5"/>
            <p:cNvSpPr txBox="1"/>
            <p:nvPr/>
          </p:nvSpPr>
          <p:spPr>
            <a:xfrm>
              <a:off x="6209224" y="5573138"/>
              <a:ext cx="420357" cy="707886"/>
            </a:xfrm>
            <a:prstGeom prst="rect">
              <a:avLst/>
            </a:prstGeom>
            <a:noFill/>
          </p:spPr>
          <p:txBody>
            <a:bodyPr wrap="none" rtlCol="0">
              <a:spAutoFit/>
            </a:bodyPr>
            <a:lstStyle/>
            <a:p>
              <a:r>
                <a:rPr lang="en-US" sz="4000" b="1" dirty="0" smtClean="0">
                  <a:solidFill>
                    <a:srgbClr val="0000FF"/>
                  </a:solidFill>
                </a:rPr>
                <a:t>x</a:t>
              </a:r>
              <a:endParaRPr lang="en-US" sz="4000" b="1" dirty="0">
                <a:solidFill>
                  <a:srgbClr val="0000FF"/>
                </a:solidFill>
              </a:endParaRPr>
            </a:p>
          </p:txBody>
        </p:sp>
        <p:cxnSp>
          <p:nvCxnSpPr>
            <p:cNvPr id="7" name="Straight Arrow Connector 6"/>
            <p:cNvCxnSpPr/>
            <p:nvPr/>
          </p:nvCxnSpPr>
          <p:spPr>
            <a:xfrm>
              <a:off x="6228464" y="5638430"/>
              <a:ext cx="457200" cy="0"/>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709031" y="1986288"/>
            <a:ext cx="2328088" cy="2773645"/>
            <a:chOff x="5329591" y="2614613"/>
            <a:chExt cx="2328088" cy="2773645"/>
          </a:xfrm>
        </p:grpSpPr>
        <p:cxnSp>
          <p:nvCxnSpPr>
            <p:cNvPr id="9" name="Straight Arrow Connector 8"/>
            <p:cNvCxnSpPr/>
            <p:nvPr/>
          </p:nvCxnSpPr>
          <p:spPr>
            <a:xfrm flipV="1">
              <a:off x="5329591" y="5111750"/>
              <a:ext cx="1731636" cy="276508"/>
            </a:xfrm>
            <a:prstGeom prst="straightConnector1">
              <a:avLst/>
            </a:prstGeom>
            <a:ln w="5080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329591" y="2614613"/>
              <a:ext cx="2328088" cy="2773645"/>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2298647" y="1536125"/>
            <a:ext cx="476440" cy="707886"/>
            <a:chOff x="6209224" y="5573138"/>
            <a:chExt cx="476440" cy="707886"/>
          </a:xfrm>
        </p:grpSpPr>
        <p:sp>
          <p:nvSpPr>
            <p:cNvPr id="12" name="TextBox 11"/>
            <p:cNvSpPr txBox="1"/>
            <p:nvPr/>
          </p:nvSpPr>
          <p:spPr>
            <a:xfrm>
              <a:off x="6209224" y="5573138"/>
              <a:ext cx="428322" cy="707886"/>
            </a:xfrm>
            <a:prstGeom prst="rect">
              <a:avLst/>
            </a:prstGeom>
            <a:noFill/>
          </p:spPr>
          <p:txBody>
            <a:bodyPr wrap="none" rtlCol="0">
              <a:spAutoFit/>
            </a:bodyPr>
            <a:lstStyle/>
            <a:p>
              <a:r>
                <a:rPr lang="en-US" sz="4000" b="1" dirty="0" smtClean="0">
                  <a:solidFill>
                    <a:srgbClr val="FF0000"/>
                  </a:solidFill>
                </a:rPr>
                <a:t>y</a:t>
              </a:r>
              <a:endParaRPr lang="en-US" sz="4000" b="1" dirty="0">
                <a:solidFill>
                  <a:srgbClr val="FF0000"/>
                </a:solidFill>
              </a:endParaRPr>
            </a:p>
          </p:txBody>
        </p:sp>
        <p:cxnSp>
          <p:nvCxnSpPr>
            <p:cNvPr id="13" name="Straight Arrow Connector 12"/>
            <p:cNvCxnSpPr/>
            <p:nvPr/>
          </p:nvCxnSpPr>
          <p:spPr>
            <a:xfrm>
              <a:off x="6228464" y="5638430"/>
              <a:ext cx="457200"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p:cNvCxnSpPr/>
          <p:nvPr/>
        </p:nvCxnSpPr>
        <p:spPr>
          <a:xfrm flipV="1">
            <a:off x="2126079" y="3099756"/>
            <a:ext cx="2011458" cy="327253"/>
          </a:xfrm>
          <a:prstGeom prst="straightConnector1">
            <a:avLst/>
          </a:prstGeom>
          <a:ln w="50800">
            <a:solidFill>
              <a:srgbClr val="0000FF"/>
            </a:solidFill>
            <a:prstDash val="dash"/>
            <a:tailEnd type="none"/>
          </a:ln>
          <a:scene3d>
            <a:camera prst="orthographicFront">
              <a:rot lat="0" lon="0" rev="5400000"/>
            </a:camera>
            <a:lightRig rig="threePt" dir="t"/>
          </a:scene3d>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3178225" y="4203687"/>
            <a:ext cx="274320" cy="274320"/>
          </a:xfrm>
          <a:prstGeom prst="ellipse">
            <a:avLst/>
          </a:prstGeom>
          <a:solidFill>
            <a:schemeClr val="tx1"/>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3041346" y="4583846"/>
            <a:ext cx="738494" cy="707886"/>
            <a:chOff x="6209224" y="5573138"/>
            <a:chExt cx="738494" cy="707886"/>
          </a:xfrm>
        </p:grpSpPr>
        <p:sp>
          <p:nvSpPr>
            <p:cNvPr id="17" name="TextBox 16"/>
            <p:cNvSpPr txBox="1"/>
            <p:nvPr/>
          </p:nvSpPr>
          <p:spPr>
            <a:xfrm>
              <a:off x="6209224" y="5573138"/>
              <a:ext cx="695623" cy="707886"/>
            </a:xfrm>
            <a:prstGeom prst="rect">
              <a:avLst/>
            </a:prstGeom>
            <a:noFill/>
          </p:spPr>
          <p:txBody>
            <a:bodyPr wrap="none" rtlCol="0">
              <a:spAutoFit/>
            </a:bodyPr>
            <a:lstStyle/>
            <a:p>
              <a:r>
                <a:rPr lang="en-US" sz="4000" b="1" dirty="0" err="1" smtClean="0"/>
                <a:t>bx</a:t>
              </a:r>
              <a:endParaRPr lang="en-US" sz="4000" b="1" dirty="0"/>
            </a:p>
          </p:txBody>
        </p:sp>
        <p:cxnSp>
          <p:nvCxnSpPr>
            <p:cNvPr id="18" name="Straight Arrow Connector 17"/>
            <p:cNvCxnSpPr/>
            <p:nvPr/>
          </p:nvCxnSpPr>
          <p:spPr>
            <a:xfrm>
              <a:off x="6490518" y="5638430"/>
              <a:ext cx="457200"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aphicFrame>
        <p:nvGraphicFramePr>
          <p:cNvPr id="19" name="Object 18"/>
          <p:cNvGraphicFramePr>
            <a:graphicFrameLocks noChangeAspect="1"/>
          </p:cNvGraphicFramePr>
          <p:nvPr>
            <p:extLst>
              <p:ext uri="{D42A27DB-BD31-4B8C-83A1-F6EECF244321}">
                <p14:modId xmlns:p14="http://schemas.microsoft.com/office/powerpoint/2010/main" val="3901018450"/>
              </p:ext>
            </p:extLst>
          </p:nvPr>
        </p:nvGraphicFramePr>
        <p:xfrm>
          <a:off x="5397500" y="1257626"/>
          <a:ext cx="3724275" cy="1268412"/>
        </p:xfrm>
        <a:graphic>
          <a:graphicData uri="http://schemas.openxmlformats.org/presentationml/2006/ole">
            <mc:AlternateContent xmlns:mc="http://schemas.openxmlformats.org/markup-compatibility/2006">
              <mc:Choice xmlns:v="urn:schemas-microsoft-com:vml" Requires="v">
                <p:oleObj spid="_x0000_s83031" name="Equation" r:id="rId4" imgW="1155700" imgH="393700" progId="Equation.3">
                  <p:embed/>
                </p:oleObj>
              </mc:Choice>
              <mc:Fallback>
                <p:oleObj name="Equation" r:id="rId4" imgW="1155700" imgH="393700" progId="Equation.3">
                  <p:embed/>
                  <p:pic>
                    <p:nvPicPr>
                      <p:cNvPr id="0" name=""/>
                      <p:cNvPicPr/>
                      <p:nvPr/>
                    </p:nvPicPr>
                    <p:blipFill>
                      <a:blip r:embed="rId5"/>
                      <a:stretch>
                        <a:fillRect/>
                      </a:stretch>
                    </p:blipFill>
                    <p:spPr>
                      <a:xfrm>
                        <a:off x="5397500" y="1257626"/>
                        <a:ext cx="3724275" cy="1268412"/>
                      </a:xfrm>
                      <a:prstGeom prst="rect">
                        <a:avLst/>
                      </a:prstGeom>
                    </p:spPr>
                  </p:pic>
                </p:oleObj>
              </mc:Fallback>
            </mc:AlternateContent>
          </a:graphicData>
        </a:graphic>
      </p:graphicFrame>
      <p:sp>
        <p:nvSpPr>
          <p:cNvPr id="20" name="TextBox 19"/>
          <p:cNvSpPr txBox="1"/>
          <p:nvPr/>
        </p:nvSpPr>
        <p:spPr>
          <a:xfrm>
            <a:off x="4216400" y="4483425"/>
            <a:ext cx="1756811" cy="584776"/>
          </a:xfrm>
          <a:prstGeom prst="rect">
            <a:avLst/>
          </a:prstGeom>
          <a:noFill/>
        </p:spPr>
        <p:txBody>
          <a:bodyPr wrap="none" rtlCol="0">
            <a:spAutoFit/>
          </a:bodyPr>
          <a:lstStyle/>
          <a:p>
            <a:r>
              <a:rPr lang="en-US" sz="3200" dirty="0" smtClean="0"/>
              <a:t>Total </a:t>
            </a:r>
            <a:r>
              <a:rPr lang="en-US" sz="3200" dirty="0" err="1" smtClean="0"/>
              <a:t>var</a:t>
            </a:r>
            <a:r>
              <a:rPr lang="en-US" sz="3200" dirty="0" smtClean="0"/>
              <a:t>:</a:t>
            </a:r>
            <a:endParaRPr lang="en-US" sz="3200" dirty="0"/>
          </a:p>
        </p:txBody>
      </p:sp>
      <p:graphicFrame>
        <p:nvGraphicFramePr>
          <p:cNvPr id="21" name="Object 20"/>
          <p:cNvGraphicFramePr>
            <a:graphicFrameLocks noChangeAspect="1"/>
          </p:cNvGraphicFramePr>
          <p:nvPr>
            <p:extLst>
              <p:ext uri="{D42A27DB-BD31-4B8C-83A1-F6EECF244321}">
                <p14:modId xmlns:p14="http://schemas.microsoft.com/office/powerpoint/2010/main" val="1327054516"/>
              </p:ext>
            </p:extLst>
          </p:nvPr>
        </p:nvGraphicFramePr>
        <p:xfrm>
          <a:off x="7321550" y="4467833"/>
          <a:ext cx="1800225" cy="736600"/>
        </p:xfrm>
        <a:graphic>
          <a:graphicData uri="http://schemas.openxmlformats.org/presentationml/2006/ole">
            <mc:AlternateContent xmlns:mc="http://schemas.openxmlformats.org/markup-compatibility/2006">
              <mc:Choice xmlns:v="urn:schemas-microsoft-com:vml" Requires="v">
                <p:oleObj spid="_x0000_s83032" name="Equation" r:id="rId6" imgW="558800" imgH="228600" progId="Equation.3">
                  <p:embed/>
                </p:oleObj>
              </mc:Choice>
              <mc:Fallback>
                <p:oleObj name="Equation" r:id="rId6" imgW="558800" imgH="228600" progId="Equation.3">
                  <p:embed/>
                  <p:pic>
                    <p:nvPicPr>
                      <p:cNvPr id="0" name=""/>
                      <p:cNvPicPr/>
                      <p:nvPr/>
                    </p:nvPicPr>
                    <p:blipFill>
                      <a:blip r:embed="rId7"/>
                      <a:stretch>
                        <a:fillRect/>
                      </a:stretch>
                    </p:blipFill>
                    <p:spPr>
                      <a:xfrm>
                        <a:off x="7321550" y="4467833"/>
                        <a:ext cx="1800225" cy="736600"/>
                      </a:xfrm>
                      <a:prstGeom prst="rect">
                        <a:avLst/>
                      </a:prstGeom>
                    </p:spPr>
                  </p:pic>
                </p:oleObj>
              </mc:Fallback>
            </mc:AlternateContent>
          </a:graphicData>
        </a:graphic>
      </p:graphicFrame>
      <p:sp>
        <p:nvSpPr>
          <p:cNvPr id="22" name="TextBox 21"/>
          <p:cNvSpPr txBox="1"/>
          <p:nvPr/>
        </p:nvSpPr>
        <p:spPr>
          <a:xfrm>
            <a:off x="4216400" y="5293333"/>
            <a:ext cx="2577548" cy="584776"/>
          </a:xfrm>
          <a:prstGeom prst="rect">
            <a:avLst/>
          </a:prstGeom>
          <a:noFill/>
        </p:spPr>
        <p:txBody>
          <a:bodyPr wrap="none" rtlCol="0">
            <a:spAutoFit/>
          </a:bodyPr>
          <a:lstStyle/>
          <a:p>
            <a:r>
              <a:rPr lang="en-US" sz="3200" dirty="0" err="1" smtClean="0"/>
              <a:t>Var</a:t>
            </a:r>
            <a:r>
              <a:rPr lang="en-US" sz="3200" dirty="0" smtClean="0"/>
              <a:t> explained:</a:t>
            </a:r>
            <a:endParaRPr lang="en-US" sz="3200" dirty="0"/>
          </a:p>
        </p:txBody>
      </p:sp>
      <p:graphicFrame>
        <p:nvGraphicFramePr>
          <p:cNvPr id="23" name="Object 22"/>
          <p:cNvGraphicFramePr>
            <a:graphicFrameLocks noChangeAspect="1"/>
          </p:cNvGraphicFramePr>
          <p:nvPr>
            <p:extLst>
              <p:ext uri="{D42A27DB-BD31-4B8C-83A1-F6EECF244321}">
                <p14:modId xmlns:p14="http://schemas.microsoft.com/office/powerpoint/2010/main" val="2514258586"/>
              </p:ext>
            </p:extLst>
          </p:nvPr>
        </p:nvGraphicFramePr>
        <p:xfrm>
          <a:off x="6707188" y="5233988"/>
          <a:ext cx="2414587" cy="819150"/>
        </p:xfrm>
        <a:graphic>
          <a:graphicData uri="http://schemas.openxmlformats.org/presentationml/2006/ole">
            <mc:AlternateContent xmlns:mc="http://schemas.openxmlformats.org/markup-compatibility/2006">
              <mc:Choice xmlns:v="urn:schemas-microsoft-com:vml" Requires="v">
                <p:oleObj spid="_x0000_s83033" name="Equation" r:id="rId8" imgW="749300" imgH="254000" progId="Equation.3">
                  <p:embed/>
                </p:oleObj>
              </mc:Choice>
              <mc:Fallback>
                <p:oleObj name="Equation" r:id="rId8" imgW="749300" imgH="254000" progId="Equation.3">
                  <p:embed/>
                  <p:pic>
                    <p:nvPicPr>
                      <p:cNvPr id="0" name=""/>
                      <p:cNvPicPr/>
                      <p:nvPr/>
                    </p:nvPicPr>
                    <p:blipFill>
                      <a:blip r:embed="rId9"/>
                      <a:stretch>
                        <a:fillRect/>
                      </a:stretch>
                    </p:blipFill>
                    <p:spPr>
                      <a:xfrm>
                        <a:off x="6707188" y="5233988"/>
                        <a:ext cx="2414587" cy="819150"/>
                      </a:xfrm>
                      <a:prstGeom prst="rect">
                        <a:avLst/>
                      </a:prstGeom>
                    </p:spPr>
                  </p:pic>
                </p:oleObj>
              </mc:Fallback>
            </mc:AlternateContent>
          </a:graphicData>
        </a:graphic>
      </p:graphicFrame>
      <p:sp>
        <p:nvSpPr>
          <p:cNvPr id="24" name="Right Brace 23"/>
          <p:cNvSpPr/>
          <p:nvPr/>
        </p:nvSpPr>
        <p:spPr>
          <a:xfrm rot="20922735">
            <a:off x="3357400" y="2077625"/>
            <a:ext cx="462715" cy="201707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1207407411"/>
              </p:ext>
            </p:extLst>
          </p:nvPr>
        </p:nvGraphicFramePr>
        <p:xfrm>
          <a:off x="3897313" y="2687638"/>
          <a:ext cx="2413000" cy="736600"/>
        </p:xfrm>
        <a:graphic>
          <a:graphicData uri="http://schemas.openxmlformats.org/presentationml/2006/ole">
            <mc:AlternateContent xmlns:mc="http://schemas.openxmlformats.org/markup-compatibility/2006">
              <mc:Choice xmlns:v="urn:schemas-microsoft-com:vml" Requires="v">
                <p:oleObj spid="_x0000_s83034" name="Equation" r:id="rId10" imgW="749300" imgH="228600" progId="Equation.3">
                  <p:embed/>
                </p:oleObj>
              </mc:Choice>
              <mc:Fallback>
                <p:oleObj name="Equation" r:id="rId10" imgW="749300" imgH="228600" progId="Equation.3">
                  <p:embed/>
                  <p:pic>
                    <p:nvPicPr>
                      <p:cNvPr id="0" name=""/>
                      <p:cNvPicPr/>
                      <p:nvPr/>
                    </p:nvPicPr>
                    <p:blipFill>
                      <a:blip r:embed="rId11"/>
                      <a:stretch>
                        <a:fillRect/>
                      </a:stretch>
                    </p:blipFill>
                    <p:spPr>
                      <a:xfrm>
                        <a:off x="3897313" y="2687638"/>
                        <a:ext cx="2413000" cy="736600"/>
                      </a:xfrm>
                      <a:prstGeom prst="rect">
                        <a:avLst/>
                      </a:prstGeom>
                    </p:spPr>
                  </p:pic>
                </p:oleObj>
              </mc:Fallback>
            </mc:AlternateContent>
          </a:graphicData>
        </a:graphic>
      </p:graphicFrame>
      <p:sp>
        <p:nvSpPr>
          <p:cNvPr id="27" name="TextBox 26"/>
          <p:cNvSpPr txBox="1"/>
          <p:nvPr/>
        </p:nvSpPr>
        <p:spPr>
          <a:xfrm>
            <a:off x="4282040" y="5989638"/>
            <a:ext cx="2283598" cy="584776"/>
          </a:xfrm>
          <a:prstGeom prst="rect">
            <a:avLst/>
          </a:prstGeom>
          <a:noFill/>
        </p:spPr>
        <p:txBody>
          <a:bodyPr wrap="none" rtlCol="0">
            <a:spAutoFit/>
          </a:bodyPr>
          <a:lstStyle/>
          <a:p>
            <a:r>
              <a:rPr lang="en-US" sz="3200" dirty="0" err="1" smtClean="0"/>
              <a:t>Var</a:t>
            </a:r>
            <a:r>
              <a:rPr lang="en-US" sz="3200" dirty="0" smtClean="0"/>
              <a:t> residual:</a:t>
            </a:r>
            <a:endParaRPr lang="en-US" sz="3200" dirty="0"/>
          </a:p>
        </p:txBody>
      </p:sp>
      <p:graphicFrame>
        <p:nvGraphicFramePr>
          <p:cNvPr id="28" name="Object 27"/>
          <p:cNvGraphicFramePr>
            <a:graphicFrameLocks noChangeAspect="1"/>
          </p:cNvGraphicFramePr>
          <p:nvPr>
            <p:extLst>
              <p:ext uri="{D42A27DB-BD31-4B8C-83A1-F6EECF244321}">
                <p14:modId xmlns:p14="http://schemas.microsoft.com/office/powerpoint/2010/main" val="1802434537"/>
              </p:ext>
            </p:extLst>
          </p:nvPr>
        </p:nvGraphicFramePr>
        <p:xfrm>
          <a:off x="7361237" y="5989638"/>
          <a:ext cx="1760538" cy="654050"/>
        </p:xfrm>
        <a:graphic>
          <a:graphicData uri="http://schemas.openxmlformats.org/presentationml/2006/ole">
            <mc:AlternateContent xmlns:mc="http://schemas.openxmlformats.org/markup-compatibility/2006">
              <mc:Choice xmlns:v="urn:schemas-microsoft-com:vml" Requires="v">
                <p:oleObj spid="_x0000_s83035" name="Equation" r:id="rId12" imgW="546100" imgH="203200" progId="Equation.3">
                  <p:embed/>
                </p:oleObj>
              </mc:Choice>
              <mc:Fallback>
                <p:oleObj name="Equation" r:id="rId12" imgW="546100" imgH="203200" progId="Equation.3">
                  <p:embed/>
                  <p:pic>
                    <p:nvPicPr>
                      <p:cNvPr id="0" name=""/>
                      <p:cNvPicPr/>
                      <p:nvPr/>
                    </p:nvPicPr>
                    <p:blipFill>
                      <a:blip r:embed="rId13"/>
                      <a:stretch>
                        <a:fillRect/>
                      </a:stretch>
                    </p:blipFill>
                    <p:spPr>
                      <a:xfrm>
                        <a:off x="7361237" y="5989638"/>
                        <a:ext cx="1760538" cy="654050"/>
                      </a:xfrm>
                      <a:prstGeom prst="rect">
                        <a:avLst/>
                      </a:prstGeom>
                    </p:spPr>
                  </p:pic>
                </p:oleObj>
              </mc:Fallback>
            </mc:AlternateContent>
          </a:graphicData>
        </a:graphic>
      </p:graphicFrame>
    </p:spTree>
    <p:extLst>
      <p:ext uri="{BB962C8B-B14F-4D97-AF65-F5344CB8AC3E}">
        <p14:creationId xmlns:p14="http://schemas.microsoft.com/office/powerpoint/2010/main" val="2867229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1000" fill="hold"/>
                                        <p:tgtEl>
                                          <p:spTgt spid="24"/>
                                        </p:tgtEl>
                                        <p:attrNameLst>
                                          <p:attrName>ppt_w</p:attrName>
                                        </p:attrNameLst>
                                      </p:cBhvr>
                                      <p:tavLst>
                                        <p:tav tm="0">
                                          <p:val>
                                            <p:strVal val="#ppt_w*0.70"/>
                                          </p:val>
                                        </p:tav>
                                        <p:tav tm="100000">
                                          <p:val>
                                            <p:strVal val="#ppt_w"/>
                                          </p:val>
                                        </p:tav>
                                      </p:tavLst>
                                    </p:anim>
                                    <p:anim calcmode="lin" valueType="num">
                                      <p:cBhvr>
                                        <p:cTn id="51" dur="1000" fill="hold"/>
                                        <p:tgtEl>
                                          <p:spTgt spid="24"/>
                                        </p:tgtEl>
                                        <p:attrNameLst>
                                          <p:attrName>ppt_h</p:attrName>
                                        </p:attrNameLst>
                                      </p:cBhvr>
                                      <p:tavLst>
                                        <p:tav tm="0">
                                          <p:val>
                                            <p:strVal val="#ppt_h"/>
                                          </p:val>
                                        </p:tav>
                                        <p:tav tm="100000">
                                          <p:val>
                                            <p:strVal val="#ppt_h"/>
                                          </p:val>
                                        </p:tav>
                                      </p:tavLst>
                                    </p:anim>
                                    <p:animEffect transition="in" filter="fade">
                                      <p:cBhvr>
                                        <p:cTn id="52" dur="1000"/>
                                        <p:tgtEl>
                                          <p:spTgt spid="24"/>
                                        </p:tgtEl>
                                      </p:cBhvr>
                                    </p:animEffec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22" grpId="0"/>
      <p:bldP spid="24" grpId="0" animBg="1"/>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18"/>
            <a:ext cx="9144000" cy="1143000"/>
          </a:xfrm>
        </p:spPr>
        <p:txBody>
          <a:bodyPr>
            <a:noAutofit/>
          </a:bodyPr>
          <a:lstStyle/>
          <a:p>
            <a:r>
              <a:rPr lang="en-US" sz="3600" dirty="0" smtClean="0"/>
              <a:t>Why statistical significance testing?</a:t>
            </a:r>
            <a:endParaRPr lang="en-US" sz="3600" dirty="0"/>
          </a:p>
        </p:txBody>
      </p:sp>
      <p:sp>
        <p:nvSpPr>
          <p:cNvPr id="3" name="Content Placeholder 2"/>
          <p:cNvSpPr>
            <a:spLocks noGrp="1"/>
          </p:cNvSpPr>
          <p:nvPr>
            <p:ph idx="1"/>
          </p:nvPr>
        </p:nvSpPr>
        <p:spPr>
          <a:xfrm>
            <a:off x="0" y="1208200"/>
            <a:ext cx="9144000" cy="4525963"/>
          </a:xfrm>
        </p:spPr>
        <p:txBody>
          <a:bodyPr/>
          <a:lstStyle/>
          <a:p>
            <a:r>
              <a:rPr lang="en-US" dirty="0" smtClean="0"/>
              <a:t>We are trying to assess the truth status of  statements (claims) about the world. </a:t>
            </a:r>
          </a:p>
          <a:p>
            <a:r>
              <a:rPr lang="en-US" dirty="0" smtClean="0"/>
              <a:t>For instance: A new drug – NZT – improves IQ. (?)</a:t>
            </a:r>
          </a:p>
          <a:p>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1814028" y="4573744"/>
            <a:ext cx="381000" cy="759460"/>
          </a:xfrm>
          <a:prstGeom prst="rect">
            <a:avLst/>
          </a:prstGeom>
        </p:spPr>
      </p:pic>
      <p:pic>
        <p:nvPicPr>
          <p:cNvPr id="5" name="Picture 4"/>
          <p:cNvPicPr>
            <a:picLocks noChangeAspect="1"/>
          </p:cNvPicPr>
          <p:nvPr/>
        </p:nvPicPr>
        <p:blipFill>
          <a:blip r:embed="rId2"/>
          <a:stretch>
            <a:fillRect/>
          </a:stretch>
        </p:blipFill>
        <p:spPr>
          <a:xfrm>
            <a:off x="5901945" y="4573744"/>
            <a:ext cx="381000" cy="759460"/>
          </a:xfrm>
          <a:prstGeom prst="rect">
            <a:avLst/>
          </a:prstGeom>
        </p:spPr>
      </p:pic>
      <p:pic>
        <p:nvPicPr>
          <p:cNvPr id="6" name="Picture 5"/>
          <p:cNvPicPr>
            <a:picLocks noChangeAspect="1"/>
          </p:cNvPicPr>
          <p:nvPr/>
        </p:nvPicPr>
        <p:blipFill>
          <a:blip r:embed="rId3"/>
          <a:stretch>
            <a:fillRect/>
          </a:stretch>
        </p:blipFill>
        <p:spPr>
          <a:xfrm>
            <a:off x="1709119" y="5987665"/>
            <a:ext cx="584241" cy="533437"/>
          </a:xfrm>
          <a:prstGeom prst="rect">
            <a:avLst/>
          </a:prstGeom>
        </p:spPr>
      </p:pic>
      <p:pic>
        <p:nvPicPr>
          <p:cNvPr id="7" name="Picture 6"/>
          <p:cNvPicPr>
            <a:picLocks noChangeAspect="1"/>
          </p:cNvPicPr>
          <p:nvPr/>
        </p:nvPicPr>
        <p:blipFill>
          <a:blip r:embed="rId4"/>
          <a:stretch>
            <a:fillRect/>
          </a:stretch>
        </p:blipFill>
        <p:spPr>
          <a:xfrm>
            <a:off x="2652228" y="4573744"/>
            <a:ext cx="914400" cy="808990"/>
          </a:xfrm>
          <a:prstGeom prst="rect">
            <a:avLst/>
          </a:prstGeom>
        </p:spPr>
      </p:pic>
      <p:grpSp>
        <p:nvGrpSpPr>
          <p:cNvPr id="10" name="Group 9"/>
          <p:cNvGrpSpPr/>
          <p:nvPr/>
        </p:nvGrpSpPr>
        <p:grpSpPr>
          <a:xfrm>
            <a:off x="5736585" y="5987665"/>
            <a:ext cx="584241" cy="533437"/>
            <a:chOff x="5919245" y="5556466"/>
            <a:chExt cx="584241" cy="533437"/>
          </a:xfrm>
        </p:grpSpPr>
        <p:pic>
          <p:nvPicPr>
            <p:cNvPr id="8" name="Picture 7"/>
            <p:cNvPicPr>
              <a:picLocks noChangeAspect="1"/>
            </p:cNvPicPr>
            <p:nvPr/>
          </p:nvPicPr>
          <p:blipFill>
            <a:blip r:embed="rId3"/>
            <a:stretch>
              <a:fillRect/>
            </a:stretch>
          </p:blipFill>
          <p:spPr>
            <a:xfrm>
              <a:off x="5919245" y="5556466"/>
              <a:ext cx="584241" cy="533437"/>
            </a:xfrm>
            <a:prstGeom prst="rect">
              <a:avLst/>
            </a:prstGeom>
          </p:spPr>
        </p:pic>
        <p:sp>
          <p:nvSpPr>
            <p:cNvPr id="9" name="&quot;No&quot; Symbol 8"/>
            <p:cNvSpPr/>
            <p:nvPr/>
          </p:nvSpPr>
          <p:spPr>
            <a:xfrm>
              <a:off x="5919245" y="5556466"/>
              <a:ext cx="584241" cy="533437"/>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11" name="Picture 10"/>
          <p:cNvPicPr>
            <a:picLocks noChangeAspect="1"/>
          </p:cNvPicPr>
          <p:nvPr/>
        </p:nvPicPr>
        <p:blipFill>
          <a:blip r:embed="rId4"/>
          <a:stretch>
            <a:fillRect/>
          </a:stretch>
        </p:blipFill>
        <p:spPr>
          <a:xfrm>
            <a:off x="6693106" y="4573744"/>
            <a:ext cx="914400" cy="808990"/>
          </a:xfrm>
          <a:prstGeom prst="rect">
            <a:avLst/>
          </a:prstGeom>
        </p:spPr>
      </p:pic>
      <p:grpSp>
        <p:nvGrpSpPr>
          <p:cNvPr id="14" name="Group 13"/>
          <p:cNvGrpSpPr/>
          <p:nvPr/>
        </p:nvGrpSpPr>
        <p:grpSpPr>
          <a:xfrm>
            <a:off x="3098215" y="3275694"/>
            <a:ext cx="4049219" cy="1181312"/>
            <a:chOff x="3098215" y="3275694"/>
            <a:chExt cx="4049219" cy="1181312"/>
          </a:xfrm>
        </p:grpSpPr>
        <p:sp>
          <p:nvSpPr>
            <p:cNvPr id="12" name="Left Brace 11"/>
            <p:cNvSpPr/>
            <p:nvPr/>
          </p:nvSpPr>
          <p:spPr>
            <a:xfrm rot="5400000">
              <a:off x="4785719" y="2095290"/>
              <a:ext cx="674212" cy="404921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p:cNvSpPr/>
            <p:nvPr/>
          </p:nvSpPr>
          <p:spPr>
            <a:xfrm>
              <a:off x="4294777" y="3275694"/>
              <a:ext cx="1707118" cy="584776"/>
            </a:xfrm>
            <a:prstGeom prst="rect">
              <a:avLst/>
            </a:prstGeom>
          </p:spPr>
          <p:txBody>
            <a:bodyPr wrap="none">
              <a:spAutoFit/>
            </a:bodyPr>
            <a:lstStyle/>
            <a:p>
              <a:r>
                <a:rPr lang="en-US" sz="3200" dirty="0" smtClean="0"/>
                <a:t>Compare</a:t>
              </a:r>
              <a:endParaRPr lang="en-US" sz="3200" dirty="0"/>
            </a:p>
          </p:txBody>
        </p:sp>
      </p:grpSp>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rightnessContrast bright="-50000"/>
                    </a14:imgEffect>
                  </a14:imgLayer>
                </a14:imgProps>
              </a:ext>
            </a:extLst>
          </a:blip>
          <a:stretch>
            <a:fillRect/>
          </a:stretch>
        </p:blipFill>
        <p:spPr>
          <a:xfrm>
            <a:off x="1472146" y="4077276"/>
            <a:ext cx="381000" cy="759460"/>
          </a:xfrm>
          <a:prstGeom prst="rect">
            <a:avLst/>
          </a:prstGeom>
        </p:spPr>
      </p:pic>
      <p:pic>
        <p:nvPicPr>
          <p:cNvPr id="16" name="Picture 15"/>
          <p:cNvPicPr>
            <a:picLocks noChangeAspect="1"/>
          </p:cNvPicPr>
          <p:nvPr/>
        </p:nvPicPr>
        <p:blipFill>
          <a:blip r:embed="rId7">
            <a:extLst>
              <a:ext uri="{BEBA8EAE-BF5A-486C-A8C5-ECC9F3942E4B}">
                <a14:imgProps xmlns:a14="http://schemas.microsoft.com/office/drawing/2010/main">
                  <a14:imgLayer r:embed="rId6">
                    <a14:imgEffect>
                      <a14:brightnessContrast bright="50000"/>
                    </a14:imgEffect>
                  </a14:imgLayer>
                </a14:imgProps>
              </a:ext>
            </a:extLst>
          </a:blip>
          <a:stretch>
            <a:fillRect/>
          </a:stretch>
        </p:blipFill>
        <p:spPr>
          <a:xfrm>
            <a:off x="2110700" y="4077276"/>
            <a:ext cx="381000" cy="759460"/>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6">
                    <a14:imgEffect>
                      <a14:brightnessContrast bright="25000"/>
                    </a14:imgEffect>
                  </a14:imgLayer>
                </a14:imgProps>
              </a:ext>
            </a:extLst>
          </a:blip>
          <a:stretch>
            <a:fillRect/>
          </a:stretch>
        </p:blipFill>
        <p:spPr>
          <a:xfrm>
            <a:off x="1354628" y="4974703"/>
            <a:ext cx="381000" cy="759460"/>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6">
                    <a14:imgEffect>
                      <a14:brightnessContrast bright="-25000"/>
                    </a14:imgEffect>
                  </a14:imgLayer>
                </a14:imgProps>
              </a:ext>
            </a:extLst>
          </a:blip>
          <a:stretch>
            <a:fillRect/>
          </a:stretch>
        </p:blipFill>
        <p:spPr>
          <a:xfrm>
            <a:off x="2194946" y="4966863"/>
            <a:ext cx="381000" cy="759460"/>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brightnessContrast bright="-40000"/>
                    </a14:imgEffect>
                  </a14:imgLayer>
                </a14:imgProps>
              </a:ext>
            </a:extLst>
          </a:blip>
          <a:stretch>
            <a:fillRect/>
          </a:stretch>
        </p:blipFill>
        <p:spPr>
          <a:xfrm>
            <a:off x="5560145" y="4165807"/>
            <a:ext cx="381000" cy="759460"/>
          </a:xfrm>
          <a:prstGeom prst="rect">
            <a:avLst/>
          </a:prstGeom>
        </p:spPr>
      </p:pic>
      <p:pic>
        <p:nvPicPr>
          <p:cNvPr id="20" name="Picture 19"/>
          <p:cNvPicPr>
            <a:picLocks noChangeAspect="1"/>
          </p:cNvPicPr>
          <p:nvPr/>
        </p:nvPicPr>
        <p:blipFill>
          <a:blip r:embed="rId12">
            <a:extLst>
              <a:ext uri="{BEBA8EAE-BF5A-486C-A8C5-ECC9F3942E4B}">
                <a14:imgProps xmlns:a14="http://schemas.microsoft.com/office/drawing/2010/main">
                  <a14:imgLayer r:embed="rId13">
                    <a14:imgEffect>
                      <a14:brightnessContrast bright="40000"/>
                    </a14:imgEffect>
                  </a14:imgLayer>
                </a14:imgProps>
              </a:ext>
            </a:extLst>
          </a:blip>
          <a:stretch>
            <a:fillRect/>
          </a:stretch>
        </p:blipFill>
        <p:spPr>
          <a:xfrm>
            <a:off x="6245739" y="4165807"/>
            <a:ext cx="381000" cy="759460"/>
          </a:xfrm>
          <a:prstGeom prst="rect">
            <a:avLst/>
          </a:prstGeom>
        </p:spPr>
      </p:pic>
      <p:pic>
        <p:nvPicPr>
          <p:cNvPr id="21" name="Picture 20"/>
          <p:cNvPicPr>
            <a:picLocks noChangeAspect="1"/>
          </p:cNvPicPr>
          <p:nvPr/>
        </p:nvPicPr>
        <p:blipFill>
          <a:blip r:embed="rId14">
            <a:extLst>
              <a:ext uri="{BEBA8EAE-BF5A-486C-A8C5-ECC9F3942E4B}">
                <a14:imgProps xmlns:a14="http://schemas.microsoft.com/office/drawing/2010/main">
                  <a14:imgLayer r:embed="rId6">
                    <a14:imgEffect>
                      <a14:brightnessContrast bright="10000"/>
                    </a14:imgEffect>
                  </a14:imgLayer>
                </a14:imgProps>
              </a:ext>
            </a:extLst>
          </a:blip>
          <a:stretch>
            <a:fillRect/>
          </a:stretch>
        </p:blipFill>
        <p:spPr>
          <a:xfrm>
            <a:off x="5489667" y="5016194"/>
            <a:ext cx="381000" cy="759460"/>
          </a:xfrm>
          <a:prstGeom prst="rect">
            <a:avLst/>
          </a:prstGeom>
        </p:spPr>
      </p:pic>
      <p:pic>
        <p:nvPicPr>
          <p:cNvPr id="22" name="Picture 21"/>
          <p:cNvPicPr>
            <a:picLocks noChangeAspect="1"/>
          </p:cNvPicPr>
          <p:nvPr/>
        </p:nvPicPr>
        <p:blipFill>
          <a:blip r:embed="rId15">
            <a:extLst>
              <a:ext uri="{BEBA8EAE-BF5A-486C-A8C5-ECC9F3942E4B}">
                <a14:imgProps xmlns:a14="http://schemas.microsoft.com/office/drawing/2010/main">
                  <a14:imgLayer r:embed="rId6">
                    <a14:imgEffect>
                      <a14:brightnessContrast bright="-10000"/>
                    </a14:imgEffect>
                  </a14:imgLayer>
                </a14:imgProps>
              </a:ext>
            </a:extLst>
          </a:blip>
          <a:stretch>
            <a:fillRect/>
          </a:stretch>
        </p:blipFill>
        <p:spPr>
          <a:xfrm>
            <a:off x="6251585" y="5047554"/>
            <a:ext cx="381000" cy="759460"/>
          </a:xfrm>
          <a:prstGeom prst="rect">
            <a:avLst/>
          </a:prstGeom>
        </p:spPr>
      </p:pic>
      <p:grpSp>
        <p:nvGrpSpPr>
          <p:cNvPr id="34" name="Group 33"/>
          <p:cNvGrpSpPr/>
          <p:nvPr/>
        </p:nvGrpSpPr>
        <p:grpSpPr>
          <a:xfrm>
            <a:off x="0" y="3461140"/>
            <a:ext cx="1641796" cy="937074"/>
            <a:chOff x="0" y="3461140"/>
            <a:chExt cx="1641796" cy="937074"/>
          </a:xfrm>
        </p:grpSpPr>
        <p:cxnSp>
          <p:nvCxnSpPr>
            <p:cNvPr id="24" name="Straight Arrow Connector 23"/>
            <p:cNvCxnSpPr>
              <a:stCxn id="30" idx="2"/>
            </p:cNvCxnSpPr>
            <p:nvPr/>
          </p:nvCxnSpPr>
          <p:spPr>
            <a:xfrm>
              <a:off x="820898" y="4045916"/>
              <a:ext cx="533730" cy="3522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0" y="3461140"/>
              <a:ext cx="1641796" cy="584776"/>
            </a:xfrm>
            <a:prstGeom prst="rect">
              <a:avLst/>
            </a:prstGeom>
            <a:noFill/>
          </p:spPr>
          <p:txBody>
            <a:bodyPr wrap="none" rtlCol="0">
              <a:spAutoFit/>
            </a:bodyPr>
            <a:lstStyle/>
            <a:p>
              <a:r>
                <a:rPr lang="en-US" sz="3200" dirty="0" smtClean="0"/>
                <a:t>Diversity</a:t>
              </a:r>
              <a:endParaRPr lang="en-US" sz="3200" dirty="0"/>
            </a:p>
          </p:txBody>
        </p:sp>
      </p:grpSp>
      <p:grpSp>
        <p:nvGrpSpPr>
          <p:cNvPr id="39" name="Group 38"/>
          <p:cNvGrpSpPr/>
          <p:nvPr/>
        </p:nvGrpSpPr>
        <p:grpSpPr>
          <a:xfrm>
            <a:off x="7147435" y="3636670"/>
            <a:ext cx="1817925" cy="1200066"/>
            <a:chOff x="0" y="3461140"/>
            <a:chExt cx="1817925" cy="1200066"/>
          </a:xfrm>
        </p:grpSpPr>
        <p:cxnSp>
          <p:nvCxnSpPr>
            <p:cNvPr id="40" name="Straight Arrow Connector 39"/>
            <p:cNvCxnSpPr>
              <a:stCxn id="41" idx="2"/>
            </p:cNvCxnSpPr>
            <p:nvPr/>
          </p:nvCxnSpPr>
          <p:spPr>
            <a:xfrm flipH="1">
              <a:off x="378653" y="4045916"/>
              <a:ext cx="530310" cy="6152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0" y="3461140"/>
              <a:ext cx="1817925" cy="584776"/>
            </a:xfrm>
            <a:prstGeom prst="rect">
              <a:avLst/>
            </a:prstGeom>
            <a:noFill/>
          </p:spPr>
          <p:txBody>
            <a:bodyPr wrap="none" rtlCol="0">
              <a:spAutoFit/>
            </a:bodyPr>
            <a:lstStyle/>
            <a:p>
              <a:r>
                <a:rPr lang="en-US" sz="3200" dirty="0" smtClean="0"/>
                <a:t>Reliability</a:t>
              </a:r>
              <a:endParaRPr lang="en-US" sz="3200" dirty="0"/>
            </a:p>
          </p:txBody>
        </p:sp>
      </p:grpSp>
      <p:grpSp>
        <p:nvGrpSpPr>
          <p:cNvPr id="43" name="Group 42"/>
          <p:cNvGrpSpPr/>
          <p:nvPr/>
        </p:nvGrpSpPr>
        <p:grpSpPr>
          <a:xfrm>
            <a:off x="2293359" y="5968671"/>
            <a:ext cx="3067173" cy="584776"/>
            <a:chOff x="-180018" y="3461140"/>
            <a:chExt cx="2203500" cy="584776"/>
          </a:xfrm>
        </p:grpSpPr>
        <p:cxnSp>
          <p:nvCxnSpPr>
            <p:cNvPr id="44" name="Straight Arrow Connector 43"/>
            <p:cNvCxnSpPr>
              <a:endCxn id="6" idx="3"/>
            </p:cNvCxnSpPr>
            <p:nvPr/>
          </p:nvCxnSpPr>
          <p:spPr>
            <a:xfrm flipH="1" flipV="1">
              <a:off x="-180018" y="3746853"/>
              <a:ext cx="628196" cy="489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0" y="3461140"/>
              <a:ext cx="2023482" cy="584776"/>
            </a:xfrm>
            <a:prstGeom prst="rect">
              <a:avLst/>
            </a:prstGeom>
            <a:noFill/>
          </p:spPr>
          <p:txBody>
            <a:bodyPr wrap="none" rtlCol="0">
              <a:spAutoFit/>
            </a:bodyPr>
            <a:lstStyle/>
            <a:p>
              <a:r>
                <a:rPr lang="en-US" sz="3200" dirty="0" smtClean="0"/>
                <a:t>      Consistency</a:t>
              </a:r>
              <a:endParaRPr lang="en-US" sz="3200" dirty="0"/>
            </a:p>
          </p:txBody>
        </p:sp>
      </p:grpSp>
    </p:spTree>
    <p:extLst>
      <p:ext uri="{BB962C8B-B14F-4D97-AF65-F5344CB8AC3E}">
        <p14:creationId xmlns:p14="http://schemas.microsoft.com/office/powerpoint/2010/main" val="2195198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99"/>
                                          </p:stCondLst>
                                        </p:cTn>
                                        <p:tgtEl>
                                          <p:spTgt spid="16"/>
                                        </p:tgtEl>
                                        <p:attrNameLst>
                                          <p:attrName>style.visibility</p:attrName>
                                        </p:attrNameLst>
                                      </p:cBhvr>
                                      <p:to>
                                        <p:strVal val="visible"/>
                                      </p:to>
                                    </p:set>
                                  </p:childTnLst>
                                </p:cTn>
                              </p:par>
                            </p:childTnLst>
                          </p:cTn>
                        </p:par>
                        <p:par>
                          <p:cTn id="49" fill="hold">
                            <p:stCondLst>
                              <p:cond delay="100"/>
                            </p:stCondLst>
                            <p:childTnLst>
                              <p:par>
                                <p:cTn id="50" presetID="1" presetClass="entr" presetSubtype="0" fill="hold" nodeType="afterEffect">
                                  <p:stCondLst>
                                    <p:cond delay="0"/>
                                  </p:stCondLst>
                                  <p:childTnLst>
                                    <p:set>
                                      <p:cBhvr>
                                        <p:cTn id="51" dur="1" fill="hold">
                                          <p:stCondLst>
                                            <p:cond delay="99"/>
                                          </p:stCondLst>
                                        </p:cTn>
                                        <p:tgtEl>
                                          <p:spTgt spid="17"/>
                                        </p:tgtEl>
                                        <p:attrNameLst>
                                          <p:attrName>style.visibility</p:attrName>
                                        </p:attrNameLst>
                                      </p:cBhvr>
                                      <p:to>
                                        <p:strVal val="visible"/>
                                      </p:to>
                                    </p:set>
                                  </p:childTnLst>
                                </p:cTn>
                              </p:par>
                            </p:childTnLst>
                          </p:cTn>
                        </p:par>
                        <p:par>
                          <p:cTn id="52" fill="hold">
                            <p:stCondLst>
                              <p:cond delay="200"/>
                            </p:stCondLst>
                            <p:childTnLst>
                              <p:par>
                                <p:cTn id="53" presetID="1" presetClass="entr" presetSubtype="0" fill="hold" nodeType="afterEffect">
                                  <p:stCondLst>
                                    <p:cond delay="0"/>
                                  </p:stCondLst>
                                  <p:childTnLst>
                                    <p:set>
                                      <p:cBhvr>
                                        <p:cTn id="54" dur="1" fill="hold">
                                          <p:stCondLst>
                                            <p:cond delay="99"/>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nodeType="afterEffect">
                                  <p:stCondLst>
                                    <p:cond delay="0"/>
                                  </p:stCondLst>
                                  <p:childTnLst>
                                    <p:set>
                                      <p:cBhvr>
                                        <p:cTn id="61" dur="1" fill="hold">
                                          <p:stCondLst>
                                            <p:cond delay="99"/>
                                          </p:stCondLst>
                                        </p:cTn>
                                        <p:tgtEl>
                                          <p:spTgt spid="20"/>
                                        </p:tgtEl>
                                        <p:attrNameLst>
                                          <p:attrName>style.visibility</p:attrName>
                                        </p:attrNameLst>
                                      </p:cBhvr>
                                      <p:to>
                                        <p:strVal val="visible"/>
                                      </p:to>
                                    </p:set>
                                  </p:childTnLst>
                                </p:cTn>
                              </p:par>
                            </p:childTnLst>
                          </p:cTn>
                        </p:par>
                        <p:par>
                          <p:cTn id="62" fill="hold">
                            <p:stCondLst>
                              <p:cond delay="100"/>
                            </p:stCondLst>
                            <p:childTnLst>
                              <p:par>
                                <p:cTn id="63" presetID="1" presetClass="entr" presetSubtype="0" fill="hold" nodeType="afterEffect">
                                  <p:stCondLst>
                                    <p:cond delay="0"/>
                                  </p:stCondLst>
                                  <p:childTnLst>
                                    <p:set>
                                      <p:cBhvr>
                                        <p:cTn id="64" dur="1" fill="hold">
                                          <p:stCondLst>
                                            <p:cond delay="99"/>
                                          </p:stCondLst>
                                        </p:cTn>
                                        <p:tgtEl>
                                          <p:spTgt spid="21"/>
                                        </p:tgtEl>
                                        <p:attrNameLst>
                                          <p:attrName>style.visibility</p:attrName>
                                        </p:attrNameLst>
                                      </p:cBhvr>
                                      <p:to>
                                        <p:strVal val="visible"/>
                                      </p:to>
                                    </p:set>
                                  </p:childTnLst>
                                </p:cTn>
                              </p:par>
                            </p:childTnLst>
                          </p:cTn>
                        </p:par>
                        <p:par>
                          <p:cTn id="65" fill="hold">
                            <p:stCondLst>
                              <p:cond delay="200"/>
                            </p:stCondLst>
                            <p:childTnLst>
                              <p:par>
                                <p:cTn id="66" presetID="1" presetClass="entr" presetSubtype="0" fill="hold" nodeType="afterEffect">
                                  <p:stCondLst>
                                    <p:cond delay="0"/>
                                  </p:stCondLst>
                                  <p:childTnLst>
                                    <p:set>
                                      <p:cBhvr>
                                        <p:cTn id="67" dur="1" fill="hold">
                                          <p:stCondLst>
                                            <p:cond delay="99"/>
                                          </p:stCondLst>
                                        </p:cTn>
                                        <p:tgtEl>
                                          <p:spTgt spid="2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 presetClass="entr" presetSubtype="9"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additive="base">
                                        <p:cTn id="72" dur="500" fill="hold"/>
                                        <p:tgtEl>
                                          <p:spTgt spid="34"/>
                                        </p:tgtEl>
                                        <p:attrNameLst>
                                          <p:attrName>ppt_x</p:attrName>
                                        </p:attrNameLst>
                                      </p:cBhvr>
                                      <p:tavLst>
                                        <p:tav tm="0">
                                          <p:val>
                                            <p:strVal val="0-#ppt_w/2"/>
                                          </p:val>
                                        </p:tav>
                                        <p:tav tm="100000">
                                          <p:val>
                                            <p:strVal val="#ppt_x"/>
                                          </p:val>
                                        </p:tav>
                                      </p:tavLst>
                                    </p:anim>
                                    <p:anim calcmode="lin" valueType="num">
                                      <p:cBhvr additive="base">
                                        <p:cTn id="73"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3" fill="hold" nodeType="clickEffect">
                                  <p:stCondLst>
                                    <p:cond delay="0"/>
                                  </p:stCondLst>
                                  <p:childTnLst>
                                    <p:set>
                                      <p:cBhvr>
                                        <p:cTn id="77" dur="1" fill="hold">
                                          <p:stCondLst>
                                            <p:cond delay="0"/>
                                          </p:stCondLst>
                                        </p:cTn>
                                        <p:tgtEl>
                                          <p:spTgt spid="39"/>
                                        </p:tgtEl>
                                        <p:attrNameLst>
                                          <p:attrName>style.visibility</p:attrName>
                                        </p:attrNameLst>
                                      </p:cBhvr>
                                      <p:to>
                                        <p:strVal val="visible"/>
                                      </p:to>
                                    </p:set>
                                    <p:anim calcmode="lin" valueType="num">
                                      <p:cBhvr additive="base">
                                        <p:cTn id="78" dur="500" fill="hold"/>
                                        <p:tgtEl>
                                          <p:spTgt spid="39"/>
                                        </p:tgtEl>
                                        <p:attrNameLst>
                                          <p:attrName>ppt_x</p:attrName>
                                        </p:attrNameLst>
                                      </p:cBhvr>
                                      <p:tavLst>
                                        <p:tav tm="0">
                                          <p:val>
                                            <p:strVal val="1+#ppt_w/2"/>
                                          </p:val>
                                        </p:tav>
                                        <p:tav tm="100000">
                                          <p:val>
                                            <p:strVal val="#ppt_x"/>
                                          </p:val>
                                        </p:tav>
                                      </p:tavLst>
                                    </p:anim>
                                    <p:anim calcmode="lin" valueType="num">
                                      <p:cBhvr additive="base">
                                        <p:cTn id="79"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43"/>
                                        </p:tgtEl>
                                        <p:attrNameLst>
                                          <p:attrName>style.visibility</p:attrName>
                                        </p:attrNameLst>
                                      </p:cBhvr>
                                      <p:to>
                                        <p:strVal val="visible"/>
                                      </p:to>
                                    </p:set>
                                    <p:anim calcmode="lin" valueType="num">
                                      <p:cBhvr additive="base">
                                        <p:cTn id="84" dur="500" fill="hold"/>
                                        <p:tgtEl>
                                          <p:spTgt spid="43"/>
                                        </p:tgtEl>
                                        <p:attrNameLst>
                                          <p:attrName>ppt_x</p:attrName>
                                        </p:attrNameLst>
                                      </p:cBhvr>
                                      <p:tavLst>
                                        <p:tav tm="0">
                                          <p:val>
                                            <p:strVal val="#ppt_x"/>
                                          </p:val>
                                        </p:tav>
                                        <p:tav tm="100000">
                                          <p:val>
                                            <p:strVal val="#ppt_x"/>
                                          </p:val>
                                        </p:tav>
                                      </p:tavLst>
                                    </p:anim>
                                    <p:anim calcmode="lin" valueType="num">
                                      <p:cBhvr additive="base">
                                        <p:cTn id="8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want to know whether the treatment makes a difference</a:t>
            </a:r>
            <a:endParaRPr lang="en-US" dirty="0"/>
          </a:p>
        </p:txBody>
      </p:sp>
      <p:sp>
        <p:nvSpPr>
          <p:cNvPr id="3" name="Content Placeholder 2"/>
          <p:cNvSpPr>
            <a:spLocks noGrp="1"/>
          </p:cNvSpPr>
          <p:nvPr>
            <p:ph idx="1"/>
          </p:nvPr>
        </p:nvSpPr>
        <p:spPr>
          <a:xfrm>
            <a:off x="457199" y="1600200"/>
            <a:ext cx="8494749" cy="4703123"/>
          </a:xfrm>
        </p:spPr>
        <p:txBody>
          <a:bodyPr>
            <a:normAutofit fontScale="92500"/>
          </a:bodyPr>
          <a:lstStyle/>
          <a:p>
            <a:r>
              <a:rPr lang="en-US" dirty="0" smtClean="0"/>
              <a:t>In the real world, variability and uncertainty are always an issue.</a:t>
            </a:r>
          </a:p>
          <a:p>
            <a:r>
              <a:rPr lang="en-US" dirty="0" smtClean="0"/>
              <a:t>Any result we observe could be due to random chance alone (variability of uncertain origin that we do not control).</a:t>
            </a:r>
          </a:p>
          <a:p>
            <a:r>
              <a:rPr lang="en-US" dirty="0" smtClean="0"/>
              <a:t>The only question is how likely that is, assuming chance.  </a:t>
            </a:r>
          </a:p>
          <a:p>
            <a:r>
              <a:rPr lang="en-US" dirty="0" smtClean="0"/>
              <a:t>This likelihood can be assessed by the procedure of </a:t>
            </a:r>
            <a:r>
              <a:rPr lang="en-US" b="1" dirty="0" smtClean="0"/>
              <a:t>null hypothesis significance testing</a:t>
            </a:r>
            <a:r>
              <a:rPr lang="en-US" dirty="0" smtClean="0"/>
              <a:t>. </a:t>
            </a:r>
            <a:endParaRPr lang="en-US" dirty="0"/>
          </a:p>
        </p:txBody>
      </p:sp>
    </p:spTree>
    <p:extLst>
      <p:ext uri="{BB962C8B-B14F-4D97-AF65-F5344CB8AC3E}">
        <p14:creationId xmlns:p14="http://schemas.microsoft.com/office/powerpoint/2010/main" val="34250036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0"/>
          </a:xfrm>
        </p:spPr>
        <p:txBody>
          <a:bodyPr/>
          <a:lstStyle/>
          <a:p>
            <a:r>
              <a:rPr lang="en-US" dirty="0" smtClean="0"/>
              <a:t>Null hypothesis significance testing</a:t>
            </a:r>
            <a:endParaRPr lang="en-US" dirty="0"/>
          </a:p>
        </p:txBody>
      </p:sp>
      <p:sp>
        <p:nvSpPr>
          <p:cNvPr id="3" name="Content Placeholder 2"/>
          <p:cNvSpPr>
            <a:spLocks noGrp="1"/>
          </p:cNvSpPr>
          <p:nvPr>
            <p:ph idx="1"/>
          </p:nvPr>
        </p:nvSpPr>
        <p:spPr>
          <a:xfrm>
            <a:off x="0" y="1303338"/>
            <a:ext cx="9144000" cy="5440362"/>
          </a:xfrm>
        </p:spPr>
        <p:txBody>
          <a:bodyPr>
            <a:noAutofit/>
          </a:bodyPr>
          <a:lstStyle/>
          <a:p>
            <a:r>
              <a:rPr lang="en-US" dirty="0" smtClean="0"/>
              <a:t>We assume that the treatment has no effect (H</a:t>
            </a:r>
            <a:r>
              <a:rPr lang="en-US" baseline="-25000" dirty="0" smtClean="0"/>
              <a:t>0</a:t>
            </a:r>
            <a:r>
              <a:rPr lang="en-US" dirty="0" smtClean="0"/>
              <a:t>).</a:t>
            </a:r>
          </a:p>
          <a:p>
            <a:r>
              <a:rPr lang="en-US" dirty="0" smtClean="0"/>
              <a:t>So the sample means of two treatment groups (one that receives the treatment and one doesn’t) should be the same. </a:t>
            </a:r>
          </a:p>
          <a:p>
            <a:r>
              <a:rPr lang="en-US" dirty="0" smtClean="0"/>
              <a:t>Alternatively – if we know population parameters – we can compare the sample parameters to that.</a:t>
            </a:r>
          </a:p>
          <a:p>
            <a:r>
              <a:rPr lang="en-US" dirty="0" smtClean="0"/>
              <a:t>Due to variability, it will never be exactly the same.</a:t>
            </a:r>
          </a:p>
          <a:p>
            <a:r>
              <a:rPr lang="en-US" dirty="0" smtClean="0"/>
              <a:t>But assuming H</a:t>
            </a:r>
            <a:r>
              <a:rPr lang="en-US" baseline="-25000" dirty="0" smtClean="0"/>
              <a:t>0 </a:t>
            </a:r>
            <a:r>
              <a:rPr lang="en-US" dirty="0" smtClean="0"/>
              <a:t> = true, we can calculate the probability (p) to observe a given difference in sample means. </a:t>
            </a:r>
          </a:p>
        </p:txBody>
      </p:sp>
    </p:spTree>
    <p:extLst>
      <p:ext uri="{BB962C8B-B14F-4D97-AF65-F5344CB8AC3E}">
        <p14:creationId xmlns:p14="http://schemas.microsoft.com/office/powerpoint/2010/main" val="1964704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4127" y="0"/>
            <a:ext cx="6499873" cy="622300"/>
          </a:xfrm>
        </p:spPr>
        <p:txBody>
          <a:bodyPr>
            <a:normAutofit/>
          </a:bodyPr>
          <a:lstStyle/>
          <a:p>
            <a:r>
              <a:rPr lang="en-US" sz="3200" dirty="0" smtClean="0"/>
              <a:t>1) How likely is each sample?</a:t>
            </a:r>
            <a:endParaRPr lang="en-US" sz="3200" dirty="0"/>
          </a:p>
        </p:txBody>
      </p:sp>
      <p:grpSp>
        <p:nvGrpSpPr>
          <p:cNvPr id="34" name="Group 33"/>
          <p:cNvGrpSpPr/>
          <p:nvPr/>
        </p:nvGrpSpPr>
        <p:grpSpPr>
          <a:xfrm>
            <a:off x="96353" y="2260439"/>
            <a:ext cx="1371600" cy="1371600"/>
            <a:chOff x="96353" y="2108039"/>
            <a:chExt cx="1371600" cy="1371600"/>
          </a:xfrm>
        </p:grpSpPr>
        <p:pic>
          <p:nvPicPr>
            <p:cNvPr id="3" name="Picture 2"/>
            <p:cNvPicPr>
              <a:picLocks noChangeAspect="1"/>
            </p:cNvPicPr>
            <p:nvPr/>
          </p:nvPicPr>
          <p:blipFill>
            <a:blip r:embed="rId3">
              <a:duotone>
                <a:schemeClr val="accent5">
                  <a:shade val="45000"/>
                  <a:satMod val="135000"/>
                </a:schemeClr>
                <a:prstClr val="white"/>
              </a:duotone>
            </a:blip>
            <a:stretch>
              <a:fillRect/>
            </a:stretch>
          </p:blipFill>
          <p:spPr>
            <a:xfrm>
              <a:off x="486878" y="2463478"/>
              <a:ext cx="285750" cy="569595"/>
            </a:xfrm>
            <a:prstGeom prst="rect">
              <a:avLst/>
            </a:prstGeom>
            <a:ln w="25400">
              <a:noFill/>
            </a:ln>
          </p:spPr>
        </p:pic>
        <p:pic>
          <p:nvPicPr>
            <p:cNvPr id="9" name="Picture 8"/>
            <p:cNvPicPr>
              <a:picLocks noChangeAspect="1"/>
            </p:cNvPicPr>
            <p:nvPr/>
          </p:nvPicPr>
          <p:blipFill>
            <a:blip r:embed="rId3">
              <a:duotone>
                <a:schemeClr val="accent5">
                  <a:shade val="45000"/>
                  <a:satMod val="135000"/>
                </a:schemeClr>
                <a:prstClr val="white"/>
              </a:duotone>
            </a:blip>
            <a:stretch>
              <a:fillRect/>
            </a:stretch>
          </p:blipFill>
          <p:spPr>
            <a:xfrm>
              <a:off x="782153" y="2615878"/>
              <a:ext cx="285750" cy="569595"/>
            </a:xfrm>
            <a:prstGeom prst="rect">
              <a:avLst/>
            </a:prstGeom>
            <a:ln w="25400">
              <a:noFill/>
            </a:ln>
          </p:spPr>
        </p:pic>
        <p:sp>
          <p:nvSpPr>
            <p:cNvPr id="28" name="Oval 27"/>
            <p:cNvSpPr/>
            <p:nvPr/>
          </p:nvSpPr>
          <p:spPr>
            <a:xfrm>
              <a:off x="96353" y="2108039"/>
              <a:ext cx="1371600" cy="1371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1925153" y="2260439"/>
            <a:ext cx="1371600" cy="1371600"/>
            <a:chOff x="1810853" y="1930078"/>
            <a:chExt cx="1371600" cy="1371600"/>
          </a:xfrm>
        </p:grpSpPr>
        <p:pic>
          <p:nvPicPr>
            <p:cNvPr id="10" name="Picture 9"/>
            <p:cNvPicPr>
              <a:picLocks noChangeAspect="1"/>
            </p:cNvPicPr>
            <p:nvPr/>
          </p:nvPicPr>
          <p:blipFill>
            <a:blip r:embed="rId3">
              <a:duotone>
                <a:schemeClr val="accent5">
                  <a:shade val="45000"/>
                  <a:satMod val="135000"/>
                </a:schemeClr>
                <a:prstClr val="white"/>
              </a:duotone>
            </a:blip>
            <a:stretch>
              <a:fillRect/>
            </a:stretch>
          </p:blipFill>
          <p:spPr>
            <a:xfrm>
              <a:off x="2068028" y="2376644"/>
              <a:ext cx="285750" cy="569595"/>
            </a:xfrm>
            <a:prstGeom prst="rect">
              <a:avLst/>
            </a:prstGeom>
            <a:ln w="25400">
              <a:noFill/>
            </a:ln>
          </p:spPr>
        </p:pic>
        <p:pic>
          <p:nvPicPr>
            <p:cNvPr id="11" name="Picture 10"/>
            <p:cNvPicPr>
              <a:picLocks noChangeAspect="1"/>
            </p:cNvPicPr>
            <p:nvPr/>
          </p:nvPicPr>
          <p:blipFill>
            <a:blip r:embed="rId3">
              <a:duotone>
                <a:schemeClr val="accent5">
                  <a:shade val="45000"/>
                  <a:satMod val="135000"/>
                </a:schemeClr>
                <a:prstClr val="white"/>
              </a:duotone>
            </a:blip>
            <a:stretch>
              <a:fillRect/>
            </a:stretch>
          </p:blipFill>
          <p:spPr>
            <a:xfrm>
              <a:off x="2353778" y="2224244"/>
              <a:ext cx="285750" cy="569595"/>
            </a:xfrm>
            <a:prstGeom prst="rect">
              <a:avLst/>
            </a:prstGeom>
            <a:ln w="25400">
              <a:noFill/>
            </a:ln>
          </p:spPr>
        </p:pic>
        <p:pic>
          <p:nvPicPr>
            <p:cNvPr id="12" name="Picture 11"/>
            <p:cNvPicPr>
              <a:picLocks noChangeAspect="1"/>
            </p:cNvPicPr>
            <p:nvPr/>
          </p:nvPicPr>
          <p:blipFill>
            <a:blip r:embed="rId3">
              <a:duotone>
                <a:schemeClr val="accent5">
                  <a:shade val="45000"/>
                  <a:satMod val="135000"/>
                </a:schemeClr>
                <a:prstClr val="white"/>
              </a:duotone>
            </a:blip>
            <a:stretch>
              <a:fillRect/>
            </a:stretch>
          </p:blipFill>
          <p:spPr>
            <a:xfrm>
              <a:off x="2627931" y="2376644"/>
              <a:ext cx="285750" cy="569595"/>
            </a:xfrm>
            <a:prstGeom prst="rect">
              <a:avLst/>
            </a:prstGeom>
            <a:ln w="25400">
              <a:noFill/>
            </a:ln>
          </p:spPr>
        </p:pic>
        <p:sp>
          <p:nvSpPr>
            <p:cNvPr id="30" name="Oval 29"/>
            <p:cNvSpPr/>
            <p:nvPr/>
          </p:nvSpPr>
          <p:spPr>
            <a:xfrm>
              <a:off x="1810853" y="1930078"/>
              <a:ext cx="1371600" cy="1371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753953" y="2260439"/>
            <a:ext cx="1371600" cy="1371600"/>
            <a:chOff x="3525353" y="1930078"/>
            <a:chExt cx="1371600" cy="1371600"/>
          </a:xfrm>
        </p:grpSpPr>
        <p:pic>
          <p:nvPicPr>
            <p:cNvPr id="13" name="Picture 12"/>
            <p:cNvPicPr>
              <a:picLocks noChangeAspect="1"/>
            </p:cNvPicPr>
            <p:nvPr/>
          </p:nvPicPr>
          <p:blipFill>
            <a:blip r:embed="rId3">
              <a:duotone>
                <a:schemeClr val="accent5">
                  <a:shade val="45000"/>
                  <a:satMod val="135000"/>
                </a:schemeClr>
                <a:prstClr val="white"/>
              </a:duotone>
            </a:blip>
            <a:stretch>
              <a:fillRect/>
            </a:stretch>
          </p:blipFill>
          <p:spPr>
            <a:xfrm>
              <a:off x="3744428" y="2091846"/>
              <a:ext cx="285750" cy="569595"/>
            </a:xfrm>
            <a:prstGeom prst="rect">
              <a:avLst/>
            </a:prstGeom>
            <a:ln w="25400">
              <a:noFill/>
            </a:ln>
          </p:spPr>
        </p:pic>
        <p:pic>
          <p:nvPicPr>
            <p:cNvPr id="14" name="Picture 13"/>
            <p:cNvPicPr>
              <a:picLocks noChangeAspect="1"/>
            </p:cNvPicPr>
            <p:nvPr/>
          </p:nvPicPr>
          <p:blipFill>
            <a:blip r:embed="rId3">
              <a:duotone>
                <a:schemeClr val="accent5">
                  <a:shade val="45000"/>
                  <a:satMod val="135000"/>
                </a:schemeClr>
                <a:prstClr val="white"/>
              </a:duotone>
            </a:blip>
            <a:stretch>
              <a:fillRect/>
            </a:stretch>
          </p:blipFill>
          <p:spPr>
            <a:xfrm>
              <a:off x="4030178" y="2021044"/>
              <a:ext cx="285750" cy="569595"/>
            </a:xfrm>
            <a:prstGeom prst="rect">
              <a:avLst/>
            </a:prstGeom>
            <a:ln w="25400">
              <a:noFill/>
            </a:ln>
          </p:spPr>
        </p:pic>
        <p:pic>
          <p:nvPicPr>
            <p:cNvPr id="15" name="Picture 14"/>
            <p:cNvPicPr>
              <a:picLocks noChangeAspect="1"/>
            </p:cNvPicPr>
            <p:nvPr/>
          </p:nvPicPr>
          <p:blipFill>
            <a:blip r:embed="rId3">
              <a:duotone>
                <a:schemeClr val="accent5">
                  <a:shade val="45000"/>
                  <a:satMod val="135000"/>
                </a:schemeClr>
                <a:prstClr val="white"/>
              </a:duotone>
            </a:blip>
            <a:stretch>
              <a:fillRect/>
            </a:stretch>
          </p:blipFill>
          <p:spPr>
            <a:xfrm>
              <a:off x="4315928" y="2091846"/>
              <a:ext cx="285750" cy="569595"/>
            </a:xfrm>
            <a:prstGeom prst="rect">
              <a:avLst/>
            </a:prstGeom>
            <a:ln w="25400">
              <a:noFill/>
            </a:ln>
          </p:spPr>
        </p:pic>
        <p:pic>
          <p:nvPicPr>
            <p:cNvPr id="16" name="Picture 15"/>
            <p:cNvPicPr>
              <a:picLocks noChangeAspect="1"/>
            </p:cNvPicPr>
            <p:nvPr/>
          </p:nvPicPr>
          <p:blipFill>
            <a:blip r:embed="rId3">
              <a:duotone>
                <a:schemeClr val="accent5">
                  <a:shade val="45000"/>
                  <a:satMod val="135000"/>
                </a:schemeClr>
                <a:prstClr val="white"/>
              </a:duotone>
            </a:blip>
            <a:stretch>
              <a:fillRect/>
            </a:stretch>
          </p:blipFill>
          <p:spPr>
            <a:xfrm>
              <a:off x="4015406" y="2641278"/>
              <a:ext cx="285750" cy="569595"/>
            </a:xfrm>
            <a:prstGeom prst="rect">
              <a:avLst/>
            </a:prstGeom>
            <a:ln w="25400">
              <a:noFill/>
            </a:ln>
          </p:spPr>
        </p:pic>
        <p:sp>
          <p:nvSpPr>
            <p:cNvPr id="31" name="Oval 30"/>
            <p:cNvSpPr/>
            <p:nvPr/>
          </p:nvSpPr>
          <p:spPr>
            <a:xfrm>
              <a:off x="3525353" y="1930078"/>
              <a:ext cx="1371600" cy="1371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5582753" y="2260439"/>
            <a:ext cx="1371600" cy="1371600"/>
            <a:chOff x="5458928" y="1917378"/>
            <a:chExt cx="1371600" cy="1371600"/>
          </a:xfrm>
        </p:grpSpPr>
        <p:pic>
          <p:nvPicPr>
            <p:cNvPr id="17" name="Picture 16"/>
            <p:cNvPicPr>
              <a:picLocks noChangeAspect="1"/>
            </p:cNvPicPr>
            <p:nvPr/>
          </p:nvPicPr>
          <p:blipFill>
            <a:blip r:embed="rId3">
              <a:duotone>
                <a:schemeClr val="accent5">
                  <a:shade val="45000"/>
                  <a:satMod val="135000"/>
                </a:schemeClr>
                <a:prstClr val="white"/>
              </a:duotone>
            </a:blip>
            <a:stretch>
              <a:fillRect/>
            </a:stretch>
          </p:blipFill>
          <p:spPr>
            <a:xfrm>
              <a:off x="5611328" y="2091846"/>
              <a:ext cx="285750" cy="569595"/>
            </a:xfrm>
            <a:prstGeom prst="rect">
              <a:avLst/>
            </a:prstGeom>
            <a:ln w="25400">
              <a:noFill/>
            </a:ln>
          </p:spPr>
        </p:pic>
        <p:pic>
          <p:nvPicPr>
            <p:cNvPr id="18" name="Picture 17"/>
            <p:cNvPicPr>
              <a:picLocks noChangeAspect="1"/>
            </p:cNvPicPr>
            <p:nvPr/>
          </p:nvPicPr>
          <p:blipFill>
            <a:blip r:embed="rId3">
              <a:duotone>
                <a:schemeClr val="accent5">
                  <a:shade val="45000"/>
                  <a:satMod val="135000"/>
                </a:schemeClr>
                <a:prstClr val="white"/>
              </a:duotone>
            </a:blip>
            <a:stretch>
              <a:fillRect/>
            </a:stretch>
          </p:blipFill>
          <p:spPr>
            <a:xfrm>
              <a:off x="6144728" y="2091846"/>
              <a:ext cx="285750" cy="569595"/>
            </a:xfrm>
            <a:prstGeom prst="rect">
              <a:avLst/>
            </a:prstGeom>
            <a:ln w="25400">
              <a:noFill/>
            </a:ln>
          </p:spPr>
        </p:pic>
        <p:pic>
          <p:nvPicPr>
            <p:cNvPr id="19" name="Picture 18"/>
            <p:cNvPicPr>
              <a:picLocks noChangeAspect="1"/>
            </p:cNvPicPr>
            <p:nvPr/>
          </p:nvPicPr>
          <p:blipFill>
            <a:blip r:embed="rId3">
              <a:duotone>
                <a:schemeClr val="accent5">
                  <a:shade val="45000"/>
                  <a:satMod val="135000"/>
                </a:schemeClr>
                <a:prstClr val="white"/>
              </a:duotone>
            </a:blip>
            <a:stretch>
              <a:fillRect/>
            </a:stretch>
          </p:blipFill>
          <p:spPr>
            <a:xfrm>
              <a:off x="5897078" y="1939446"/>
              <a:ext cx="285750" cy="569595"/>
            </a:xfrm>
            <a:prstGeom prst="rect">
              <a:avLst/>
            </a:prstGeom>
            <a:ln w="25400">
              <a:noFill/>
            </a:ln>
          </p:spPr>
        </p:pic>
        <p:pic>
          <p:nvPicPr>
            <p:cNvPr id="20" name="Picture 19"/>
            <p:cNvPicPr>
              <a:picLocks noChangeAspect="1"/>
            </p:cNvPicPr>
            <p:nvPr/>
          </p:nvPicPr>
          <p:blipFill>
            <a:blip r:embed="rId3">
              <a:duotone>
                <a:schemeClr val="accent5">
                  <a:shade val="45000"/>
                  <a:satMod val="135000"/>
                </a:schemeClr>
                <a:prstClr val="white"/>
              </a:duotone>
            </a:blip>
            <a:stretch>
              <a:fillRect/>
            </a:stretch>
          </p:blipFill>
          <p:spPr>
            <a:xfrm>
              <a:off x="5897078" y="2509041"/>
              <a:ext cx="285750" cy="569595"/>
            </a:xfrm>
            <a:prstGeom prst="rect">
              <a:avLst/>
            </a:prstGeom>
            <a:ln w="25400">
              <a:noFill/>
            </a:ln>
          </p:spPr>
        </p:pic>
        <p:pic>
          <p:nvPicPr>
            <p:cNvPr id="21" name="Picture 20"/>
            <p:cNvPicPr>
              <a:picLocks noChangeAspect="1"/>
            </p:cNvPicPr>
            <p:nvPr/>
          </p:nvPicPr>
          <p:blipFill>
            <a:blip r:embed="rId3">
              <a:duotone>
                <a:schemeClr val="accent5">
                  <a:shade val="45000"/>
                  <a:satMod val="135000"/>
                </a:schemeClr>
                <a:prstClr val="white"/>
              </a:duotone>
            </a:blip>
            <a:stretch>
              <a:fillRect/>
            </a:stretch>
          </p:blipFill>
          <p:spPr>
            <a:xfrm>
              <a:off x="6157428" y="2661441"/>
              <a:ext cx="285750" cy="569595"/>
            </a:xfrm>
            <a:prstGeom prst="rect">
              <a:avLst/>
            </a:prstGeom>
            <a:ln w="25400">
              <a:noFill/>
            </a:ln>
          </p:spPr>
        </p:pic>
        <p:sp>
          <p:nvSpPr>
            <p:cNvPr id="32" name="Oval 31"/>
            <p:cNvSpPr/>
            <p:nvPr/>
          </p:nvSpPr>
          <p:spPr>
            <a:xfrm>
              <a:off x="5458928" y="1917378"/>
              <a:ext cx="1371600" cy="1371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7411553" y="2260439"/>
            <a:ext cx="1371600" cy="1371600"/>
            <a:chOff x="7411553" y="2046122"/>
            <a:chExt cx="1371600" cy="1371600"/>
          </a:xfrm>
        </p:grpSpPr>
        <p:pic>
          <p:nvPicPr>
            <p:cNvPr id="22" name="Picture 21"/>
            <p:cNvPicPr>
              <a:picLocks noChangeAspect="1"/>
            </p:cNvPicPr>
            <p:nvPr/>
          </p:nvPicPr>
          <p:blipFill>
            <a:blip r:embed="rId3">
              <a:duotone>
                <a:schemeClr val="accent5">
                  <a:shade val="45000"/>
                  <a:satMod val="135000"/>
                </a:schemeClr>
                <a:prstClr val="white"/>
              </a:duotone>
            </a:blip>
            <a:stretch>
              <a:fillRect/>
            </a:stretch>
          </p:blipFill>
          <p:spPr>
            <a:xfrm>
              <a:off x="7706828" y="2147883"/>
              <a:ext cx="285750" cy="569595"/>
            </a:xfrm>
            <a:prstGeom prst="rect">
              <a:avLst/>
            </a:prstGeom>
            <a:ln w="25400">
              <a:noFill/>
            </a:ln>
          </p:spPr>
        </p:pic>
        <p:pic>
          <p:nvPicPr>
            <p:cNvPr id="23" name="Picture 22"/>
            <p:cNvPicPr>
              <a:picLocks noChangeAspect="1"/>
            </p:cNvPicPr>
            <p:nvPr/>
          </p:nvPicPr>
          <p:blipFill>
            <a:blip r:embed="rId3">
              <a:duotone>
                <a:schemeClr val="accent5">
                  <a:shade val="45000"/>
                  <a:satMod val="135000"/>
                </a:schemeClr>
                <a:prstClr val="white"/>
              </a:duotone>
            </a:blip>
            <a:stretch>
              <a:fillRect/>
            </a:stretch>
          </p:blipFill>
          <p:spPr>
            <a:xfrm>
              <a:off x="8240228" y="2147883"/>
              <a:ext cx="285750" cy="569595"/>
            </a:xfrm>
            <a:prstGeom prst="rect">
              <a:avLst/>
            </a:prstGeom>
            <a:ln w="25400">
              <a:noFill/>
            </a:ln>
          </p:spPr>
        </p:pic>
        <p:pic>
          <p:nvPicPr>
            <p:cNvPr id="24" name="Picture 23"/>
            <p:cNvPicPr>
              <a:picLocks noChangeAspect="1"/>
            </p:cNvPicPr>
            <p:nvPr/>
          </p:nvPicPr>
          <p:blipFill>
            <a:blip r:embed="rId3">
              <a:duotone>
                <a:schemeClr val="accent5">
                  <a:shade val="45000"/>
                  <a:satMod val="135000"/>
                </a:schemeClr>
                <a:prstClr val="white"/>
              </a:duotone>
            </a:blip>
            <a:stretch>
              <a:fillRect/>
            </a:stretch>
          </p:blipFill>
          <p:spPr>
            <a:xfrm>
              <a:off x="7992578" y="2046283"/>
              <a:ext cx="285750" cy="569595"/>
            </a:xfrm>
            <a:prstGeom prst="rect">
              <a:avLst/>
            </a:prstGeom>
            <a:ln w="25400">
              <a:noFill/>
            </a:ln>
          </p:spPr>
        </p:pic>
        <p:pic>
          <p:nvPicPr>
            <p:cNvPr id="25" name="Picture 24"/>
            <p:cNvPicPr>
              <a:picLocks noChangeAspect="1"/>
            </p:cNvPicPr>
            <p:nvPr/>
          </p:nvPicPr>
          <p:blipFill>
            <a:blip r:embed="rId3">
              <a:duotone>
                <a:schemeClr val="accent5">
                  <a:shade val="45000"/>
                  <a:satMod val="135000"/>
                </a:schemeClr>
                <a:prstClr val="white"/>
              </a:duotone>
            </a:blip>
            <a:stretch>
              <a:fillRect/>
            </a:stretch>
          </p:blipFill>
          <p:spPr>
            <a:xfrm>
              <a:off x="7992578" y="2615878"/>
              <a:ext cx="285750" cy="569595"/>
            </a:xfrm>
            <a:prstGeom prst="rect">
              <a:avLst/>
            </a:prstGeom>
            <a:ln w="25400">
              <a:noFill/>
            </a:ln>
          </p:spPr>
        </p:pic>
        <p:pic>
          <p:nvPicPr>
            <p:cNvPr id="26" name="Picture 25"/>
            <p:cNvPicPr>
              <a:picLocks noChangeAspect="1"/>
            </p:cNvPicPr>
            <p:nvPr/>
          </p:nvPicPr>
          <p:blipFill>
            <a:blip r:embed="rId3">
              <a:duotone>
                <a:schemeClr val="accent5">
                  <a:shade val="45000"/>
                  <a:satMod val="135000"/>
                </a:schemeClr>
                <a:prstClr val="white"/>
              </a:duotone>
            </a:blip>
            <a:stretch>
              <a:fillRect/>
            </a:stretch>
          </p:blipFill>
          <p:spPr>
            <a:xfrm>
              <a:off x="8240228" y="2717478"/>
              <a:ext cx="285750" cy="569595"/>
            </a:xfrm>
            <a:prstGeom prst="rect">
              <a:avLst/>
            </a:prstGeom>
            <a:ln w="25400">
              <a:noFill/>
            </a:ln>
          </p:spPr>
        </p:pic>
        <p:pic>
          <p:nvPicPr>
            <p:cNvPr id="27" name="Picture 26"/>
            <p:cNvPicPr>
              <a:picLocks noChangeAspect="1"/>
            </p:cNvPicPr>
            <p:nvPr/>
          </p:nvPicPr>
          <p:blipFill>
            <a:blip r:embed="rId3">
              <a:duotone>
                <a:schemeClr val="accent5">
                  <a:shade val="45000"/>
                  <a:satMod val="135000"/>
                </a:schemeClr>
                <a:prstClr val="white"/>
              </a:duotone>
            </a:blip>
            <a:stretch>
              <a:fillRect/>
            </a:stretch>
          </p:blipFill>
          <p:spPr>
            <a:xfrm>
              <a:off x="7706828" y="2730339"/>
              <a:ext cx="285750" cy="569595"/>
            </a:xfrm>
            <a:prstGeom prst="rect">
              <a:avLst/>
            </a:prstGeom>
            <a:ln w="25400">
              <a:noFill/>
            </a:ln>
          </p:spPr>
        </p:pic>
        <p:sp>
          <p:nvSpPr>
            <p:cNvPr id="33" name="Oval 32"/>
            <p:cNvSpPr/>
            <p:nvPr/>
          </p:nvSpPr>
          <p:spPr>
            <a:xfrm>
              <a:off x="7411553" y="2046122"/>
              <a:ext cx="1371600" cy="1371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TextBox 39"/>
          <p:cNvSpPr txBox="1"/>
          <p:nvPr/>
        </p:nvSpPr>
        <p:spPr>
          <a:xfrm>
            <a:off x="190500" y="1663700"/>
            <a:ext cx="1351126" cy="523220"/>
          </a:xfrm>
          <a:prstGeom prst="rect">
            <a:avLst/>
          </a:prstGeom>
          <a:noFill/>
        </p:spPr>
        <p:txBody>
          <a:bodyPr wrap="none" rtlCol="0">
            <a:spAutoFit/>
          </a:bodyPr>
          <a:lstStyle/>
          <a:p>
            <a:r>
              <a:rPr lang="en-US" sz="2800" b="1" dirty="0" smtClean="0"/>
              <a:t>p = 0.25</a:t>
            </a:r>
            <a:endParaRPr lang="en-US" sz="2800" b="1" dirty="0"/>
          </a:p>
        </p:txBody>
      </p:sp>
      <p:sp>
        <p:nvSpPr>
          <p:cNvPr id="41" name="TextBox 40"/>
          <p:cNvSpPr txBox="1"/>
          <p:nvPr/>
        </p:nvSpPr>
        <p:spPr>
          <a:xfrm>
            <a:off x="1780527" y="1663700"/>
            <a:ext cx="1542409" cy="523220"/>
          </a:xfrm>
          <a:prstGeom prst="rect">
            <a:avLst/>
          </a:prstGeom>
          <a:noFill/>
        </p:spPr>
        <p:txBody>
          <a:bodyPr wrap="none" rtlCol="0">
            <a:spAutoFit/>
          </a:bodyPr>
          <a:lstStyle/>
          <a:p>
            <a:r>
              <a:rPr lang="en-US" sz="2800" b="1" dirty="0" smtClean="0"/>
              <a:t>p = 0.125</a:t>
            </a:r>
            <a:endParaRPr lang="en-US" sz="2800" b="1" dirty="0"/>
          </a:p>
        </p:txBody>
      </p:sp>
      <p:sp>
        <p:nvSpPr>
          <p:cNvPr id="42" name="TextBox 41"/>
          <p:cNvSpPr txBox="1"/>
          <p:nvPr/>
        </p:nvSpPr>
        <p:spPr>
          <a:xfrm>
            <a:off x="3533127" y="1663700"/>
            <a:ext cx="1724400" cy="523220"/>
          </a:xfrm>
          <a:prstGeom prst="rect">
            <a:avLst/>
          </a:prstGeom>
          <a:noFill/>
        </p:spPr>
        <p:txBody>
          <a:bodyPr wrap="none" rtlCol="0">
            <a:spAutoFit/>
          </a:bodyPr>
          <a:lstStyle/>
          <a:p>
            <a:r>
              <a:rPr lang="en-US" sz="2800" b="1" dirty="0" smtClean="0"/>
              <a:t>p = 0.0625</a:t>
            </a:r>
            <a:endParaRPr lang="en-US" sz="2800" b="1" dirty="0"/>
          </a:p>
        </p:txBody>
      </p:sp>
      <p:sp>
        <p:nvSpPr>
          <p:cNvPr id="43" name="TextBox 42"/>
          <p:cNvSpPr txBox="1"/>
          <p:nvPr/>
        </p:nvSpPr>
        <p:spPr>
          <a:xfrm>
            <a:off x="5455753" y="1663700"/>
            <a:ext cx="1724400" cy="523220"/>
          </a:xfrm>
          <a:prstGeom prst="rect">
            <a:avLst/>
          </a:prstGeom>
          <a:noFill/>
        </p:spPr>
        <p:txBody>
          <a:bodyPr wrap="none" rtlCol="0">
            <a:spAutoFit/>
          </a:bodyPr>
          <a:lstStyle/>
          <a:p>
            <a:r>
              <a:rPr lang="en-US" sz="2800" b="1" dirty="0" smtClean="0"/>
              <a:t>p = 0.0313</a:t>
            </a:r>
            <a:endParaRPr lang="en-US" sz="2800" b="1" dirty="0"/>
          </a:p>
        </p:txBody>
      </p:sp>
      <p:sp>
        <p:nvSpPr>
          <p:cNvPr id="44" name="TextBox 43"/>
          <p:cNvSpPr txBox="1"/>
          <p:nvPr/>
        </p:nvSpPr>
        <p:spPr>
          <a:xfrm>
            <a:off x="7378028" y="1663700"/>
            <a:ext cx="1724400" cy="523220"/>
          </a:xfrm>
          <a:prstGeom prst="rect">
            <a:avLst/>
          </a:prstGeom>
          <a:noFill/>
        </p:spPr>
        <p:txBody>
          <a:bodyPr wrap="none" rtlCol="0">
            <a:spAutoFit/>
          </a:bodyPr>
          <a:lstStyle/>
          <a:p>
            <a:r>
              <a:rPr lang="en-US" sz="2800" b="1" dirty="0" smtClean="0"/>
              <a:t>p = 0.0156</a:t>
            </a:r>
            <a:endParaRPr lang="en-US" sz="2800" b="1" dirty="0"/>
          </a:p>
        </p:txBody>
      </p:sp>
      <p:grpSp>
        <p:nvGrpSpPr>
          <p:cNvPr id="66" name="Group 65"/>
          <p:cNvGrpSpPr/>
          <p:nvPr/>
        </p:nvGrpSpPr>
        <p:grpSpPr>
          <a:xfrm>
            <a:off x="155254" y="239234"/>
            <a:ext cx="1371600" cy="1371600"/>
            <a:chOff x="96353" y="2108039"/>
            <a:chExt cx="1371600" cy="1371600"/>
          </a:xfrm>
        </p:grpSpPr>
        <p:pic>
          <p:nvPicPr>
            <p:cNvPr id="74" name="Picture 73"/>
            <p:cNvPicPr>
              <a:picLocks noChangeAspect="1"/>
            </p:cNvPicPr>
            <p:nvPr/>
          </p:nvPicPr>
          <p:blipFill>
            <a:blip r:embed="rId3">
              <a:duotone>
                <a:schemeClr val="accent5">
                  <a:shade val="45000"/>
                  <a:satMod val="135000"/>
                </a:schemeClr>
                <a:prstClr val="white"/>
              </a:duotone>
            </a:blip>
            <a:stretch>
              <a:fillRect/>
            </a:stretch>
          </p:blipFill>
          <p:spPr>
            <a:xfrm>
              <a:off x="486878" y="2463478"/>
              <a:ext cx="285750" cy="569595"/>
            </a:xfrm>
            <a:prstGeom prst="rect">
              <a:avLst/>
            </a:prstGeom>
            <a:ln w="25400">
              <a:noFill/>
            </a:ln>
          </p:spPr>
        </p:pic>
        <p:sp>
          <p:nvSpPr>
            <p:cNvPr id="76" name="Oval 75"/>
            <p:cNvSpPr/>
            <p:nvPr/>
          </p:nvSpPr>
          <p:spPr>
            <a:xfrm>
              <a:off x="96353" y="2108039"/>
              <a:ext cx="1371600" cy="1371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7" name="TextBox 76"/>
          <p:cNvSpPr txBox="1"/>
          <p:nvPr/>
        </p:nvSpPr>
        <p:spPr>
          <a:xfrm>
            <a:off x="1465699" y="1006667"/>
            <a:ext cx="1178428" cy="523220"/>
          </a:xfrm>
          <a:prstGeom prst="rect">
            <a:avLst/>
          </a:prstGeom>
          <a:noFill/>
        </p:spPr>
        <p:txBody>
          <a:bodyPr wrap="none" rtlCol="0">
            <a:spAutoFit/>
          </a:bodyPr>
          <a:lstStyle/>
          <a:p>
            <a:r>
              <a:rPr lang="en-US" sz="2800" b="1" dirty="0" smtClean="0"/>
              <a:t>p = 0.5</a:t>
            </a:r>
            <a:endParaRPr lang="en-US" sz="2800" b="1" dirty="0"/>
          </a:p>
        </p:txBody>
      </p:sp>
      <p:sp>
        <p:nvSpPr>
          <p:cNvPr id="78" name="TextBox 77"/>
          <p:cNvSpPr txBox="1"/>
          <p:nvPr/>
        </p:nvSpPr>
        <p:spPr>
          <a:xfrm>
            <a:off x="1505419" y="333063"/>
            <a:ext cx="1236812" cy="523220"/>
          </a:xfrm>
          <a:prstGeom prst="rect">
            <a:avLst/>
          </a:prstGeom>
          <a:noFill/>
        </p:spPr>
        <p:txBody>
          <a:bodyPr wrap="none" rtlCol="0">
            <a:spAutoFit/>
          </a:bodyPr>
          <a:lstStyle/>
          <a:p>
            <a:r>
              <a:rPr lang="en-US" sz="2800" b="1" dirty="0" smtClean="0"/>
              <a:t>p = 1/2</a:t>
            </a:r>
            <a:endParaRPr lang="en-US" sz="2800" b="1" dirty="0"/>
          </a:p>
        </p:txBody>
      </p:sp>
      <p:sp>
        <p:nvSpPr>
          <p:cNvPr id="79" name="Title 1"/>
          <p:cNvSpPr txBox="1">
            <a:spLocks/>
          </p:cNvSpPr>
          <p:nvPr/>
        </p:nvSpPr>
        <p:spPr>
          <a:xfrm>
            <a:off x="2920814" y="651360"/>
            <a:ext cx="6041155" cy="1056034"/>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2) How unlikely does it have to be for you to reject the notion that it is due to chance (random sampling)?</a:t>
            </a:r>
            <a:endParaRPr lang="en-US" sz="3200" dirty="0"/>
          </a:p>
        </p:txBody>
      </p:sp>
      <p:sp>
        <p:nvSpPr>
          <p:cNvPr id="80" name="TextBox 79"/>
          <p:cNvSpPr txBox="1"/>
          <p:nvPr/>
        </p:nvSpPr>
        <p:spPr>
          <a:xfrm>
            <a:off x="109053" y="3615755"/>
            <a:ext cx="1520794" cy="400110"/>
          </a:xfrm>
          <a:prstGeom prst="rect">
            <a:avLst/>
          </a:prstGeom>
          <a:noFill/>
        </p:spPr>
        <p:txBody>
          <a:bodyPr wrap="none" rtlCol="0">
            <a:spAutoFit/>
          </a:bodyPr>
          <a:lstStyle/>
          <a:p>
            <a:r>
              <a:rPr lang="en-US" sz="2000" b="1" dirty="0" smtClean="0"/>
              <a:t>p = 1/2</a:t>
            </a:r>
            <a:r>
              <a:rPr lang="en-US" sz="2000" b="1" baseline="30000" dirty="0" smtClean="0"/>
              <a:t>2</a:t>
            </a:r>
            <a:r>
              <a:rPr lang="en-US" sz="2000" b="1" dirty="0" smtClean="0"/>
              <a:t>=1/4</a:t>
            </a:r>
            <a:endParaRPr lang="en-US" sz="2000" b="1" dirty="0"/>
          </a:p>
        </p:txBody>
      </p:sp>
      <p:sp>
        <p:nvSpPr>
          <p:cNvPr id="82" name="TextBox 81"/>
          <p:cNvSpPr txBox="1"/>
          <p:nvPr/>
        </p:nvSpPr>
        <p:spPr>
          <a:xfrm>
            <a:off x="1802142" y="3615755"/>
            <a:ext cx="1520794" cy="400110"/>
          </a:xfrm>
          <a:prstGeom prst="rect">
            <a:avLst/>
          </a:prstGeom>
          <a:noFill/>
        </p:spPr>
        <p:txBody>
          <a:bodyPr wrap="none" rtlCol="0">
            <a:spAutoFit/>
          </a:bodyPr>
          <a:lstStyle/>
          <a:p>
            <a:r>
              <a:rPr lang="en-US" sz="2000" b="1" dirty="0" smtClean="0"/>
              <a:t>p = 1/2</a:t>
            </a:r>
            <a:r>
              <a:rPr lang="en-US" sz="2000" b="1" baseline="30000" dirty="0" smtClean="0"/>
              <a:t>3</a:t>
            </a:r>
            <a:r>
              <a:rPr lang="en-US" sz="2000" b="1" dirty="0" smtClean="0"/>
              <a:t>=1/8</a:t>
            </a:r>
            <a:endParaRPr lang="en-US" sz="2000" b="1" dirty="0"/>
          </a:p>
        </p:txBody>
      </p:sp>
      <p:sp>
        <p:nvSpPr>
          <p:cNvPr id="83" name="TextBox 82"/>
          <p:cNvSpPr txBox="1"/>
          <p:nvPr/>
        </p:nvSpPr>
        <p:spPr>
          <a:xfrm>
            <a:off x="3663302" y="3615755"/>
            <a:ext cx="1650787" cy="400110"/>
          </a:xfrm>
          <a:prstGeom prst="rect">
            <a:avLst/>
          </a:prstGeom>
          <a:noFill/>
        </p:spPr>
        <p:txBody>
          <a:bodyPr wrap="none" rtlCol="0">
            <a:spAutoFit/>
          </a:bodyPr>
          <a:lstStyle/>
          <a:p>
            <a:r>
              <a:rPr lang="en-US" sz="2000" b="1" dirty="0" smtClean="0"/>
              <a:t>p = 1/2</a:t>
            </a:r>
            <a:r>
              <a:rPr lang="en-US" sz="2000" b="1" baseline="30000" dirty="0" smtClean="0"/>
              <a:t>4</a:t>
            </a:r>
            <a:r>
              <a:rPr lang="en-US" sz="2000" b="1" dirty="0" smtClean="0"/>
              <a:t>=1/16</a:t>
            </a:r>
            <a:endParaRPr lang="en-US" sz="2000" b="1" dirty="0"/>
          </a:p>
        </p:txBody>
      </p:sp>
      <p:sp>
        <p:nvSpPr>
          <p:cNvPr id="84" name="TextBox 83"/>
          <p:cNvSpPr txBox="1"/>
          <p:nvPr/>
        </p:nvSpPr>
        <p:spPr>
          <a:xfrm>
            <a:off x="5455753" y="3615755"/>
            <a:ext cx="1650787" cy="400110"/>
          </a:xfrm>
          <a:prstGeom prst="rect">
            <a:avLst/>
          </a:prstGeom>
          <a:noFill/>
        </p:spPr>
        <p:txBody>
          <a:bodyPr wrap="none" rtlCol="0">
            <a:spAutoFit/>
          </a:bodyPr>
          <a:lstStyle/>
          <a:p>
            <a:r>
              <a:rPr lang="en-US" sz="2000" b="1" dirty="0" smtClean="0"/>
              <a:t>p = 1/2</a:t>
            </a:r>
            <a:r>
              <a:rPr lang="en-US" sz="2000" b="1" baseline="30000" dirty="0" smtClean="0"/>
              <a:t>5</a:t>
            </a:r>
            <a:r>
              <a:rPr lang="en-US" sz="2000" b="1" dirty="0" smtClean="0"/>
              <a:t>=1/32</a:t>
            </a:r>
            <a:endParaRPr lang="en-US" sz="2000" b="1" dirty="0"/>
          </a:p>
        </p:txBody>
      </p:sp>
      <p:sp>
        <p:nvSpPr>
          <p:cNvPr id="85" name="TextBox 84"/>
          <p:cNvSpPr txBox="1"/>
          <p:nvPr/>
        </p:nvSpPr>
        <p:spPr>
          <a:xfrm>
            <a:off x="7461681" y="3615755"/>
            <a:ext cx="1650787" cy="400110"/>
          </a:xfrm>
          <a:prstGeom prst="rect">
            <a:avLst/>
          </a:prstGeom>
          <a:noFill/>
        </p:spPr>
        <p:txBody>
          <a:bodyPr wrap="none" rtlCol="0">
            <a:spAutoFit/>
          </a:bodyPr>
          <a:lstStyle/>
          <a:p>
            <a:r>
              <a:rPr lang="en-US" sz="2000" b="1" dirty="0" smtClean="0"/>
              <a:t>p = 1/2</a:t>
            </a:r>
            <a:r>
              <a:rPr lang="en-US" sz="2000" b="1" baseline="30000" dirty="0" smtClean="0"/>
              <a:t>6</a:t>
            </a:r>
            <a:r>
              <a:rPr lang="en-US" sz="2000" b="1" dirty="0" smtClean="0"/>
              <a:t>=1/64</a:t>
            </a:r>
            <a:endParaRPr lang="en-US" sz="2000" b="1" dirty="0"/>
          </a:p>
        </p:txBody>
      </p:sp>
      <p:sp>
        <p:nvSpPr>
          <p:cNvPr id="4" name="TextBox 3"/>
          <p:cNvSpPr txBox="1"/>
          <p:nvPr/>
        </p:nvSpPr>
        <p:spPr>
          <a:xfrm>
            <a:off x="-56047" y="4800600"/>
            <a:ext cx="9200047" cy="830997"/>
          </a:xfrm>
          <a:prstGeom prst="rect">
            <a:avLst/>
          </a:prstGeom>
          <a:noFill/>
        </p:spPr>
        <p:txBody>
          <a:bodyPr wrap="square" rtlCol="0">
            <a:spAutoFit/>
          </a:bodyPr>
          <a:lstStyle/>
          <a:p>
            <a:pPr algn="ctr"/>
            <a:r>
              <a:rPr lang="en-US" sz="4800" dirty="0" smtClean="0"/>
              <a:t>Where would you draw the line?</a:t>
            </a:r>
            <a:endParaRPr lang="en-US" sz="4800" dirty="0"/>
          </a:p>
        </p:txBody>
      </p:sp>
    </p:spTree>
    <p:extLst>
      <p:ext uri="{BB962C8B-B14F-4D97-AF65-F5344CB8AC3E}">
        <p14:creationId xmlns:p14="http://schemas.microsoft.com/office/powerpoint/2010/main" val="717730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8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8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8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80" grpId="0"/>
      <p:bldP spid="82" grpId="0"/>
      <p:bldP spid="83" grpId="0"/>
      <p:bldP spid="84" grpId="0"/>
      <p:bldP spid="85"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4127" y="0"/>
            <a:ext cx="6499873" cy="622300"/>
          </a:xfrm>
        </p:spPr>
        <p:txBody>
          <a:bodyPr>
            <a:normAutofit/>
          </a:bodyPr>
          <a:lstStyle/>
          <a:p>
            <a:r>
              <a:rPr lang="en-US" sz="3200" dirty="0" smtClean="0"/>
              <a:t>1) How likely is each sample?</a:t>
            </a:r>
            <a:endParaRPr lang="en-US" sz="3200" dirty="0"/>
          </a:p>
        </p:txBody>
      </p:sp>
      <p:grpSp>
        <p:nvGrpSpPr>
          <p:cNvPr id="34" name="Group 33"/>
          <p:cNvGrpSpPr/>
          <p:nvPr/>
        </p:nvGrpSpPr>
        <p:grpSpPr>
          <a:xfrm>
            <a:off x="96353" y="2260439"/>
            <a:ext cx="1371600" cy="1371600"/>
            <a:chOff x="96353" y="2108039"/>
            <a:chExt cx="1371600" cy="1371600"/>
          </a:xfrm>
        </p:grpSpPr>
        <p:pic>
          <p:nvPicPr>
            <p:cNvPr id="3" name="Picture 2"/>
            <p:cNvPicPr>
              <a:picLocks noChangeAspect="1"/>
            </p:cNvPicPr>
            <p:nvPr/>
          </p:nvPicPr>
          <p:blipFill>
            <a:blip r:embed="rId3">
              <a:duotone>
                <a:schemeClr val="accent5">
                  <a:shade val="45000"/>
                  <a:satMod val="135000"/>
                </a:schemeClr>
                <a:prstClr val="white"/>
              </a:duotone>
            </a:blip>
            <a:stretch>
              <a:fillRect/>
            </a:stretch>
          </p:blipFill>
          <p:spPr>
            <a:xfrm>
              <a:off x="486878" y="2463478"/>
              <a:ext cx="285750" cy="569595"/>
            </a:xfrm>
            <a:prstGeom prst="rect">
              <a:avLst/>
            </a:prstGeom>
            <a:ln w="25400">
              <a:noFill/>
            </a:ln>
          </p:spPr>
        </p:pic>
        <p:pic>
          <p:nvPicPr>
            <p:cNvPr id="9" name="Picture 8"/>
            <p:cNvPicPr>
              <a:picLocks noChangeAspect="1"/>
            </p:cNvPicPr>
            <p:nvPr/>
          </p:nvPicPr>
          <p:blipFill>
            <a:blip r:embed="rId3">
              <a:duotone>
                <a:schemeClr val="accent5">
                  <a:shade val="45000"/>
                  <a:satMod val="135000"/>
                </a:schemeClr>
                <a:prstClr val="white"/>
              </a:duotone>
            </a:blip>
            <a:stretch>
              <a:fillRect/>
            </a:stretch>
          </p:blipFill>
          <p:spPr>
            <a:xfrm>
              <a:off x="782153" y="2615878"/>
              <a:ext cx="285750" cy="569595"/>
            </a:xfrm>
            <a:prstGeom prst="rect">
              <a:avLst/>
            </a:prstGeom>
            <a:ln w="25400">
              <a:noFill/>
            </a:ln>
          </p:spPr>
        </p:pic>
        <p:sp>
          <p:nvSpPr>
            <p:cNvPr id="28" name="Oval 27"/>
            <p:cNvSpPr/>
            <p:nvPr/>
          </p:nvSpPr>
          <p:spPr>
            <a:xfrm>
              <a:off x="96353" y="2108039"/>
              <a:ext cx="1371600" cy="1371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1925153" y="2260439"/>
            <a:ext cx="1371600" cy="1371600"/>
            <a:chOff x="1810853" y="1930078"/>
            <a:chExt cx="1371600" cy="1371600"/>
          </a:xfrm>
        </p:grpSpPr>
        <p:pic>
          <p:nvPicPr>
            <p:cNvPr id="10" name="Picture 9"/>
            <p:cNvPicPr>
              <a:picLocks noChangeAspect="1"/>
            </p:cNvPicPr>
            <p:nvPr/>
          </p:nvPicPr>
          <p:blipFill>
            <a:blip r:embed="rId3">
              <a:duotone>
                <a:schemeClr val="accent5">
                  <a:shade val="45000"/>
                  <a:satMod val="135000"/>
                </a:schemeClr>
                <a:prstClr val="white"/>
              </a:duotone>
            </a:blip>
            <a:stretch>
              <a:fillRect/>
            </a:stretch>
          </p:blipFill>
          <p:spPr>
            <a:xfrm>
              <a:off x="2068028" y="2376644"/>
              <a:ext cx="285750" cy="569595"/>
            </a:xfrm>
            <a:prstGeom prst="rect">
              <a:avLst/>
            </a:prstGeom>
            <a:ln w="25400">
              <a:noFill/>
            </a:ln>
          </p:spPr>
        </p:pic>
        <p:pic>
          <p:nvPicPr>
            <p:cNvPr id="11" name="Picture 10"/>
            <p:cNvPicPr>
              <a:picLocks noChangeAspect="1"/>
            </p:cNvPicPr>
            <p:nvPr/>
          </p:nvPicPr>
          <p:blipFill>
            <a:blip r:embed="rId3">
              <a:duotone>
                <a:schemeClr val="accent5">
                  <a:shade val="45000"/>
                  <a:satMod val="135000"/>
                </a:schemeClr>
                <a:prstClr val="white"/>
              </a:duotone>
            </a:blip>
            <a:stretch>
              <a:fillRect/>
            </a:stretch>
          </p:blipFill>
          <p:spPr>
            <a:xfrm>
              <a:off x="2353778" y="2224244"/>
              <a:ext cx="285750" cy="569595"/>
            </a:xfrm>
            <a:prstGeom prst="rect">
              <a:avLst/>
            </a:prstGeom>
            <a:ln w="25400">
              <a:noFill/>
            </a:ln>
          </p:spPr>
        </p:pic>
        <p:pic>
          <p:nvPicPr>
            <p:cNvPr id="12" name="Picture 11"/>
            <p:cNvPicPr>
              <a:picLocks noChangeAspect="1"/>
            </p:cNvPicPr>
            <p:nvPr/>
          </p:nvPicPr>
          <p:blipFill>
            <a:blip r:embed="rId3">
              <a:duotone>
                <a:schemeClr val="accent5">
                  <a:shade val="45000"/>
                  <a:satMod val="135000"/>
                </a:schemeClr>
                <a:prstClr val="white"/>
              </a:duotone>
            </a:blip>
            <a:stretch>
              <a:fillRect/>
            </a:stretch>
          </p:blipFill>
          <p:spPr>
            <a:xfrm>
              <a:off x="2627931" y="2376644"/>
              <a:ext cx="285750" cy="569595"/>
            </a:xfrm>
            <a:prstGeom prst="rect">
              <a:avLst/>
            </a:prstGeom>
            <a:ln w="25400">
              <a:noFill/>
            </a:ln>
          </p:spPr>
        </p:pic>
        <p:sp>
          <p:nvSpPr>
            <p:cNvPr id="30" name="Oval 29"/>
            <p:cNvSpPr/>
            <p:nvPr/>
          </p:nvSpPr>
          <p:spPr>
            <a:xfrm>
              <a:off x="1810853" y="1930078"/>
              <a:ext cx="1371600" cy="1371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753953" y="2260439"/>
            <a:ext cx="1371600" cy="1371600"/>
            <a:chOff x="3525353" y="1930078"/>
            <a:chExt cx="1371600" cy="1371600"/>
          </a:xfrm>
        </p:grpSpPr>
        <p:pic>
          <p:nvPicPr>
            <p:cNvPr id="13" name="Picture 12"/>
            <p:cNvPicPr>
              <a:picLocks noChangeAspect="1"/>
            </p:cNvPicPr>
            <p:nvPr/>
          </p:nvPicPr>
          <p:blipFill>
            <a:blip r:embed="rId3">
              <a:duotone>
                <a:schemeClr val="accent5">
                  <a:shade val="45000"/>
                  <a:satMod val="135000"/>
                </a:schemeClr>
                <a:prstClr val="white"/>
              </a:duotone>
            </a:blip>
            <a:stretch>
              <a:fillRect/>
            </a:stretch>
          </p:blipFill>
          <p:spPr>
            <a:xfrm>
              <a:off x="3744428" y="2091846"/>
              <a:ext cx="285750" cy="569595"/>
            </a:xfrm>
            <a:prstGeom prst="rect">
              <a:avLst/>
            </a:prstGeom>
            <a:ln w="25400">
              <a:noFill/>
            </a:ln>
          </p:spPr>
        </p:pic>
        <p:pic>
          <p:nvPicPr>
            <p:cNvPr id="14" name="Picture 13"/>
            <p:cNvPicPr>
              <a:picLocks noChangeAspect="1"/>
            </p:cNvPicPr>
            <p:nvPr/>
          </p:nvPicPr>
          <p:blipFill>
            <a:blip r:embed="rId3">
              <a:duotone>
                <a:schemeClr val="accent5">
                  <a:shade val="45000"/>
                  <a:satMod val="135000"/>
                </a:schemeClr>
                <a:prstClr val="white"/>
              </a:duotone>
            </a:blip>
            <a:stretch>
              <a:fillRect/>
            </a:stretch>
          </p:blipFill>
          <p:spPr>
            <a:xfrm>
              <a:off x="4030178" y="2021044"/>
              <a:ext cx="285750" cy="569595"/>
            </a:xfrm>
            <a:prstGeom prst="rect">
              <a:avLst/>
            </a:prstGeom>
            <a:ln w="25400">
              <a:noFill/>
            </a:ln>
          </p:spPr>
        </p:pic>
        <p:pic>
          <p:nvPicPr>
            <p:cNvPr id="15" name="Picture 14"/>
            <p:cNvPicPr>
              <a:picLocks noChangeAspect="1"/>
            </p:cNvPicPr>
            <p:nvPr/>
          </p:nvPicPr>
          <p:blipFill>
            <a:blip r:embed="rId3">
              <a:duotone>
                <a:schemeClr val="accent5">
                  <a:shade val="45000"/>
                  <a:satMod val="135000"/>
                </a:schemeClr>
                <a:prstClr val="white"/>
              </a:duotone>
            </a:blip>
            <a:stretch>
              <a:fillRect/>
            </a:stretch>
          </p:blipFill>
          <p:spPr>
            <a:xfrm>
              <a:off x="4315928" y="2091846"/>
              <a:ext cx="285750" cy="569595"/>
            </a:xfrm>
            <a:prstGeom prst="rect">
              <a:avLst/>
            </a:prstGeom>
            <a:ln w="25400">
              <a:noFill/>
            </a:ln>
          </p:spPr>
        </p:pic>
        <p:pic>
          <p:nvPicPr>
            <p:cNvPr id="16" name="Picture 15"/>
            <p:cNvPicPr>
              <a:picLocks noChangeAspect="1"/>
            </p:cNvPicPr>
            <p:nvPr/>
          </p:nvPicPr>
          <p:blipFill>
            <a:blip r:embed="rId3">
              <a:duotone>
                <a:schemeClr val="accent5">
                  <a:shade val="45000"/>
                  <a:satMod val="135000"/>
                </a:schemeClr>
                <a:prstClr val="white"/>
              </a:duotone>
            </a:blip>
            <a:stretch>
              <a:fillRect/>
            </a:stretch>
          </p:blipFill>
          <p:spPr>
            <a:xfrm>
              <a:off x="4015406" y="2641278"/>
              <a:ext cx="285750" cy="569595"/>
            </a:xfrm>
            <a:prstGeom prst="rect">
              <a:avLst/>
            </a:prstGeom>
            <a:ln w="25400">
              <a:noFill/>
            </a:ln>
          </p:spPr>
        </p:pic>
        <p:sp>
          <p:nvSpPr>
            <p:cNvPr id="31" name="Oval 30"/>
            <p:cNvSpPr/>
            <p:nvPr/>
          </p:nvSpPr>
          <p:spPr>
            <a:xfrm>
              <a:off x="3525353" y="1930078"/>
              <a:ext cx="1371600" cy="1371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5582753" y="2260439"/>
            <a:ext cx="1371600" cy="1371600"/>
            <a:chOff x="5458928" y="1917378"/>
            <a:chExt cx="1371600" cy="1371600"/>
          </a:xfrm>
        </p:grpSpPr>
        <p:pic>
          <p:nvPicPr>
            <p:cNvPr id="17" name="Picture 16"/>
            <p:cNvPicPr>
              <a:picLocks noChangeAspect="1"/>
            </p:cNvPicPr>
            <p:nvPr/>
          </p:nvPicPr>
          <p:blipFill>
            <a:blip r:embed="rId3">
              <a:duotone>
                <a:schemeClr val="accent5">
                  <a:shade val="45000"/>
                  <a:satMod val="135000"/>
                </a:schemeClr>
                <a:prstClr val="white"/>
              </a:duotone>
            </a:blip>
            <a:stretch>
              <a:fillRect/>
            </a:stretch>
          </p:blipFill>
          <p:spPr>
            <a:xfrm>
              <a:off x="5611328" y="2091846"/>
              <a:ext cx="285750" cy="569595"/>
            </a:xfrm>
            <a:prstGeom prst="rect">
              <a:avLst/>
            </a:prstGeom>
            <a:ln w="25400">
              <a:noFill/>
            </a:ln>
          </p:spPr>
        </p:pic>
        <p:pic>
          <p:nvPicPr>
            <p:cNvPr id="18" name="Picture 17"/>
            <p:cNvPicPr>
              <a:picLocks noChangeAspect="1"/>
            </p:cNvPicPr>
            <p:nvPr/>
          </p:nvPicPr>
          <p:blipFill>
            <a:blip r:embed="rId3">
              <a:duotone>
                <a:schemeClr val="accent5">
                  <a:shade val="45000"/>
                  <a:satMod val="135000"/>
                </a:schemeClr>
                <a:prstClr val="white"/>
              </a:duotone>
            </a:blip>
            <a:stretch>
              <a:fillRect/>
            </a:stretch>
          </p:blipFill>
          <p:spPr>
            <a:xfrm>
              <a:off x="6144728" y="2091846"/>
              <a:ext cx="285750" cy="569595"/>
            </a:xfrm>
            <a:prstGeom prst="rect">
              <a:avLst/>
            </a:prstGeom>
            <a:ln w="25400">
              <a:noFill/>
            </a:ln>
          </p:spPr>
        </p:pic>
        <p:pic>
          <p:nvPicPr>
            <p:cNvPr id="19" name="Picture 18"/>
            <p:cNvPicPr>
              <a:picLocks noChangeAspect="1"/>
            </p:cNvPicPr>
            <p:nvPr/>
          </p:nvPicPr>
          <p:blipFill>
            <a:blip r:embed="rId3">
              <a:duotone>
                <a:schemeClr val="accent5">
                  <a:shade val="45000"/>
                  <a:satMod val="135000"/>
                </a:schemeClr>
                <a:prstClr val="white"/>
              </a:duotone>
            </a:blip>
            <a:stretch>
              <a:fillRect/>
            </a:stretch>
          </p:blipFill>
          <p:spPr>
            <a:xfrm>
              <a:off x="5897078" y="1939446"/>
              <a:ext cx="285750" cy="569595"/>
            </a:xfrm>
            <a:prstGeom prst="rect">
              <a:avLst/>
            </a:prstGeom>
            <a:ln w="25400">
              <a:noFill/>
            </a:ln>
          </p:spPr>
        </p:pic>
        <p:pic>
          <p:nvPicPr>
            <p:cNvPr id="20" name="Picture 19"/>
            <p:cNvPicPr>
              <a:picLocks noChangeAspect="1"/>
            </p:cNvPicPr>
            <p:nvPr/>
          </p:nvPicPr>
          <p:blipFill>
            <a:blip r:embed="rId3">
              <a:duotone>
                <a:schemeClr val="accent5">
                  <a:shade val="45000"/>
                  <a:satMod val="135000"/>
                </a:schemeClr>
                <a:prstClr val="white"/>
              </a:duotone>
            </a:blip>
            <a:stretch>
              <a:fillRect/>
            </a:stretch>
          </p:blipFill>
          <p:spPr>
            <a:xfrm>
              <a:off x="5897078" y="2509041"/>
              <a:ext cx="285750" cy="569595"/>
            </a:xfrm>
            <a:prstGeom prst="rect">
              <a:avLst/>
            </a:prstGeom>
            <a:ln w="25400">
              <a:noFill/>
            </a:ln>
          </p:spPr>
        </p:pic>
        <p:pic>
          <p:nvPicPr>
            <p:cNvPr id="21" name="Picture 20"/>
            <p:cNvPicPr>
              <a:picLocks noChangeAspect="1"/>
            </p:cNvPicPr>
            <p:nvPr/>
          </p:nvPicPr>
          <p:blipFill>
            <a:blip r:embed="rId3">
              <a:duotone>
                <a:schemeClr val="accent5">
                  <a:shade val="45000"/>
                  <a:satMod val="135000"/>
                </a:schemeClr>
                <a:prstClr val="white"/>
              </a:duotone>
            </a:blip>
            <a:stretch>
              <a:fillRect/>
            </a:stretch>
          </p:blipFill>
          <p:spPr>
            <a:xfrm>
              <a:off x="6157428" y="2661441"/>
              <a:ext cx="285750" cy="569595"/>
            </a:xfrm>
            <a:prstGeom prst="rect">
              <a:avLst/>
            </a:prstGeom>
            <a:ln w="25400">
              <a:noFill/>
            </a:ln>
          </p:spPr>
        </p:pic>
        <p:sp>
          <p:nvSpPr>
            <p:cNvPr id="32" name="Oval 31"/>
            <p:cNvSpPr/>
            <p:nvPr/>
          </p:nvSpPr>
          <p:spPr>
            <a:xfrm>
              <a:off x="5458928" y="1917378"/>
              <a:ext cx="1371600" cy="1371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7411553" y="2260439"/>
            <a:ext cx="1371600" cy="1371600"/>
            <a:chOff x="7411553" y="2046122"/>
            <a:chExt cx="1371600" cy="1371600"/>
          </a:xfrm>
        </p:grpSpPr>
        <p:pic>
          <p:nvPicPr>
            <p:cNvPr id="22" name="Picture 21"/>
            <p:cNvPicPr>
              <a:picLocks noChangeAspect="1"/>
            </p:cNvPicPr>
            <p:nvPr/>
          </p:nvPicPr>
          <p:blipFill>
            <a:blip r:embed="rId3">
              <a:duotone>
                <a:schemeClr val="accent5">
                  <a:shade val="45000"/>
                  <a:satMod val="135000"/>
                </a:schemeClr>
                <a:prstClr val="white"/>
              </a:duotone>
            </a:blip>
            <a:stretch>
              <a:fillRect/>
            </a:stretch>
          </p:blipFill>
          <p:spPr>
            <a:xfrm>
              <a:off x="7706828" y="2147883"/>
              <a:ext cx="285750" cy="569595"/>
            </a:xfrm>
            <a:prstGeom prst="rect">
              <a:avLst/>
            </a:prstGeom>
            <a:ln w="25400">
              <a:noFill/>
            </a:ln>
          </p:spPr>
        </p:pic>
        <p:pic>
          <p:nvPicPr>
            <p:cNvPr id="23" name="Picture 22"/>
            <p:cNvPicPr>
              <a:picLocks noChangeAspect="1"/>
            </p:cNvPicPr>
            <p:nvPr/>
          </p:nvPicPr>
          <p:blipFill>
            <a:blip r:embed="rId3">
              <a:duotone>
                <a:schemeClr val="accent5">
                  <a:shade val="45000"/>
                  <a:satMod val="135000"/>
                </a:schemeClr>
                <a:prstClr val="white"/>
              </a:duotone>
            </a:blip>
            <a:stretch>
              <a:fillRect/>
            </a:stretch>
          </p:blipFill>
          <p:spPr>
            <a:xfrm>
              <a:off x="8240228" y="2147883"/>
              <a:ext cx="285750" cy="569595"/>
            </a:xfrm>
            <a:prstGeom prst="rect">
              <a:avLst/>
            </a:prstGeom>
            <a:ln w="25400">
              <a:noFill/>
            </a:ln>
          </p:spPr>
        </p:pic>
        <p:pic>
          <p:nvPicPr>
            <p:cNvPr id="24" name="Picture 23"/>
            <p:cNvPicPr>
              <a:picLocks noChangeAspect="1"/>
            </p:cNvPicPr>
            <p:nvPr/>
          </p:nvPicPr>
          <p:blipFill>
            <a:blip r:embed="rId3">
              <a:duotone>
                <a:schemeClr val="accent5">
                  <a:shade val="45000"/>
                  <a:satMod val="135000"/>
                </a:schemeClr>
                <a:prstClr val="white"/>
              </a:duotone>
            </a:blip>
            <a:stretch>
              <a:fillRect/>
            </a:stretch>
          </p:blipFill>
          <p:spPr>
            <a:xfrm>
              <a:off x="7992578" y="2046283"/>
              <a:ext cx="285750" cy="569595"/>
            </a:xfrm>
            <a:prstGeom prst="rect">
              <a:avLst/>
            </a:prstGeom>
            <a:ln w="25400">
              <a:noFill/>
            </a:ln>
          </p:spPr>
        </p:pic>
        <p:pic>
          <p:nvPicPr>
            <p:cNvPr id="25" name="Picture 24"/>
            <p:cNvPicPr>
              <a:picLocks noChangeAspect="1"/>
            </p:cNvPicPr>
            <p:nvPr/>
          </p:nvPicPr>
          <p:blipFill>
            <a:blip r:embed="rId3">
              <a:duotone>
                <a:schemeClr val="accent5">
                  <a:shade val="45000"/>
                  <a:satMod val="135000"/>
                </a:schemeClr>
                <a:prstClr val="white"/>
              </a:duotone>
            </a:blip>
            <a:stretch>
              <a:fillRect/>
            </a:stretch>
          </p:blipFill>
          <p:spPr>
            <a:xfrm>
              <a:off x="7992578" y="2615878"/>
              <a:ext cx="285750" cy="569595"/>
            </a:xfrm>
            <a:prstGeom prst="rect">
              <a:avLst/>
            </a:prstGeom>
            <a:ln w="25400">
              <a:noFill/>
            </a:ln>
          </p:spPr>
        </p:pic>
        <p:pic>
          <p:nvPicPr>
            <p:cNvPr id="26" name="Picture 25"/>
            <p:cNvPicPr>
              <a:picLocks noChangeAspect="1"/>
            </p:cNvPicPr>
            <p:nvPr/>
          </p:nvPicPr>
          <p:blipFill>
            <a:blip r:embed="rId3">
              <a:duotone>
                <a:schemeClr val="accent5">
                  <a:shade val="45000"/>
                  <a:satMod val="135000"/>
                </a:schemeClr>
                <a:prstClr val="white"/>
              </a:duotone>
            </a:blip>
            <a:stretch>
              <a:fillRect/>
            </a:stretch>
          </p:blipFill>
          <p:spPr>
            <a:xfrm>
              <a:off x="8240228" y="2717478"/>
              <a:ext cx="285750" cy="569595"/>
            </a:xfrm>
            <a:prstGeom prst="rect">
              <a:avLst/>
            </a:prstGeom>
            <a:ln w="25400">
              <a:noFill/>
            </a:ln>
          </p:spPr>
        </p:pic>
        <p:pic>
          <p:nvPicPr>
            <p:cNvPr id="27" name="Picture 26"/>
            <p:cNvPicPr>
              <a:picLocks noChangeAspect="1"/>
            </p:cNvPicPr>
            <p:nvPr/>
          </p:nvPicPr>
          <p:blipFill>
            <a:blip r:embed="rId3">
              <a:duotone>
                <a:schemeClr val="accent5">
                  <a:shade val="45000"/>
                  <a:satMod val="135000"/>
                </a:schemeClr>
                <a:prstClr val="white"/>
              </a:duotone>
            </a:blip>
            <a:stretch>
              <a:fillRect/>
            </a:stretch>
          </p:blipFill>
          <p:spPr>
            <a:xfrm>
              <a:off x="7706828" y="2730339"/>
              <a:ext cx="285750" cy="569595"/>
            </a:xfrm>
            <a:prstGeom prst="rect">
              <a:avLst/>
            </a:prstGeom>
            <a:ln w="25400">
              <a:noFill/>
            </a:ln>
          </p:spPr>
        </p:pic>
        <p:sp>
          <p:nvSpPr>
            <p:cNvPr id="33" name="Oval 32"/>
            <p:cNvSpPr/>
            <p:nvPr/>
          </p:nvSpPr>
          <p:spPr>
            <a:xfrm>
              <a:off x="7411553" y="2046122"/>
              <a:ext cx="1371600" cy="1371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TextBox 39"/>
          <p:cNvSpPr txBox="1"/>
          <p:nvPr/>
        </p:nvSpPr>
        <p:spPr>
          <a:xfrm>
            <a:off x="190500" y="1663700"/>
            <a:ext cx="1351126" cy="523220"/>
          </a:xfrm>
          <a:prstGeom prst="rect">
            <a:avLst/>
          </a:prstGeom>
          <a:noFill/>
        </p:spPr>
        <p:txBody>
          <a:bodyPr wrap="none" rtlCol="0">
            <a:spAutoFit/>
          </a:bodyPr>
          <a:lstStyle/>
          <a:p>
            <a:r>
              <a:rPr lang="en-US" sz="2800" b="1" dirty="0" smtClean="0"/>
              <a:t>p = 0.25</a:t>
            </a:r>
            <a:endParaRPr lang="en-US" sz="2800" b="1" dirty="0"/>
          </a:p>
        </p:txBody>
      </p:sp>
      <p:sp>
        <p:nvSpPr>
          <p:cNvPr id="41" name="TextBox 40"/>
          <p:cNvSpPr txBox="1"/>
          <p:nvPr/>
        </p:nvSpPr>
        <p:spPr>
          <a:xfrm>
            <a:off x="1780527" y="1663700"/>
            <a:ext cx="1542409" cy="523220"/>
          </a:xfrm>
          <a:prstGeom prst="rect">
            <a:avLst/>
          </a:prstGeom>
          <a:noFill/>
        </p:spPr>
        <p:txBody>
          <a:bodyPr wrap="none" rtlCol="0">
            <a:spAutoFit/>
          </a:bodyPr>
          <a:lstStyle/>
          <a:p>
            <a:r>
              <a:rPr lang="en-US" sz="2800" b="1" dirty="0" smtClean="0"/>
              <a:t>p = 0.125</a:t>
            </a:r>
            <a:endParaRPr lang="en-US" sz="2800" b="1" dirty="0"/>
          </a:p>
        </p:txBody>
      </p:sp>
      <p:sp>
        <p:nvSpPr>
          <p:cNvPr id="42" name="TextBox 41"/>
          <p:cNvSpPr txBox="1"/>
          <p:nvPr/>
        </p:nvSpPr>
        <p:spPr>
          <a:xfrm>
            <a:off x="3533127" y="1663700"/>
            <a:ext cx="1724400" cy="523220"/>
          </a:xfrm>
          <a:prstGeom prst="rect">
            <a:avLst/>
          </a:prstGeom>
          <a:noFill/>
        </p:spPr>
        <p:txBody>
          <a:bodyPr wrap="none" rtlCol="0">
            <a:spAutoFit/>
          </a:bodyPr>
          <a:lstStyle/>
          <a:p>
            <a:r>
              <a:rPr lang="en-US" sz="2800" b="1" dirty="0" smtClean="0"/>
              <a:t>p = 0.0625</a:t>
            </a:r>
            <a:endParaRPr lang="en-US" sz="2800" b="1" dirty="0"/>
          </a:p>
        </p:txBody>
      </p:sp>
      <p:sp>
        <p:nvSpPr>
          <p:cNvPr id="43" name="TextBox 42"/>
          <p:cNvSpPr txBox="1"/>
          <p:nvPr/>
        </p:nvSpPr>
        <p:spPr>
          <a:xfrm>
            <a:off x="5455753" y="1663700"/>
            <a:ext cx="1724400" cy="523220"/>
          </a:xfrm>
          <a:prstGeom prst="rect">
            <a:avLst/>
          </a:prstGeom>
          <a:noFill/>
        </p:spPr>
        <p:txBody>
          <a:bodyPr wrap="none" rtlCol="0">
            <a:spAutoFit/>
          </a:bodyPr>
          <a:lstStyle/>
          <a:p>
            <a:r>
              <a:rPr lang="en-US" sz="2800" b="1" dirty="0" smtClean="0"/>
              <a:t>p = 0.0313</a:t>
            </a:r>
            <a:endParaRPr lang="en-US" sz="2800" b="1" dirty="0"/>
          </a:p>
        </p:txBody>
      </p:sp>
      <p:sp>
        <p:nvSpPr>
          <p:cNvPr id="44" name="TextBox 43"/>
          <p:cNvSpPr txBox="1"/>
          <p:nvPr/>
        </p:nvSpPr>
        <p:spPr>
          <a:xfrm>
            <a:off x="7378028" y="1663700"/>
            <a:ext cx="1724400" cy="523220"/>
          </a:xfrm>
          <a:prstGeom prst="rect">
            <a:avLst/>
          </a:prstGeom>
          <a:noFill/>
        </p:spPr>
        <p:txBody>
          <a:bodyPr wrap="none" rtlCol="0">
            <a:spAutoFit/>
          </a:bodyPr>
          <a:lstStyle/>
          <a:p>
            <a:r>
              <a:rPr lang="en-US" sz="2800" b="1" dirty="0" smtClean="0"/>
              <a:t>p = 0.0156</a:t>
            </a:r>
            <a:endParaRPr lang="en-US" sz="2800" b="1" dirty="0"/>
          </a:p>
        </p:txBody>
      </p:sp>
      <p:grpSp>
        <p:nvGrpSpPr>
          <p:cNvPr id="45" name="Group 44"/>
          <p:cNvGrpSpPr/>
          <p:nvPr/>
        </p:nvGrpSpPr>
        <p:grpSpPr>
          <a:xfrm>
            <a:off x="307654" y="5016339"/>
            <a:ext cx="1371600" cy="1371600"/>
            <a:chOff x="1810853" y="1930078"/>
            <a:chExt cx="1371600" cy="1371600"/>
          </a:xfrm>
        </p:grpSpPr>
        <p:pic>
          <p:nvPicPr>
            <p:cNvPr id="46" name="Picture 45"/>
            <p:cNvPicPr>
              <a:picLocks noChangeAspect="1"/>
            </p:cNvPicPr>
            <p:nvPr/>
          </p:nvPicPr>
          <p:blipFill>
            <a:blip r:embed="rId3">
              <a:duotone>
                <a:prstClr val="black"/>
                <a:schemeClr val="accent5">
                  <a:tint val="45000"/>
                  <a:satMod val="400000"/>
                </a:schemeClr>
              </a:duotone>
            </a:blip>
            <a:stretch>
              <a:fillRect/>
            </a:stretch>
          </p:blipFill>
          <p:spPr>
            <a:xfrm>
              <a:off x="2068028" y="2376644"/>
              <a:ext cx="285750" cy="569595"/>
            </a:xfrm>
            <a:prstGeom prst="rect">
              <a:avLst/>
            </a:prstGeom>
            <a:ln w="25400">
              <a:noFill/>
            </a:ln>
          </p:spPr>
        </p:pic>
        <p:pic>
          <p:nvPicPr>
            <p:cNvPr id="47" name="Picture 46"/>
            <p:cNvPicPr>
              <a:picLocks noChangeAspect="1"/>
            </p:cNvPicPr>
            <p:nvPr/>
          </p:nvPicPr>
          <p:blipFill>
            <a:blip r:embed="rId3">
              <a:duotone>
                <a:schemeClr val="accent5">
                  <a:shade val="45000"/>
                  <a:satMod val="135000"/>
                </a:schemeClr>
                <a:prstClr val="white"/>
              </a:duotone>
            </a:blip>
            <a:stretch>
              <a:fillRect/>
            </a:stretch>
          </p:blipFill>
          <p:spPr>
            <a:xfrm>
              <a:off x="2353778" y="2224244"/>
              <a:ext cx="285750" cy="569595"/>
            </a:xfrm>
            <a:prstGeom prst="rect">
              <a:avLst/>
            </a:prstGeom>
            <a:ln w="25400">
              <a:noFill/>
            </a:ln>
          </p:spPr>
        </p:pic>
        <p:pic>
          <p:nvPicPr>
            <p:cNvPr id="48" name="Picture 47"/>
            <p:cNvPicPr>
              <a:picLocks noChangeAspect="1"/>
            </p:cNvPicPr>
            <p:nvPr/>
          </p:nvPicPr>
          <p:blipFill>
            <a:blip r:embed="rId3">
              <a:duotone>
                <a:schemeClr val="accent5">
                  <a:shade val="45000"/>
                  <a:satMod val="135000"/>
                </a:schemeClr>
                <a:prstClr val="white"/>
              </a:duotone>
            </a:blip>
            <a:stretch>
              <a:fillRect/>
            </a:stretch>
          </p:blipFill>
          <p:spPr>
            <a:xfrm>
              <a:off x="2627931" y="2376644"/>
              <a:ext cx="285750" cy="569595"/>
            </a:xfrm>
            <a:prstGeom prst="rect">
              <a:avLst/>
            </a:prstGeom>
            <a:ln w="25400">
              <a:noFill/>
            </a:ln>
          </p:spPr>
        </p:pic>
        <p:sp>
          <p:nvSpPr>
            <p:cNvPr id="49" name="Oval 48"/>
            <p:cNvSpPr/>
            <p:nvPr/>
          </p:nvSpPr>
          <p:spPr>
            <a:xfrm>
              <a:off x="1810853" y="1930078"/>
              <a:ext cx="1371600" cy="1371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0" name="TextBox 49"/>
          <p:cNvSpPr txBox="1"/>
          <p:nvPr/>
        </p:nvSpPr>
        <p:spPr>
          <a:xfrm>
            <a:off x="-2072" y="4419600"/>
            <a:ext cx="2401869" cy="523220"/>
          </a:xfrm>
          <a:prstGeom prst="rect">
            <a:avLst/>
          </a:prstGeom>
          <a:noFill/>
        </p:spPr>
        <p:txBody>
          <a:bodyPr wrap="none" rtlCol="0">
            <a:spAutoFit/>
          </a:bodyPr>
          <a:lstStyle/>
          <a:p>
            <a:r>
              <a:rPr lang="en-US" sz="2800" b="1" dirty="0" smtClean="0"/>
              <a:t>p = 3/8 = 0.375 </a:t>
            </a:r>
            <a:endParaRPr lang="en-US" sz="2800" b="1" dirty="0"/>
          </a:p>
        </p:txBody>
      </p:sp>
      <p:sp>
        <p:nvSpPr>
          <p:cNvPr id="51" name="TextBox 50"/>
          <p:cNvSpPr txBox="1"/>
          <p:nvPr/>
        </p:nvSpPr>
        <p:spPr>
          <a:xfrm>
            <a:off x="2208353" y="4073277"/>
            <a:ext cx="759944" cy="2677656"/>
          </a:xfrm>
          <a:prstGeom prst="rect">
            <a:avLst/>
          </a:prstGeom>
          <a:noFill/>
        </p:spPr>
        <p:txBody>
          <a:bodyPr wrap="none" rtlCol="0">
            <a:spAutoFit/>
          </a:bodyPr>
          <a:lstStyle/>
          <a:p>
            <a:r>
              <a:rPr lang="en-US" sz="2400" dirty="0" smtClean="0"/>
              <a:t>HHH</a:t>
            </a:r>
          </a:p>
          <a:p>
            <a:r>
              <a:rPr lang="en-US" sz="2400" dirty="0" smtClean="0"/>
              <a:t>HHL</a:t>
            </a:r>
          </a:p>
          <a:p>
            <a:r>
              <a:rPr lang="en-US" sz="2400" dirty="0" smtClean="0"/>
              <a:t>HLL</a:t>
            </a:r>
          </a:p>
          <a:p>
            <a:r>
              <a:rPr lang="en-US" sz="2400" dirty="0" smtClean="0"/>
              <a:t>HLH</a:t>
            </a:r>
          </a:p>
          <a:p>
            <a:r>
              <a:rPr lang="en-US" sz="2400" dirty="0" smtClean="0"/>
              <a:t>LHH</a:t>
            </a:r>
          </a:p>
          <a:p>
            <a:r>
              <a:rPr lang="en-US" sz="2400" dirty="0" smtClean="0"/>
              <a:t>LLH</a:t>
            </a:r>
          </a:p>
          <a:p>
            <a:r>
              <a:rPr lang="en-US" sz="2400" dirty="0" smtClean="0"/>
              <a:t>LLL</a:t>
            </a:r>
            <a:endParaRPr lang="en-US" sz="2400" dirty="0"/>
          </a:p>
        </p:txBody>
      </p:sp>
      <p:grpSp>
        <p:nvGrpSpPr>
          <p:cNvPr id="56" name="Group 55"/>
          <p:cNvGrpSpPr/>
          <p:nvPr/>
        </p:nvGrpSpPr>
        <p:grpSpPr>
          <a:xfrm>
            <a:off x="2920814" y="4686300"/>
            <a:ext cx="554522" cy="1104900"/>
            <a:chOff x="2743014" y="4686300"/>
            <a:chExt cx="554522" cy="1104900"/>
          </a:xfrm>
        </p:grpSpPr>
        <p:cxnSp>
          <p:nvCxnSpPr>
            <p:cNvPr id="53" name="Straight Arrow Connector 52"/>
            <p:cNvCxnSpPr/>
            <p:nvPr/>
          </p:nvCxnSpPr>
          <p:spPr>
            <a:xfrm flipH="1">
              <a:off x="2743014" y="4686300"/>
              <a:ext cx="55452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a:off x="2743014" y="5424805"/>
              <a:ext cx="55452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2743014" y="5791200"/>
              <a:ext cx="55452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62" name="TextBox 61"/>
          <p:cNvSpPr txBox="1"/>
          <p:nvPr/>
        </p:nvSpPr>
        <p:spPr>
          <a:xfrm>
            <a:off x="3663302" y="4419600"/>
            <a:ext cx="2401869" cy="523220"/>
          </a:xfrm>
          <a:prstGeom prst="rect">
            <a:avLst/>
          </a:prstGeom>
          <a:noFill/>
        </p:spPr>
        <p:txBody>
          <a:bodyPr wrap="none" rtlCol="0">
            <a:spAutoFit/>
          </a:bodyPr>
          <a:lstStyle/>
          <a:p>
            <a:r>
              <a:rPr lang="en-US" sz="2800" b="1" dirty="0" smtClean="0"/>
              <a:t>p = 4/16 = 0.25 </a:t>
            </a:r>
            <a:endParaRPr lang="en-US" sz="2800" b="1" dirty="0"/>
          </a:p>
        </p:txBody>
      </p:sp>
      <p:grpSp>
        <p:nvGrpSpPr>
          <p:cNvPr id="64" name="Group 63"/>
          <p:cNvGrpSpPr/>
          <p:nvPr/>
        </p:nvGrpSpPr>
        <p:grpSpPr>
          <a:xfrm>
            <a:off x="3973028" y="5016339"/>
            <a:ext cx="1371600" cy="1371600"/>
            <a:chOff x="3973028" y="5016339"/>
            <a:chExt cx="1371600" cy="1371600"/>
          </a:xfrm>
        </p:grpSpPr>
        <p:grpSp>
          <p:nvGrpSpPr>
            <p:cNvPr id="57" name="Group 56"/>
            <p:cNvGrpSpPr/>
            <p:nvPr/>
          </p:nvGrpSpPr>
          <p:grpSpPr>
            <a:xfrm>
              <a:off x="3973028" y="5016339"/>
              <a:ext cx="1371600" cy="1371600"/>
              <a:chOff x="1810853" y="1930078"/>
              <a:chExt cx="1371600" cy="1371600"/>
            </a:xfrm>
          </p:grpSpPr>
          <p:pic>
            <p:nvPicPr>
              <p:cNvPr id="58" name="Picture 57"/>
              <p:cNvPicPr>
                <a:picLocks noChangeAspect="1"/>
              </p:cNvPicPr>
              <p:nvPr/>
            </p:nvPicPr>
            <p:blipFill>
              <a:blip r:embed="rId3">
                <a:duotone>
                  <a:prstClr val="black"/>
                  <a:schemeClr val="accent5">
                    <a:tint val="45000"/>
                    <a:satMod val="400000"/>
                  </a:schemeClr>
                </a:duotone>
              </a:blip>
              <a:stretch>
                <a:fillRect/>
              </a:stretch>
            </p:blipFill>
            <p:spPr>
              <a:xfrm>
                <a:off x="2068028" y="2376644"/>
                <a:ext cx="285750" cy="569595"/>
              </a:xfrm>
              <a:prstGeom prst="rect">
                <a:avLst/>
              </a:prstGeom>
              <a:ln w="25400">
                <a:noFill/>
              </a:ln>
            </p:spPr>
          </p:pic>
          <p:pic>
            <p:nvPicPr>
              <p:cNvPr id="59" name="Picture 58"/>
              <p:cNvPicPr>
                <a:picLocks noChangeAspect="1"/>
              </p:cNvPicPr>
              <p:nvPr/>
            </p:nvPicPr>
            <p:blipFill>
              <a:blip r:embed="rId3">
                <a:duotone>
                  <a:schemeClr val="accent5">
                    <a:shade val="45000"/>
                    <a:satMod val="135000"/>
                  </a:schemeClr>
                  <a:prstClr val="white"/>
                </a:duotone>
              </a:blip>
              <a:stretch>
                <a:fillRect/>
              </a:stretch>
            </p:blipFill>
            <p:spPr>
              <a:xfrm>
                <a:off x="2353778" y="2071844"/>
                <a:ext cx="285750" cy="569595"/>
              </a:xfrm>
              <a:prstGeom prst="rect">
                <a:avLst/>
              </a:prstGeom>
              <a:ln w="25400">
                <a:noFill/>
              </a:ln>
            </p:spPr>
          </p:pic>
          <p:pic>
            <p:nvPicPr>
              <p:cNvPr id="60" name="Picture 59"/>
              <p:cNvPicPr>
                <a:picLocks noChangeAspect="1"/>
              </p:cNvPicPr>
              <p:nvPr/>
            </p:nvPicPr>
            <p:blipFill>
              <a:blip r:embed="rId3">
                <a:duotone>
                  <a:schemeClr val="accent5">
                    <a:shade val="45000"/>
                    <a:satMod val="135000"/>
                  </a:schemeClr>
                  <a:prstClr val="white"/>
                </a:duotone>
              </a:blip>
              <a:stretch>
                <a:fillRect/>
              </a:stretch>
            </p:blipFill>
            <p:spPr>
              <a:xfrm>
                <a:off x="2627931" y="2376644"/>
                <a:ext cx="285750" cy="569595"/>
              </a:xfrm>
              <a:prstGeom prst="rect">
                <a:avLst/>
              </a:prstGeom>
              <a:ln w="25400">
                <a:noFill/>
              </a:ln>
            </p:spPr>
          </p:pic>
          <p:sp>
            <p:nvSpPr>
              <p:cNvPr id="61" name="Oval 60"/>
              <p:cNvSpPr/>
              <p:nvPr/>
            </p:nvSpPr>
            <p:spPr>
              <a:xfrm>
                <a:off x="1810853" y="1930078"/>
                <a:ext cx="1371600" cy="1371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3" name="Picture 62"/>
            <p:cNvPicPr>
              <a:picLocks noChangeAspect="1"/>
            </p:cNvPicPr>
            <p:nvPr/>
          </p:nvPicPr>
          <p:blipFill>
            <a:blip r:embed="rId3">
              <a:duotone>
                <a:schemeClr val="accent5">
                  <a:shade val="45000"/>
                  <a:satMod val="135000"/>
                </a:schemeClr>
                <a:prstClr val="white"/>
              </a:duotone>
            </a:blip>
            <a:stretch>
              <a:fillRect/>
            </a:stretch>
          </p:blipFill>
          <p:spPr>
            <a:xfrm>
              <a:off x="4504356" y="5760241"/>
              <a:ext cx="285750" cy="569595"/>
            </a:xfrm>
            <a:prstGeom prst="rect">
              <a:avLst/>
            </a:prstGeom>
            <a:ln w="25400">
              <a:noFill/>
            </a:ln>
          </p:spPr>
        </p:pic>
      </p:grpSp>
      <p:grpSp>
        <p:nvGrpSpPr>
          <p:cNvPr id="73" name="Group 72"/>
          <p:cNvGrpSpPr/>
          <p:nvPr/>
        </p:nvGrpSpPr>
        <p:grpSpPr>
          <a:xfrm>
            <a:off x="6190906" y="3971516"/>
            <a:ext cx="2365073" cy="2677817"/>
            <a:chOff x="6190906" y="3819116"/>
            <a:chExt cx="2365073" cy="2677817"/>
          </a:xfrm>
        </p:grpSpPr>
        <p:sp>
          <p:nvSpPr>
            <p:cNvPr id="65" name="TextBox 64"/>
            <p:cNvSpPr txBox="1"/>
            <p:nvPr/>
          </p:nvSpPr>
          <p:spPr>
            <a:xfrm>
              <a:off x="6190906" y="3819277"/>
              <a:ext cx="951703" cy="2677656"/>
            </a:xfrm>
            <a:prstGeom prst="rect">
              <a:avLst/>
            </a:prstGeom>
            <a:noFill/>
          </p:spPr>
          <p:txBody>
            <a:bodyPr wrap="none" rtlCol="0">
              <a:spAutoFit/>
            </a:bodyPr>
            <a:lstStyle/>
            <a:p>
              <a:r>
                <a:rPr lang="en-US" sz="2400" dirty="0" smtClean="0"/>
                <a:t>HHHH</a:t>
              </a:r>
            </a:p>
            <a:p>
              <a:r>
                <a:rPr lang="en-US" sz="2400" dirty="0" smtClean="0"/>
                <a:t>HHLH</a:t>
              </a:r>
            </a:p>
            <a:p>
              <a:r>
                <a:rPr lang="en-US" sz="2400" dirty="0" smtClean="0"/>
                <a:t>HLLH</a:t>
              </a:r>
            </a:p>
            <a:p>
              <a:r>
                <a:rPr lang="en-US" sz="2400" dirty="0" smtClean="0"/>
                <a:t>HLHH</a:t>
              </a:r>
            </a:p>
            <a:p>
              <a:r>
                <a:rPr lang="en-US" sz="2400" dirty="0" smtClean="0"/>
                <a:t>LHHH</a:t>
              </a:r>
            </a:p>
            <a:p>
              <a:r>
                <a:rPr lang="en-US" sz="2400" dirty="0" smtClean="0"/>
                <a:t>LLHH</a:t>
              </a:r>
            </a:p>
            <a:p>
              <a:r>
                <a:rPr lang="en-US" sz="2400" dirty="0" smtClean="0"/>
                <a:t>LLLH</a:t>
              </a:r>
              <a:endParaRPr lang="en-US" sz="2400" dirty="0"/>
            </a:p>
          </p:txBody>
        </p:sp>
        <p:sp>
          <p:nvSpPr>
            <p:cNvPr id="67" name="TextBox 66"/>
            <p:cNvSpPr txBox="1"/>
            <p:nvPr/>
          </p:nvSpPr>
          <p:spPr>
            <a:xfrm>
              <a:off x="7665992" y="3819116"/>
              <a:ext cx="889987" cy="2677656"/>
            </a:xfrm>
            <a:prstGeom prst="rect">
              <a:avLst/>
            </a:prstGeom>
            <a:noFill/>
          </p:spPr>
          <p:txBody>
            <a:bodyPr wrap="none" rtlCol="0">
              <a:spAutoFit/>
            </a:bodyPr>
            <a:lstStyle/>
            <a:p>
              <a:r>
                <a:rPr lang="en-US" sz="2400" dirty="0" smtClean="0"/>
                <a:t>HHHL</a:t>
              </a:r>
            </a:p>
            <a:p>
              <a:r>
                <a:rPr lang="en-US" sz="2400" dirty="0" smtClean="0"/>
                <a:t>HHLL</a:t>
              </a:r>
            </a:p>
            <a:p>
              <a:r>
                <a:rPr lang="en-US" sz="2400" dirty="0" smtClean="0"/>
                <a:t>HLLL</a:t>
              </a:r>
            </a:p>
            <a:p>
              <a:r>
                <a:rPr lang="en-US" sz="2400" dirty="0" smtClean="0"/>
                <a:t>HLHL</a:t>
              </a:r>
            </a:p>
            <a:p>
              <a:r>
                <a:rPr lang="en-US" sz="2400" dirty="0" smtClean="0"/>
                <a:t>LHHL</a:t>
              </a:r>
            </a:p>
            <a:p>
              <a:r>
                <a:rPr lang="en-US" sz="2400" dirty="0" smtClean="0"/>
                <a:t>LLHL</a:t>
              </a:r>
            </a:p>
            <a:p>
              <a:r>
                <a:rPr lang="en-US" sz="2400" dirty="0" smtClean="0"/>
                <a:t>LLLL</a:t>
              </a:r>
              <a:endParaRPr lang="en-US" sz="2400" dirty="0"/>
            </a:p>
          </p:txBody>
        </p:sp>
      </p:grpSp>
      <p:grpSp>
        <p:nvGrpSpPr>
          <p:cNvPr id="72" name="Group 71"/>
          <p:cNvGrpSpPr/>
          <p:nvPr/>
        </p:nvGrpSpPr>
        <p:grpSpPr>
          <a:xfrm>
            <a:off x="7073370" y="4231005"/>
            <a:ext cx="2007130" cy="1473200"/>
            <a:chOff x="7073370" y="4231005"/>
            <a:chExt cx="2007130" cy="1473200"/>
          </a:xfrm>
        </p:grpSpPr>
        <p:cxnSp>
          <p:nvCxnSpPr>
            <p:cNvPr id="68" name="Straight Arrow Connector 67"/>
            <p:cNvCxnSpPr/>
            <p:nvPr/>
          </p:nvCxnSpPr>
          <p:spPr>
            <a:xfrm flipH="1">
              <a:off x="7086070" y="4586605"/>
              <a:ext cx="55452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7073370" y="5335905"/>
              <a:ext cx="55452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a:off x="7086070" y="5704205"/>
              <a:ext cx="55452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8525978" y="4231005"/>
              <a:ext cx="55452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155254" y="239234"/>
            <a:ext cx="1371600" cy="1371600"/>
            <a:chOff x="96353" y="2108039"/>
            <a:chExt cx="1371600" cy="1371600"/>
          </a:xfrm>
        </p:grpSpPr>
        <p:pic>
          <p:nvPicPr>
            <p:cNvPr id="74" name="Picture 73"/>
            <p:cNvPicPr>
              <a:picLocks noChangeAspect="1"/>
            </p:cNvPicPr>
            <p:nvPr/>
          </p:nvPicPr>
          <p:blipFill>
            <a:blip r:embed="rId3">
              <a:duotone>
                <a:schemeClr val="accent5">
                  <a:shade val="45000"/>
                  <a:satMod val="135000"/>
                </a:schemeClr>
                <a:prstClr val="white"/>
              </a:duotone>
            </a:blip>
            <a:stretch>
              <a:fillRect/>
            </a:stretch>
          </p:blipFill>
          <p:spPr>
            <a:xfrm>
              <a:off x="486878" y="2463478"/>
              <a:ext cx="285750" cy="569595"/>
            </a:xfrm>
            <a:prstGeom prst="rect">
              <a:avLst/>
            </a:prstGeom>
            <a:ln w="25400">
              <a:noFill/>
            </a:ln>
          </p:spPr>
        </p:pic>
        <p:sp>
          <p:nvSpPr>
            <p:cNvPr id="76" name="Oval 75"/>
            <p:cNvSpPr/>
            <p:nvPr/>
          </p:nvSpPr>
          <p:spPr>
            <a:xfrm>
              <a:off x="96353" y="2108039"/>
              <a:ext cx="1371600" cy="1371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7" name="TextBox 76"/>
          <p:cNvSpPr txBox="1"/>
          <p:nvPr/>
        </p:nvSpPr>
        <p:spPr>
          <a:xfrm>
            <a:off x="1465699" y="1006667"/>
            <a:ext cx="1178428" cy="523220"/>
          </a:xfrm>
          <a:prstGeom prst="rect">
            <a:avLst/>
          </a:prstGeom>
          <a:noFill/>
        </p:spPr>
        <p:txBody>
          <a:bodyPr wrap="none" rtlCol="0">
            <a:spAutoFit/>
          </a:bodyPr>
          <a:lstStyle/>
          <a:p>
            <a:r>
              <a:rPr lang="en-US" sz="2800" b="1" dirty="0" smtClean="0"/>
              <a:t>p = 0.5</a:t>
            </a:r>
            <a:endParaRPr lang="en-US" sz="2800" b="1" dirty="0"/>
          </a:p>
        </p:txBody>
      </p:sp>
      <p:sp>
        <p:nvSpPr>
          <p:cNvPr id="78" name="TextBox 77"/>
          <p:cNvSpPr txBox="1"/>
          <p:nvPr/>
        </p:nvSpPr>
        <p:spPr>
          <a:xfrm>
            <a:off x="1505419" y="333063"/>
            <a:ext cx="1236812" cy="523220"/>
          </a:xfrm>
          <a:prstGeom prst="rect">
            <a:avLst/>
          </a:prstGeom>
          <a:noFill/>
        </p:spPr>
        <p:txBody>
          <a:bodyPr wrap="none" rtlCol="0">
            <a:spAutoFit/>
          </a:bodyPr>
          <a:lstStyle/>
          <a:p>
            <a:r>
              <a:rPr lang="en-US" sz="2800" b="1" dirty="0" smtClean="0"/>
              <a:t>p = 1/2</a:t>
            </a:r>
            <a:endParaRPr lang="en-US" sz="2800" b="1" dirty="0"/>
          </a:p>
        </p:txBody>
      </p:sp>
      <p:sp>
        <p:nvSpPr>
          <p:cNvPr id="79" name="Title 1"/>
          <p:cNvSpPr txBox="1">
            <a:spLocks/>
          </p:cNvSpPr>
          <p:nvPr/>
        </p:nvSpPr>
        <p:spPr>
          <a:xfrm>
            <a:off x="2920814" y="651360"/>
            <a:ext cx="6041155" cy="1056034"/>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2) How unlikely does it have to be for you to reject the notion that it is due to chance (random sampling)?</a:t>
            </a:r>
            <a:endParaRPr lang="en-US" sz="3200" dirty="0"/>
          </a:p>
        </p:txBody>
      </p:sp>
      <p:sp>
        <p:nvSpPr>
          <p:cNvPr id="80" name="TextBox 79"/>
          <p:cNvSpPr txBox="1"/>
          <p:nvPr/>
        </p:nvSpPr>
        <p:spPr>
          <a:xfrm>
            <a:off x="109053" y="3615755"/>
            <a:ext cx="1520794" cy="400110"/>
          </a:xfrm>
          <a:prstGeom prst="rect">
            <a:avLst/>
          </a:prstGeom>
          <a:noFill/>
        </p:spPr>
        <p:txBody>
          <a:bodyPr wrap="none" rtlCol="0">
            <a:spAutoFit/>
          </a:bodyPr>
          <a:lstStyle/>
          <a:p>
            <a:r>
              <a:rPr lang="en-US" sz="2000" b="1" dirty="0" smtClean="0"/>
              <a:t>p = 1/2</a:t>
            </a:r>
            <a:r>
              <a:rPr lang="en-US" sz="2000" b="1" baseline="30000" dirty="0" smtClean="0"/>
              <a:t>2</a:t>
            </a:r>
            <a:r>
              <a:rPr lang="en-US" sz="2000" b="1" dirty="0" smtClean="0"/>
              <a:t>=1/4</a:t>
            </a:r>
            <a:endParaRPr lang="en-US" sz="2000" b="1" dirty="0"/>
          </a:p>
        </p:txBody>
      </p:sp>
      <p:sp>
        <p:nvSpPr>
          <p:cNvPr id="82" name="TextBox 81"/>
          <p:cNvSpPr txBox="1"/>
          <p:nvPr/>
        </p:nvSpPr>
        <p:spPr>
          <a:xfrm>
            <a:off x="1802142" y="3615755"/>
            <a:ext cx="1520794" cy="400110"/>
          </a:xfrm>
          <a:prstGeom prst="rect">
            <a:avLst/>
          </a:prstGeom>
          <a:noFill/>
        </p:spPr>
        <p:txBody>
          <a:bodyPr wrap="none" rtlCol="0">
            <a:spAutoFit/>
          </a:bodyPr>
          <a:lstStyle/>
          <a:p>
            <a:r>
              <a:rPr lang="en-US" sz="2000" b="1" dirty="0" smtClean="0"/>
              <a:t>p = 1/2</a:t>
            </a:r>
            <a:r>
              <a:rPr lang="en-US" sz="2000" b="1" baseline="30000" dirty="0" smtClean="0"/>
              <a:t>3</a:t>
            </a:r>
            <a:r>
              <a:rPr lang="en-US" sz="2000" b="1" dirty="0" smtClean="0"/>
              <a:t>=1/8</a:t>
            </a:r>
            <a:endParaRPr lang="en-US" sz="2000" b="1" dirty="0"/>
          </a:p>
        </p:txBody>
      </p:sp>
      <p:sp>
        <p:nvSpPr>
          <p:cNvPr id="83" name="TextBox 82"/>
          <p:cNvSpPr txBox="1"/>
          <p:nvPr/>
        </p:nvSpPr>
        <p:spPr>
          <a:xfrm>
            <a:off x="3663302" y="3615755"/>
            <a:ext cx="1650787" cy="400110"/>
          </a:xfrm>
          <a:prstGeom prst="rect">
            <a:avLst/>
          </a:prstGeom>
          <a:noFill/>
        </p:spPr>
        <p:txBody>
          <a:bodyPr wrap="none" rtlCol="0">
            <a:spAutoFit/>
          </a:bodyPr>
          <a:lstStyle/>
          <a:p>
            <a:r>
              <a:rPr lang="en-US" sz="2000" b="1" dirty="0" smtClean="0"/>
              <a:t>p = 1/2</a:t>
            </a:r>
            <a:r>
              <a:rPr lang="en-US" sz="2000" b="1" baseline="30000" dirty="0" smtClean="0"/>
              <a:t>4</a:t>
            </a:r>
            <a:r>
              <a:rPr lang="en-US" sz="2000" b="1" dirty="0" smtClean="0"/>
              <a:t>=1/16</a:t>
            </a:r>
            <a:endParaRPr lang="en-US" sz="2000" b="1" dirty="0"/>
          </a:p>
        </p:txBody>
      </p:sp>
      <p:sp>
        <p:nvSpPr>
          <p:cNvPr id="84" name="TextBox 83"/>
          <p:cNvSpPr txBox="1"/>
          <p:nvPr/>
        </p:nvSpPr>
        <p:spPr>
          <a:xfrm>
            <a:off x="5455753" y="3615755"/>
            <a:ext cx="1650787" cy="400110"/>
          </a:xfrm>
          <a:prstGeom prst="rect">
            <a:avLst/>
          </a:prstGeom>
          <a:noFill/>
        </p:spPr>
        <p:txBody>
          <a:bodyPr wrap="none" rtlCol="0">
            <a:spAutoFit/>
          </a:bodyPr>
          <a:lstStyle/>
          <a:p>
            <a:r>
              <a:rPr lang="en-US" sz="2000" b="1" dirty="0" smtClean="0"/>
              <a:t>p = 1/2</a:t>
            </a:r>
            <a:r>
              <a:rPr lang="en-US" sz="2000" b="1" baseline="30000" dirty="0" smtClean="0"/>
              <a:t>5</a:t>
            </a:r>
            <a:r>
              <a:rPr lang="en-US" sz="2000" b="1" dirty="0" smtClean="0"/>
              <a:t>=1/32</a:t>
            </a:r>
            <a:endParaRPr lang="en-US" sz="2000" b="1" dirty="0"/>
          </a:p>
        </p:txBody>
      </p:sp>
      <p:sp>
        <p:nvSpPr>
          <p:cNvPr id="85" name="TextBox 84"/>
          <p:cNvSpPr txBox="1"/>
          <p:nvPr/>
        </p:nvSpPr>
        <p:spPr>
          <a:xfrm>
            <a:off x="7461681" y="3615755"/>
            <a:ext cx="1650787" cy="400110"/>
          </a:xfrm>
          <a:prstGeom prst="rect">
            <a:avLst/>
          </a:prstGeom>
          <a:noFill/>
        </p:spPr>
        <p:txBody>
          <a:bodyPr wrap="none" rtlCol="0">
            <a:spAutoFit/>
          </a:bodyPr>
          <a:lstStyle/>
          <a:p>
            <a:r>
              <a:rPr lang="en-US" sz="2000" b="1" dirty="0" smtClean="0"/>
              <a:t>p = 1/2</a:t>
            </a:r>
            <a:r>
              <a:rPr lang="en-US" sz="2000" b="1" baseline="30000" dirty="0" smtClean="0"/>
              <a:t>6</a:t>
            </a:r>
            <a:r>
              <a:rPr lang="en-US" sz="2000" b="1" dirty="0" smtClean="0"/>
              <a:t>=1/64</a:t>
            </a:r>
            <a:endParaRPr lang="en-US" sz="2000" b="1" dirty="0"/>
          </a:p>
        </p:txBody>
      </p:sp>
      <p:cxnSp>
        <p:nvCxnSpPr>
          <p:cNvPr id="5" name="Straight Connector 4"/>
          <p:cNvCxnSpPr/>
          <p:nvPr/>
        </p:nvCxnSpPr>
        <p:spPr>
          <a:xfrm>
            <a:off x="5344628" y="1841500"/>
            <a:ext cx="0" cy="2389505"/>
          </a:xfrm>
          <a:prstGeom prst="line">
            <a:avLst/>
          </a:prstGeom>
          <a:ln w="63500">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1697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up)">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p:cTn id="21" dur="1000" fill="hold"/>
                                        <p:tgtEl>
                                          <p:spTgt spid="56"/>
                                        </p:tgtEl>
                                        <p:attrNameLst>
                                          <p:attrName>ppt_w</p:attrName>
                                        </p:attrNameLst>
                                      </p:cBhvr>
                                      <p:tavLst>
                                        <p:tav tm="0">
                                          <p:val>
                                            <p:strVal val="#ppt_w*0.70"/>
                                          </p:val>
                                        </p:tav>
                                        <p:tav tm="100000">
                                          <p:val>
                                            <p:strVal val="#ppt_w"/>
                                          </p:val>
                                        </p:tav>
                                      </p:tavLst>
                                    </p:anim>
                                    <p:anim calcmode="lin" valueType="num">
                                      <p:cBhvr>
                                        <p:cTn id="22" dur="1000" fill="hold"/>
                                        <p:tgtEl>
                                          <p:spTgt spid="56"/>
                                        </p:tgtEl>
                                        <p:attrNameLst>
                                          <p:attrName>ppt_h</p:attrName>
                                        </p:attrNameLst>
                                      </p:cBhvr>
                                      <p:tavLst>
                                        <p:tav tm="0">
                                          <p:val>
                                            <p:strVal val="#ppt_h"/>
                                          </p:val>
                                        </p:tav>
                                        <p:tav tm="100000">
                                          <p:val>
                                            <p:strVal val="#ppt_h"/>
                                          </p:val>
                                        </p:tav>
                                      </p:tavLst>
                                    </p:anim>
                                    <p:animEffect transition="in" filter="fade">
                                      <p:cBhvr>
                                        <p:cTn id="23" dur="10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72"/>
                                        </p:tgtEl>
                                        <p:attrNameLst>
                                          <p:attrName>style.visibility</p:attrName>
                                        </p:attrNameLst>
                                      </p:cBhvr>
                                      <p:to>
                                        <p:strVal val="visible"/>
                                      </p:to>
                                    </p:set>
                                    <p:anim calcmode="lin" valueType="num">
                                      <p:cBhvr>
                                        <p:cTn id="40" dur="1000" fill="hold"/>
                                        <p:tgtEl>
                                          <p:spTgt spid="72"/>
                                        </p:tgtEl>
                                        <p:attrNameLst>
                                          <p:attrName>ppt_w</p:attrName>
                                        </p:attrNameLst>
                                      </p:cBhvr>
                                      <p:tavLst>
                                        <p:tav tm="0">
                                          <p:val>
                                            <p:strVal val="#ppt_w*0.70"/>
                                          </p:val>
                                        </p:tav>
                                        <p:tav tm="100000">
                                          <p:val>
                                            <p:strVal val="#ppt_w"/>
                                          </p:val>
                                        </p:tav>
                                      </p:tavLst>
                                    </p:anim>
                                    <p:anim calcmode="lin" valueType="num">
                                      <p:cBhvr>
                                        <p:cTn id="41" dur="1000" fill="hold"/>
                                        <p:tgtEl>
                                          <p:spTgt spid="72"/>
                                        </p:tgtEl>
                                        <p:attrNameLst>
                                          <p:attrName>ppt_h</p:attrName>
                                        </p:attrNameLst>
                                      </p:cBhvr>
                                      <p:tavLst>
                                        <p:tav tm="0">
                                          <p:val>
                                            <p:strVal val="#ppt_h"/>
                                          </p:val>
                                        </p:tav>
                                        <p:tav tm="100000">
                                          <p:val>
                                            <p:strVal val="#ppt_h"/>
                                          </p:val>
                                        </p:tav>
                                      </p:tavLst>
                                    </p:anim>
                                    <p:animEffect transition="in" filter="fade">
                                      <p:cBhvr>
                                        <p:cTn id="42" dur="10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6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practical example</a:t>
            </a:r>
            <a:endParaRPr lang="en-US" dirty="0"/>
          </a:p>
        </p:txBody>
      </p:sp>
      <p:sp>
        <p:nvSpPr>
          <p:cNvPr id="5" name="Content Placeholder 4"/>
          <p:cNvSpPr>
            <a:spLocks noGrp="1"/>
          </p:cNvSpPr>
          <p:nvPr>
            <p:ph sz="half" idx="1"/>
          </p:nvPr>
        </p:nvSpPr>
        <p:spPr>
          <a:xfrm>
            <a:off x="457200" y="1600200"/>
            <a:ext cx="4191000" cy="4525963"/>
          </a:xfrm>
        </p:spPr>
        <p:txBody>
          <a:bodyPr>
            <a:normAutofit/>
          </a:bodyPr>
          <a:lstStyle/>
          <a:p>
            <a:r>
              <a:rPr lang="en-US" dirty="0" smtClean="0"/>
              <a:t>H: NZT improves IQ (?)</a:t>
            </a:r>
            <a:endParaRPr lang="en-US" dirty="0"/>
          </a:p>
          <a:p>
            <a:r>
              <a:rPr lang="en-US" dirty="0"/>
              <a:t>In the general population, IQ is known to be distributed normally with </a:t>
            </a:r>
            <a:endParaRPr lang="en-US" dirty="0" smtClean="0"/>
          </a:p>
          <a:p>
            <a:r>
              <a:rPr lang="en-US" dirty="0" smtClean="0"/>
              <a:t>μ </a:t>
            </a:r>
            <a:r>
              <a:rPr lang="en-US" dirty="0"/>
              <a:t>= </a:t>
            </a:r>
            <a:r>
              <a:rPr lang="en-US" dirty="0" smtClean="0"/>
              <a:t>100</a:t>
            </a:r>
          </a:p>
          <a:p>
            <a:r>
              <a:rPr lang="en-US" dirty="0" smtClean="0"/>
              <a:t>σ </a:t>
            </a:r>
            <a:r>
              <a:rPr lang="en-US" dirty="0"/>
              <a:t>= </a:t>
            </a:r>
            <a:r>
              <a:rPr lang="en-US" dirty="0" smtClean="0"/>
              <a:t>15</a:t>
            </a:r>
          </a:p>
          <a:p>
            <a:r>
              <a:rPr lang="en-US" dirty="0" smtClean="0"/>
              <a:t>We give the drug to 30 people and test their IQ.</a:t>
            </a:r>
            <a:endParaRPr lang="en-US" dirty="0"/>
          </a:p>
        </p:txBody>
      </p:sp>
      <p:pic>
        <p:nvPicPr>
          <p:cNvPr id="9" name="Content Placeholder 8" descr="IQ dist.png"/>
          <p:cNvPicPr>
            <a:picLocks noGrp="1" noChangeAspect="1"/>
          </p:cNvPicPr>
          <p:nvPr>
            <p:ph sz="half" idx="2"/>
          </p:nvPr>
        </p:nvPicPr>
        <p:blipFill>
          <a:blip r:embed="rId3">
            <a:extLst>
              <a:ext uri="{28A0092B-C50C-407E-A947-70E740481C1C}">
                <a14:useLocalDpi xmlns:a14="http://schemas.microsoft.com/office/drawing/2010/main" val="0"/>
              </a:ext>
            </a:extLst>
          </a:blip>
          <a:srcRect l="26825" r="26825"/>
          <a:stretch>
            <a:fillRect/>
          </a:stretch>
        </p:blipFill>
        <p:spPr/>
      </p:pic>
    </p:spTree>
    <p:extLst>
      <p:ext uri="{BB962C8B-B14F-4D97-AF65-F5344CB8AC3E}">
        <p14:creationId xmlns:p14="http://schemas.microsoft.com/office/powerpoint/2010/main" val="37575580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IQ di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168" y="1344168"/>
            <a:ext cx="9144000" cy="4749800"/>
          </a:xfrm>
          <a:prstGeom prst="rect">
            <a:avLst/>
          </a:prstGeom>
        </p:spPr>
      </p:pic>
      <p:pic>
        <p:nvPicPr>
          <p:cNvPr id="19" name="Picture 18" descr="IQ dist with samples 8.png"/>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487168" y="1344168"/>
            <a:ext cx="9144000" cy="4749800"/>
          </a:xfrm>
          <a:prstGeom prst="rect">
            <a:avLst/>
          </a:prstGeom>
        </p:spPr>
      </p:pic>
      <p:pic>
        <p:nvPicPr>
          <p:cNvPr id="20" name="Picture 19" descr="IQ dist with samples 8 with mean.png"/>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a:off x="-2487168" y="1344168"/>
            <a:ext cx="9144000" cy="4749800"/>
          </a:xfrm>
          <a:prstGeom prst="rect">
            <a:avLst/>
          </a:prstGeom>
        </p:spPr>
      </p:pic>
      <p:grpSp>
        <p:nvGrpSpPr>
          <p:cNvPr id="26" name="Group 25"/>
          <p:cNvGrpSpPr/>
          <p:nvPr/>
        </p:nvGrpSpPr>
        <p:grpSpPr>
          <a:xfrm>
            <a:off x="-2487168" y="1344168"/>
            <a:ext cx="9144000" cy="4743450"/>
            <a:chOff x="-2487168" y="1344168"/>
            <a:chExt cx="9144000" cy="4743450"/>
          </a:xfrm>
        </p:grpSpPr>
        <p:pic>
          <p:nvPicPr>
            <p:cNvPr id="21" name="Picture 20" descr="IQ dist with samples 8 with mean and crit.png"/>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2487168" y="1344168"/>
              <a:ext cx="9144000" cy="4743450"/>
            </a:xfrm>
            <a:prstGeom prst="rect">
              <a:avLst/>
            </a:prstGeom>
          </p:spPr>
        </p:pic>
        <p:cxnSp>
          <p:nvCxnSpPr>
            <p:cNvPr id="23" name="Straight Connector 22"/>
            <p:cNvCxnSpPr/>
            <p:nvPr/>
          </p:nvCxnSpPr>
          <p:spPr>
            <a:xfrm flipH="1">
              <a:off x="2404118" y="1718910"/>
              <a:ext cx="12830" cy="382264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2495669" y="1713269"/>
              <a:ext cx="12830" cy="3822649"/>
            </a:xfrm>
            <a:prstGeom prst="line">
              <a:avLst/>
            </a:prstGeom>
            <a:ln>
              <a:solidFill>
                <a:srgbClr val="1DFF00"/>
              </a:solidFill>
            </a:ln>
          </p:spPr>
          <p:style>
            <a:lnRef idx="2">
              <a:schemeClr val="accent1"/>
            </a:lnRef>
            <a:fillRef idx="0">
              <a:schemeClr val="accent1"/>
            </a:fillRef>
            <a:effectRef idx="1">
              <a:schemeClr val="accent1"/>
            </a:effectRef>
            <a:fontRef idx="minor">
              <a:schemeClr val="tx1"/>
            </a:fontRef>
          </p:style>
        </p:cxnSp>
      </p:grpSp>
      <p:sp>
        <p:nvSpPr>
          <p:cNvPr id="8" name="Content Placeholder 7"/>
          <p:cNvSpPr>
            <a:spLocks noGrp="1"/>
          </p:cNvSpPr>
          <p:nvPr>
            <p:ph sz="half" idx="2"/>
          </p:nvPr>
        </p:nvSpPr>
        <p:spPr>
          <a:xfrm>
            <a:off x="4150884" y="1600199"/>
            <a:ext cx="4993116" cy="5110801"/>
          </a:xfrm>
        </p:spPr>
        <p:txBody>
          <a:bodyPr>
            <a:normAutofit fontScale="92500" lnSpcReduction="10000"/>
          </a:bodyPr>
          <a:lstStyle/>
          <a:p>
            <a:r>
              <a:rPr lang="en-US" dirty="0"/>
              <a:t>μ = </a:t>
            </a:r>
            <a:r>
              <a:rPr lang="en-US" dirty="0" smtClean="0"/>
              <a:t>100 (Population mean)</a:t>
            </a:r>
            <a:endParaRPr lang="en-US" dirty="0"/>
          </a:p>
          <a:p>
            <a:r>
              <a:rPr lang="en-US" dirty="0"/>
              <a:t>σ = </a:t>
            </a:r>
            <a:r>
              <a:rPr lang="en-US" dirty="0" smtClean="0"/>
              <a:t>15 (Population standard deviation)</a:t>
            </a:r>
          </a:p>
          <a:p>
            <a:r>
              <a:rPr lang="en-US" dirty="0" smtClean="0"/>
              <a:t>n = 30 (Sample contains scores from 30 participants)</a:t>
            </a:r>
          </a:p>
          <a:p>
            <a:r>
              <a:rPr lang="en-US" dirty="0" smtClean="0"/>
              <a:t>x = 108.3 (Sample mean) </a:t>
            </a:r>
          </a:p>
          <a:p>
            <a:r>
              <a:rPr lang="en-US" dirty="0" smtClean="0"/>
              <a:t>z =  (x – μ)/SE = (108.3-100)/SE (Standardized score)</a:t>
            </a:r>
          </a:p>
          <a:p>
            <a:r>
              <a:rPr lang="en-US" dirty="0" smtClean="0"/>
              <a:t>SE = σ / √n = 15/√30 = 2.74 </a:t>
            </a:r>
          </a:p>
          <a:p>
            <a:r>
              <a:rPr lang="en-US" dirty="0"/>
              <a:t>z</a:t>
            </a:r>
            <a:r>
              <a:rPr lang="en-US" dirty="0" smtClean="0"/>
              <a:t> = 8.3/2.74 = 3.03</a:t>
            </a:r>
          </a:p>
          <a:p>
            <a:r>
              <a:rPr lang="en-US" dirty="0" smtClean="0"/>
              <a:t>p = 0.0012</a:t>
            </a:r>
          </a:p>
          <a:p>
            <a:r>
              <a:rPr lang="en-US" dirty="0" smtClean="0"/>
              <a:t>Significant?  </a:t>
            </a:r>
            <a:endParaRPr lang="en-US" dirty="0"/>
          </a:p>
        </p:txBody>
      </p:sp>
      <p:sp>
        <p:nvSpPr>
          <p:cNvPr id="5" name="Title 4"/>
          <p:cNvSpPr>
            <a:spLocks noGrp="1"/>
          </p:cNvSpPr>
          <p:nvPr>
            <p:ph type="title"/>
          </p:nvPr>
        </p:nvSpPr>
        <p:spPr>
          <a:xfrm>
            <a:off x="457200" y="-238473"/>
            <a:ext cx="8229600" cy="1143000"/>
          </a:xfrm>
        </p:spPr>
        <p:txBody>
          <a:bodyPr/>
          <a:lstStyle/>
          <a:p>
            <a:r>
              <a:rPr lang="en-US" dirty="0" smtClean="0"/>
              <a:t>A possible outcome…</a:t>
            </a:r>
            <a:endParaRPr lang="en-US" dirty="0"/>
          </a:p>
        </p:txBody>
      </p:sp>
      <p:cxnSp>
        <p:nvCxnSpPr>
          <p:cNvPr id="14" name="Straight Connector 13"/>
          <p:cNvCxnSpPr/>
          <p:nvPr/>
        </p:nvCxnSpPr>
        <p:spPr>
          <a:xfrm>
            <a:off x="4577880" y="3716138"/>
            <a:ext cx="14630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200620" y="4150778"/>
            <a:ext cx="14630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itle 4"/>
          <p:cNvSpPr txBox="1">
            <a:spLocks/>
          </p:cNvSpPr>
          <p:nvPr/>
        </p:nvSpPr>
        <p:spPr>
          <a:xfrm>
            <a:off x="0" y="415554"/>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Was the sample drawn from this known distribution?</a:t>
            </a:r>
            <a:endParaRPr lang="en-US" sz="3200" dirty="0"/>
          </a:p>
        </p:txBody>
      </p:sp>
    </p:spTree>
    <p:extLst>
      <p:ext uri="{BB962C8B-B14F-4D97-AF65-F5344CB8AC3E}">
        <p14:creationId xmlns:p14="http://schemas.microsoft.com/office/powerpoint/2010/main" val="1789280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Q di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168" y="1344168"/>
            <a:ext cx="9144000" cy="4749800"/>
          </a:xfrm>
          <a:prstGeom prst="rect">
            <a:avLst/>
          </a:prstGeom>
        </p:spPr>
      </p:pic>
      <p:pic>
        <p:nvPicPr>
          <p:cNvPr id="3" name="Picture 2" descr="IQ dist with samples 4.png"/>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487168" y="1344168"/>
            <a:ext cx="9144000" cy="4749800"/>
          </a:xfrm>
          <a:prstGeom prst="rect">
            <a:avLst/>
          </a:prstGeom>
        </p:spPr>
      </p:pic>
      <p:grpSp>
        <p:nvGrpSpPr>
          <p:cNvPr id="7" name="Group 6"/>
          <p:cNvGrpSpPr/>
          <p:nvPr/>
        </p:nvGrpSpPr>
        <p:grpSpPr>
          <a:xfrm>
            <a:off x="-2487168" y="1344168"/>
            <a:ext cx="9144000" cy="4749800"/>
            <a:chOff x="-2487168" y="1344168"/>
            <a:chExt cx="9144000" cy="4749800"/>
          </a:xfrm>
        </p:grpSpPr>
        <p:pic>
          <p:nvPicPr>
            <p:cNvPr id="6" name="Picture 5" descr="IQ dist with samples 4 with mean and crit.png"/>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a:off x="-2487168" y="1344168"/>
              <a:ext cx="9144000" cy="4749800"/>
            </a:xfrm>
            <a:prstGeom prst="rect">
              <a:avLst/>
            </a:prstGeom>
          </p:spPr>
        </p:pic>
        <p:cxnSp>
          <p:nvCxnSpPr>
            <p:cNvPr id="16" name="Straight Connector 15"/>
            <p:cNvCxnSpPr/>
            <p:nvPr/>
          </p:nvCxnSpPr>
          <p:spPr>
            <a:xfrm flipH="1">
              <a:off x="2408353" y="1718910"/>
              <a:ext cx="12830" cy="382264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2372902" y="1717502"/>
              <a:ext cx="12830" cy="3822649"/>
            </a:xfrm>
            <a:prstGeom prst="line">
              <a:avLst/>
            </a:prstGeom>
            <a:ln>
              <a:solidFill>
                <a:srgbClr val="1DFF00"/>
              </a:solidFill>
            </a:ln>
          </p:spPr>
          <p:style>
            <a:lnRef idx="2">
              <a:schemeClr val="accent1"/>
            </a:lnRef>
            <a:fillRef idx="0">
              <a:schemeClr val="accent1"/>
            </a:fillRef>
            <a:effectRef idx="1">
              <a:schemeClr val="accent1"/>
            </a:effectRef>
            <a:fontRef idx="minor">
              <a:schemeClr val="tx1"/>
            </a:fontRef>
          </p:style>
        </p:cxnSp>
      </p:grpSp>
      <p:pic>
        <p:nvPicPr>
          <p:cNvPr id="4" name="Picture 3" descr="IQ dist with samples 4 with mean.png"/>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2487168" y="1344168"/>
            <a:ext cx="9144000" cy="4749800"/>
          </a:xfrm>
          <a:prstGeom prst="rect">
            <a:avLst/>
          </a:prstGeom>
        </p:spPr>
      </p:pic>
      <p:sp>
        <p:nvSpPr>
          <p:cNvPr id="8" name="Content Placeholder 7"/>
          <p:cNvSpPr>
            <a:spLocks noGrp="1"/>
          </p:cNvSpPr>
          <p:nvPr>
            <p:ph sz="half" idx="2"/>
          </p:nvPr>
        </p:nvSpPr>
        <p:spPr>
          <a:xfrm>
            <a:off x="4150884" y="1600199"/>
            <a:ext cx="4993116" cy="5110801"/>
          </a:xfrm>
        </p:spPr>
        <p:txBody>
          <a:bodyPr>
            <a:normAutofit fontScale="92500" lnSpcReduction="10000"/>
          </a:bodyPr>
          <a:lstStyle/>
          <a:p>
            <a:r>
              <a:rPr lang="en-US" dirty="0"/>
              <a:t>μ = </a:t>
            </a:r>
            <a:r>
              <a:rPr lang="en-US" dirty="0" smtClean="0"/>
              <a:t>100 (Population mean)</a:t>
            </a:r>
            <a:endParaRPr lang="en-US" dirty="0"/>
          </a:p>
          <a:p>
            <a:r>
              <a:rPr lang="en-US" dirty="0"/>
              <a:t>σ = </a:t>
            </a:r>
            <a:r>
              <a:rPr lang="en-US" dirty="0" smtClean="0"/>
              <a:t>15 (Population standard deviation)</a:t>
            </a:r>
          </a:p>
          <a:p>
            <a:r>
              <a:rPr lang="en-US" dirty="0" smtClean="0"/>
              <a:t>n = 30 (Sample contains scores from 30 participants)</a:t>
            </a:r>
          </a:p>
          <a:p>
            <a:r>
              <a:rPr lang="en-US" dirty="0" smtClean="0"/>
              <a:t>x = 104.2 (Sample mean) </a:t>
            </a:r>
          </a:p>
          <a:p>
            <a:r>
              <a:rPr lang="en-US" dirty="0" smtClean="0"/>
              <a:t>z =  (x – μ)/SE = (104.2-100)/SE (Standardized score)</a:t>
            </a:r>
          </a:p>
          <a:p>
            <a:r>
              <a:rPr lang="en-US" dirty="0" smtClean="0"/>
              <a:t>SE = σ / √n = 15/√30 = 2.74 </a:t>
            </a:r>
          </a:p>
          <a:p>
            <a:r>
              <a:rPr lang="en-US" dirty="0"/>
              <a:t>z</a:t>
            </a:r>
            <a:r>
              <a:rPr lang="en-US" dirty="0" smtClean="0"/>
              <a:t> = 4.2/2.74 = 1.53</a:t>
            </a:r>
          </a:p>
          <a:p>
            <a:r>
              <a:rPr lang="en-US" dirty="0" smtClean="0"/>
              <a:t>p = 0.061</a:t>
            </a:r>
          </a:p>
          <a:p>
            <a:r>
              <a:rPr lang="en-US" dirty="0" smtClean="0"/>
              <a:t>Significant?  </a:t>
            </a:r>
            <a:endParaRPr lang="en-US" dirty="0"/>
          </a:p>
        </p:txBody>
      </p:sp>
      <p:sp>
        <p:nvSpPr>
          <p:cNvPr id="5" name="Title 4"/>
          <p:cNvSpPr>
            <a:spLocks noGrp="1"/>
          </p:cNvSpPr>
          <p:nvPr>
            <p:ph type="title"/>
          </p:nvPr>
        </p:nvSpPr>
        <p:spPr>
          <a:xfrm>
            <a:off x="0" y="274638"/>
            <a:ext cx="9144000" cy="1143000"/>
          </a:xfrm>
        </p:spPr>
        <p:txBody>
          <a:bodyPr>
            <a:normAutofit/>
          </a:bodyPr>
          <a:lstStyle/>
          <a:p>
            <a:r>
              <a:rPr lang="en-US" sz="3800" dirty="0" smtClean="0"/>
              <a:t>What if the effect of NZT had been half that?</a:t>
            </a:r>
            <a:endParaRPr lang="en-US" sz="3800" dirty="0"/>
          </a:p>
        </p:txBody>
      </p:sp>
      <p:cxnSp>
        <p:nvCxnSpPr>
          <p:cNvPr id="14" name="Straight Connector 13"/>
          <p:cNvCxnSpPr/>
          <p:nvPr/>
        </p:nvCxnSpPr>
        <p:spPr>
          <a:xfrm>
            <a:off x="4577880" y="3716138"/>
            <a:ext cx="14630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200620" y="4150778"/>
            <a:ext cx="14630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4187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Significance levels</a:t>
            </a:r>
            <a:endParaRPr lang="en-US" dirty="0"/>
          </a:p>
        </p:txBody>
      </p:sp>
      <p:sp>
        <p:nvSpPr>
          <p:cNvPr id="3" name="Content Placeholder 2"/>
          <p:cNvSpPr>
            <a:spLocks noGrp="1"/>
          </p:cNvSpPr>
          <p:nvPr>
            <p:ph idx="1"/>
          </p:nvPr>
        </p:nvSpPr>
        <p:spPr>
          <a:xfrm>
            <a:off x="360630" y="1576680"/>
            <a:ext cx="8443770" cy="4726643"/>
          </a:xfrm>
        </p:spPr>
        <p:txBody>
          <a:bodyPr/>
          <a:lstStyle/>
          <a:p>
            <a:r>
              <a:rPr lang="en-US" dirty="0" smtClean="0"/>
              <a:t>Are denoted by the Greek letter </a:t>
            </a:r>
            <a:r>
              <a:rPr lang="en-US" b="1" dirty="0" smtClean="0"/>
              <a:t>α</a:t>
            </a:r>
            <a:r>
              <a:rPr lang="en-US" dirty="0" smtClean="0"/>
              <a:t>.</a:t>
            </a:r>
          </a:p>
          <a:p>
            <a:r>
              <a:rPr lang="en-US" dirty="0" smtClean="0"/>
              <a:t>In principle, we can pick anything that we consider unlikely. </a:t>
            </a:r>
          </a:p>
          <a:p>
            <a:r>
              <a:rPr lang="en-US" dirty="0" smtClean="0"/>
              <a:t>In practice, the </a:t>
            </a:r>
            <a:r>
              <a:rPr lang="en-US" b="1" dirty="0" smtClean="0"/>
              <a:t>consensus</a:t>
            </a:r>
            <a:r>
              <a:rPr lang="en-US" dirty="0" smtClean="0"/>
              <a:t> is that a level of 0.05 or 1 in 20 is considered as unlikely enough.</a:t>
            </a:r>
          </a:p>
          <a:p>
            <a:r>
              <a:rPr lang="en-US" dirty="0" smtClean="0"/>
              <a:t>A level of 0.01 or 1 in 100 is considered “highly significant” or really unlikely. </a:t>
            </a:r>
            <a:endParaRPr lang="en-US" dirty="0"/>
          </a:p>
        </p:txBody>
      </p:sp>
    </p:spTree>
    <p:extLst>
      <p:ext uri="{BB962C8B-B14F-4D97-AF65-F5344CB8AC3E}">
        <p14:creationId xmlns:p14="http://schemas.microsoft.com/office/powerpoint/2010/main" val="1189727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374"/>
            <a:ext cx="8229600" cy="1143000"/>
          </a:xfrm>
        </p:spPr>
        <p:txBody>
          <a:bodyPr>
            <a:normAutofit fontScale="90000"/>
          </a:bodyPr>
          <a:lstStyle/>
          <a:p>
            <a:r>
              <a:rPr lang="en-US" dirty="0" smtClean="0"/>
              <a:t>Does NZT improve IQ scores or not?</a:t>
            </a:r>
            <a:endParaRPr lang="en-US" dirty="0"/>
          </a:p>
        </p:txBody>
      </p:sp>
      <p:cxnSp>
        <p:nvCxnSpPr>
          <p:cNvPr id="6" name="Straight Connector 5"/>
          <p:cNvCxnSpPr/>
          <p:nvPr/>
        </p:nvCxnSpPr>
        <p:spPr>
          <a:xfrm>
            <a:off x="4968991" y="2041779"/>
            <a:ext cx="0" cy="39487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988531" y="4065391"/>
            <a:ext cx="6698269" cy="198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77347" y="827550"/>
            <a:ext cx="1608133" cy="707886"/>
          </a:xfrm>
          <a:prstGeom prst="rect">
            <a:avLst/>
          </a:prstGeom>
          <a:noFill/>
        </p:spPr>
        <p:txBody>
          <a:bodyPr wrap="none" rtlCol="0">
            <a:spAutoFit/>
          </a:bodyPr>
          <a:lstStyle/>
          <a:p>
            <a:r>
              <a:rPr lang="en-US" sz="4000" dirty="0" smtClean="0"/>
              <a:t>Reality</a:t>
            </a:r>
            <a:endParaRPr lang="en-US" sz="4000" dirty="0"/>
          </a:p>
        </p:txBody>
      </p:sp>
      <p:sp>
        <p:nvSpPr>
          <p:cNvPr id="15" name="TextBox 14"/>
          <p:cNvSpPr txBox="1"/>
          <p:nvPr/>
        </p:nvSpPr>
        <p:spPr>
          <a:xfrm>
            <a:off x="2715909" y="1333893"/>
            <a:ext cx="890488" cy="707886"/>
          </a:xfrm>
          <a:prstGeom prst="rect">
            <a:avLst/>
          </a:prstGeom>
          <a:noFill/>
        </p:spPr>
        <p:txBody>
          <a:bodyPr wrap="none" rtlCol="0">
            <a:spAutoFit/>
          </a:bodyPr>
          <a:lstStyle/>
          <a:p>
            <a:r>
              <a:rPr lang="en-US" sz="4000" dirty="0" smtClean="0"/>
              <a:t>Yes</a:t>
            </a:r>
            <a:endParaRPr lang="en-US" sz="4000" dirty="0"/>
          </a:p>
        </p:txBody>
      </p:sp>
      <p:sp>
        <p:nvSpPr>
          <p:cNvPr id="16" name="TextBox 15"/>
          <p:cNvSpPr txBox="1"/>
          <p:nvPr/>
        </p:nvSpPr>
        <p:spPr>
          <a:xfrm>
            <a:off x="6198642" y="1398447"/>
            <a:ext cx="786293" cy="707886"/>
          </a:xfrm>
          <a:prstGeom prst="rect">
            <a:avLst/>
          </a:prstGeom>
          <a:noFill/>
        </p:spPr>
        <p:txBody>
          <a:bodyPr wrap="none" rtlCol="0">
            <a:spAutoFit/>
          </a:bodyPr>
          <a:lstStyle/>
          <a:p>
            <a:r>
              <a:rPr lang="en-US" sz="4000" dirty="0" smtClean="0"/>
              <a:t>No</a:t>
            </a:r>
            <a:endParaRPr lang="en-US" sz="4000" dirty="0"/>
          </a:p>
        </p:txBody>
      </p:sp>
      <p:sp>
        <p:nvSpPr>
          <p:cNvPr id="17" name="TextBox 16"/>
          <p:cNvSpPr txBox="1"/>
          <p:nvPr/>
        </p:nvSpPr>
        <p:spPr>
          <a:xfrm rot="16200000">
            <a:off x="-612269" y="3590166"/>
            <a:ext cx="2579903" cy="707886"/>
          </a:xfrm>
          <a:prstGeom prst="rect">
            <a:avLst/>
          </a:prstGeom>
          <a:noFill/>
        </p:spPr>
        <p:txBody>
          <a:bodyPr wrap="none" rtlCol="0">
            <a:spAutoFit/>
          </a:bodyPr>
          <a:lstStyle/>
          <a:p>
            <a:r>
              <a:rPr lang="en-US" sz="4000" dirty="0" smtClean="0"/>
              <a:t>Significant?</a:t>
            </a:r>
            <a:endParaRPr lang="en-US" sz="4000" dirty="0"/>
          </a:p>
        </p:txBody>
      </p:sp>
      <p:sp>
        <p:nvSpPr>
          <p:cNvPr id="18" name="TextBox 17"/>
          <p:cNvSpPr txBox="1"/>
          <p:nvPr/>
        </p:nvSpPr>
        <p:spPr>
          <a:xfrm rot="16200000">
            <a:off x="927391" y="2705468"/>
            <a:ext cx="890488" cy="707886"/>
          </a:xfrm>
          <a:prstGeom prst="rect">
            <a:avLst/>
          </a:prstGeom>
          <a:noFill/>
        </p:spPr>
        <p:txBody>
          <a:bodyPr wrap="none" rtlCol="0">
            <a:spAutoFit/>
          </a:bodyPr>
          <a:lstStyle/>
          <a:p>
            <a:r>
              <a:rPr lang="en-US" sz="4000" dirty="0" smtClean="0"/>
              <a:t>Yes</a:t>
            </a:r>
            <a:endParaRPr lang="en-US" sz="4000" dirty="0"/>
          </a:p>
        </p:txBody>
      </p:sp>
      <p:sp>
        <p:nvSpPr>
          <p:cNvPr id="19" name="TextBox 18"/>
          <p:cNvSpPr txBox="1"/>
          <p:nvPr/>
        </p:nvSpPr>
        <p:spPr>
          <a:xfrm rot="16200000">
            <a:off x="1016377" y="4662041"/>
            <a:ext cx="786293" cy="707886"/>
          </a:xfrm>
          <a:prstGeom prst="rect">
            <a:avLst/>
          </a:prstGeom>
          <a:noFill/>
        </p:spPr>
        <p:txBody>
          <a:bodyPr wrap="none" rtlCol="0">
            <a:spAutoFit/>
          </a:bodyPr>
          <a:lstStyle/>
          <a:p>
            <a:r>
              <a:rPr lang="en-US" sz="4000" dirty="0" smtClean="0"/>
              <a:t>No</a:t>
            </a:r>
            <a:endParaRPr lang="en-US" sz="4000" dirty="0"/>
          </a:p>
        </p:txBody>
      </p:sp>
      <p:sp>
        <p:nvSpPr>
          <p:cNvPr id="20" name="TextBox 19"/>
          <p:cNvSpPr txBox="1"/>
          <p:nvPr/>
        </p:nvSpPr>
        <p:spPr>
          <a:xfrm>
            <a:off x="2268442" y="2514457"/>
            <a:ext cx="1903611" cy="769441"/>
          </a:xfrm>
          <a:prstGeom prst="rect">
            <a:avLst/>
          </a:prstGeom>
          <a:noFill/>
        </p:spPr>
        <p:txBody>
          <a:bodyPr wrap="none" rtlCol="0">
            <a:spAutoFit/>
          </a:bodyPr>
          <a:lstStyle/>
          <a:p>
            <a:r>
              <a:rPr lang="en-US" sz="4400" b="1" dirty="0" smtClean="0">
                <a:effectLst>
                  <a:glow rad="25400">
                    <a:srgbClr val="1DFF00">
                      <a:alpha val="75000"/>
                    </a:srgbClr>
                  </a:glow>
                </a:effectLst>
              </a:rPr>
              <a:t>Correct</a:t>
            </a:r>
            <a:endParaRPr lang="en-US" sz="4400" b="1" dirty="0">
              <a:effectLst>
                <a:glow rad="25400">
                  <a:srgbClr val="1DFF00">
                    <a:alpha val="75000"/>
                  </a:srgbClr>
                </a:glow>
              </a:effectLst>
            </a:endParaRPr>
          </a:p>
        </p:txBody>
      </p:sp>
      <p:sp>
        <p:nvSpPr>
          <p:cNvPr id="21" name="TextBox 20"/>
          <p:cNvSpPr txBox="1"/>
          <p:nvPr/>
        </p:nvSpPr>
        <p:spPr>
          <a:xfrm>
            <a:off x="5223638" y="1949690"/>
            <a:ext cx="2912827" cy="2123658"/>
          </a:xfrm>
          <a:prstGeom prst="rect">
            <a:avLst/>
          </a:prstGeom>
          <a:noFill/>
        </p:spPr>
        <p:txBody>
          <a:bodyPr wrap="none" rtlCol="0">
            <a:spAutoFit/>
          </a:bodyPr>
          <a:lstStyle/>
          <a:p>
            <a:r>
              <a:rPr lang="en-US" sz="4400" b="1" dirty="0" smtClean="0">
                <a:effectLst>
                  <a:glow rad="25400">
                    <a:srgbClr val="FF0000">
                      <a:alpha val="75000"/>
                    </a:srgbClr>
                  </a:glow>
                </a:effectLst>
              </a:rPr>
              <a:t>Type I error</a:t>
            </a:r>
          </a:p>
          <a:p>
            <a:r>
              <a:rPr lang="en-US" sz="4400" b="1" dirty="0" smtClean="0">
                <a:effectLst>
                  <a:glow rad="25400">
                    <a:srgbClr val="FF0000">
                      <a:alpha val="75000"/>
                    </a:srgbClr>
                  </a:glow>
                </a:effectLst>
              </a:rPr>
              <a:t>α-error </a:t>
            </a:r>
          </a:p>
          <a:p>
            <a:r>
              <a:rPr lang="en-US" sz="4400" b="1" dirty="0" smtClean="0">
                <a:effectLst>
                  <a:glow rad="25400">
                    <a:srgbClr val="FF0000">
                      <a:alpha val="75000"/>
                    </a:srgbClr>
                  </a:glow>
                </a:effectLst>
              </a:rPr>
              <a:t>False alarm</a:t>
            </a:r>
            <a:endParaRPr lang="en-US" sz="4400" b="1" dirty="0">
              <a:effectLst>
                <a:glow rad="25400">
                  <a:srgbClr val="FF0000">
                    <a:alpha val="75000"/>
                  </a:srgbClr>
                </a:glow>
              </a:effectLst>
            </a:endParaRPr>
          </a:p>
        </p:txBody>
      </p:sp>
      <p:sp>
        <p:nvSpPr>
          <p:cNvPr id="22" name="TextBox 21"/>
          <p:cNvSpPr txBox="1"/>
          <p:nvPr/>
        </p:nvSpPr>
        <p:spPr>
          <a:xfrm>
            <a:off x="5774380" y="4770033"/>
            <a:ext cx="1903611" cy="769441"/>
          </a:xfrm>
          <a:prstGeom prst="rect">
            <a:avLst/>
          </a:prstGeom>
          <a:noFill/>
        </p:spPr>
        <p:txBody>
          <a:bodyPr wrap="none" rtlCol="0">
            <a:spAutoFit/>
          </a:bodyPr>
          <a:lstStyle/>
          <a:p>
            <a:r>
              <a:rPr lang="en-US" sz="4400" b="1" dirty="0" smtClean="0">
                <a:effectLst>
                  <a:glow rad="25400">
                    <a:srgbClr val="1DFF00">
                      <a:alpha val="75000"/>
                    </a:srgbClr>
                  </a:glow>
                </a:effectLst>
              </a:rPr>
              <a:t>Correct</a:t>
            </a:r>
            <a:endParaRPr lang="en-US" sz="4400" b="1" dirty="0">
              <a:effectLst>
                <a:glow rad="25400">
                  <a:srgbClr val="1DFF00">
                    <a:alpha val="75000"/>
                  </a:srgbClr>
                </a:glow>
              </a:effectLst>
            </a:endParaRPr>
          </a:p>
        </p:txBody>
      </p:sp>
      <p:sp>
        <p:nvSpPr>
          <p:cNvPr id="23" name="TextBox 22"/>
          <p:cNvSpPr txBox="1"/>
          <p:nvPr/>
        </p:nvSpPr>
        <p:spPr>
          <a:xfrm>
            <a:off x="1841591" y="4065391"/>
            <a:ext cx="3063258" cy="2123658"/>
          </a:xfrm>
          <a:prstGeom prst="rect">
            <a:avLst/>
          </a:prstGeom>
          <a:noFill/>
        </p:spPr>
        <p:txBody>
          <a:bodyPr wrap="none" rtlCol="0">
            <a:spAutoFit/>
          </a:bodyPr>
          <a:lstStyle/>
          <a:p>
            <a:r>
              <a:rPr lang="en-US" sz="4400" b="1" dirty="0" smtClean="0">
                <a:effectLst>
                  <a:glow rad="25400">
                    <a:srgbClr val="FF0000">
                      <a:alpha val="75000"/>
                    </a:srgbClr>
                  </a:glow>
                </a:effectLst>
              </a:rPr>
              <a:t>Type II error</a:t>
            </a:r>
          </a:p>
          <a:p>
            <a:r>
              <a:rPr lang="en-US" sz="4400" b="1" dirty="0" smtClean="0">
                <a:effectLst>
                  <a:glow rad="25400">
                    <a:srgbClr val="FF0000">
                      <a:alpha val="75000"/>
                    </a:srgbClr>
                  </a:glow>
                </a:effectLst>
              </a:rPr>
              <a:t>β-error </a:t>
            </a:r>
          </a:p>
          <a:p>
            <a:r>
              <a:rPr lang="en-US" sz="4400" b="1" dirty="0" smtClean="0">
                <a:effectLst>
                  <a:glow rad="25400">
                    <a:srgbClr val="FF0000">
                      <a:alpha val="75000"/>
                    </a:srgbClr>
                  </a:glow>
                </a:effectLst>
              </a:rPr>
              <a:t>Miss</a:t>
            </a:r>
            <a:endParaRPr lang="en-US" sz="4400" b="1" dirty="0">
              <a:effectLst>
                <a:glow rad="25400">
                  <a:srgbClr val="FF0000">
                    <a:alpha val="75000"/>
                  </a:srgbClr>
                </a:glow>
              </a:effectLst>
            </a:endParaRPr>
          </a:p>
        </p:txBody>
      </p:sp>
    </p:spTree>
    <p:extLst>
      <p:ext uri="{BB962C8B-B14F-4D97-AF65-F5344CB8AC3E}">
        <p14:creationId xmlns:p14="http://schemas.microsoft.com/office/powerpoint/2010/main" val="3696005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H="1">
            <a:off x="1827107" y="4226423"/>
            <a:ext cx="1695" cy="1429310"/>
          </a:xfrm>
          <a:prstGeom prst="line">
            <a:avLst/>
          </a:prstGeom>
          <a:ln w="50800">
            <a:solidFill>
              <a:srgbClr val="3DFF16"/>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1827107" y="5394626"/>
            <a:ext cx="1694" cy="26110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455922" y="4226223"/>
            <a:ext cx="0" cy="45720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230533" y="3522135"/>
            <a:ext cx="0" cy="704088"/>
          </a:xfrm>
          <a:prstGeom prst="line">
            <a:avLst/>
          </a:prstGeom>
          <a:ln w="50800">
            <a:solidFill>
              <a:srgbClr val="3DFF16"/>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230533" y="2998889"/>
            <a:ext cx="0" cy="45720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0" y="-284159"/>
            <a:ext cx="9144000" cy="1143000"/>
          </a:xfrm>
        </p:spPr>
        <p:txBody>
          <a:bodyPr>
            <a:normAutofit fontScale="90000"/>
          </a:bodyPr>
          <a:lstStyle/>
          <a:p>
            <a:r>
              <a:rPr lang="en-US" dirty="0" smtClean="0"/>
              <a:t>Partitioning of sum of squared deviations</a:t>
            </a:r>
            <a:endParaRPr lang="en-US" dirty="0"/>
          </a:p>
        </p:txBody>
      </p:sp>
      <p:grpSp>
        <p:nvGrpSpPr>
          <p:cNvPr id="11" name="Group 10"/>
          <p:cNvGrpSpPr/>
          <p:nvPr/>
        </p:nvGrpSpPr>
        <p:grpSpPr>
          <a:xfrm>
            <a:off x="237067" y="2319863"/>
            <a:ext cx="8043333" cy="4700885"/>
            <a:chOff x="237067" y="2275315"/>
            <a:chExt cx="8043333" cy="4700885"/>
          </a:xfrm>
        </p:grpSpPr>
        <p:cxnSp>
          <p:nvCxnSpPr>
            <p:cNvPr id="5" name="Straight Arrow Connector 4"/>
            <p:cNvCxnSpPr/>
            <p:nvPr/>
          </p:nvCxnSpPr>
          <p:spPr>
            <a:xfrm flipV="1">
              <a:off x="965200" y="2275315"/>
              <a:ext cx="0" cy="37868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965200" y="6062133"/>
              <a:ext cx="7315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572000" y="5960537"/>
              <a:ext cx="584039" cy="1015663"/>
            </a:xfrm>
            <a:prstGeom prst="rect">
              <a:avLst/>
            </a:prstGeom>
            <a:noFill/>
          </p:spPr>
          <p:txBody>
            <a:bodyPr wrap="none" rtlCol="0">
              <a:spAutoFit/>
            </a:bodyPr>
            <a:lstStyle/>
            <a:p>
              <a:r>
                <a:rPr lang="en-US" sz="6000" dirty="0" smtClean="0"/>
                <a:t>X</a:t>
              </a:r>
              <a:endParaRPr lang="en-US" sz="6000" dirty="0"/>
            </a:p>
          </p:txBody>
        </p:sp>
        <p:sp>
          <p:nvSpPr>
            <p:cNvPr id="9" name="TextBox 8"/>
            <p:cNvSpPr txBox="1"/>
            <p:nvPr/>
          </p:nvSpPr>
          <p:spPr>
            <a:xfrm>
              <a:off x="237067" y="3504377"/>
              <a:ext cx="559618" cy="1015663"/>
            </a:xfrm>
            <a:prstGeom prst="rect">
              <a:avLst/>
            </a:prstGeom>
            <a:noFill/>
          </p:spPr>
          <p:txBody>
            <a:bodyPr wrap="none" rtlCol="0">
              <a:spAutoFit/>
            </a:bodyPr>
            <a:lstStyle/>
            <a:p>
              <a:r>
                <a:rPr lang="en-US" sz="6000" dirty="0" smtClean="0"/>
                <a:t>Y</a:t>
              </a:r>
              <a:endParaRPr lang="en-US" sz="6000" dirty="0"/>
            </a:p>
          </p:txBody>
        </p:sp>
      </p:grpSp>
      <p:cxnSp>
        <p:nvCxnSpPr>
          <p:cNvPr id="20" name="Straight Connector 19"/>
          <p:cNvCxnSpPr/>
          <p:nvPr/>
        </p:nvCxnSpPr>
        <p:spPr>
          <a:xfrm>
            <a:off x="982139" y="4201834"/>
            <a:ext cx="7653861"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8398931" y="3539068"/>
            <a:ext cx="497126" cy="861774"/>
            <a:chOff x="8398931" y="3369738"/>
            <a:chExt cx="497126" cy="861774"/>
          </a:xfrm>
        </p:grpSpPr>
        <p:sp>
          <p:nvSpPr>
            <p:cNvPr id="22" name="TextBox 21"/>
            <p:cNvSpPr txBox="1"/>
            <p:nvPr/>
          </p:nvSpPr>
          <p:spPr>
            <a:xfrm>
              <a:off x="8398931" y="3369738"/>
              <a:ext cx="497126" cy="861774"/>
            </a:xfrm>
            <a:prstGeom prst="rect">
              <a:avLst/>
            </a:prstGeom>
            <a:noFill/>
          </p:spPr>
          <p:txBody>
            <a:bodyPr wrap="none" rtlCol="0">
              <a:spAutoFit/>
            </a:bodyPr>
            <a:lstStyle/>
            <a:p>
              <a:r>
                <a:rPr lang="en-US" sz="5000" dirty="0" smtClean="0"/>
                <a:t>Y</a:t>
              </a:r>
              <a:endParaRPr lang="en-US" sz="5000" dirty="0"/>
            </a:p>
          </p:txBody>
        </p:sp>
        <p:cxnSp>
          <p:nvCxnSpPr>
            <p:cNvPr id="24" name="Straight Connector 23"/>
            <p:cNvCxnSpPr/>
            <p:nvPr/>
          </p:nvCxnSpPr>
          <p:spPr>
            <a:xfrm>
              <a:off x="8432797" y="3556000"/>
              <a:ext cx="37253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7" name="Straight Connector 26"/>
          <p:cNvCxnSpPr/>
          <p:nvPr/>
        </p:nvCxnSpPr>
        <p:spPr>
          <a:xfrm flipV="1">
            <a:off x="1639148" y="3318931"/>
            <a:ext cx="5997788" cy="2438400"/>
          </a:xfrm>
          <a:prstGeom prst="line">
            <a:avLst/>
          </a:prstGeom>
          <a:ln w="50800">
            <a:solidFill>
              <a:srgbClr val="0000FF"/>
            </a:solidFill>
          </a:ln>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689947" y="2690703"/>
            <a:ext cx="5691132" cy="2874951"/>
            <a:chOff x="1689947" y="2690703"/>
            <a:chExt cx="5691132" cy="2874951"/>
          </a:xfrm>
        </p:grpSpPr>
        <p:sp>
          <p:nvSpPr>
            <p:cNvPr id="12" name="Oval 11"/>
            <p:cNvSpPr/>
            <p:nvPr/>
          </p:nvSpPr>
          <p:spPr>
            <a:xfrm>
              <a:off x="1689947" y="5291334"/>
              <a:ext cx="274320" cy="27432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7106759" y="2690703"/>
              <a:ext cx="274320" cy="27432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317067" y="4629266"/>
              <a:ext cx="274320" cy="27432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42" name="Object 41"/>
          <p:cNvGraphicFramePr>
            <a:graphicFrameLocks noChangeAspect="1"/>
          </p:cNvGraphicFramePr>
          <p:nvPr>
            <p:extLst>
              <p:ext uri="{D42A27DB-BD31-4B8C-83A1-F6EECF244321}">
                <p14:modId xmlns:p14="http://schemas.microsoft.com/office/powerpoint/2010/main" val="1207495650"/>
              </p:ext>
            </p:extLst>
          </p:nvPr>
        </p:nvGraphicFramePr>
        <p:xfrm>
          <a:off x="0" y="399426"/>
          <a:ext cx="9068754" cy="1260576"/>
        </p:xfrm>
        <a:graphic>
          <a:graphicData uri="http://schemas.openxmlformats.org/presentationml/2006/ole">
            <mc:AlternateContent xmlns:mc="http://schemas.openxmlformats.org/markup-compatibility/2006">
              <mc:Choice xmlns:v="urn:schemas-microsoft-com:vml" Requires="v">
                <p:oleObj spid="_x0000_s72755" name="Equation" r:id="rId4" imgW="1828800" imgH="254000" progId="Equation.3">
                  <p:embed/>
                </p:oleObj>
              </mc:Choice>
              <mc:Fallback>
                <p:oleObj name="Equation" r:id="rId4" imgW="1828800" imgH="254000" progId="Equation.3">
                  <p:embed/>
                  <p:pic>
                    <p:nvPicPr>
                      <p:cNvPr id="0" name=""/>
                      <p:cNvPicPr/>
                      <p:nvPr/>
                    </p:nvPicPr>
                    <p:blipFill>
                      <a:blip r:embed="rId5"/>
                      <a:stretch>
                        <a:fillRect/>
                      </a:stretch>
                    </p:blipFill>
                    <p:spPr>
                      <a:xfrm>
                        <a:off x="0" y="399426"/>
                        <a:ext cx="9068754" cy="1260576"/>
                      </a:xfrm>
                      <a:prstGeom prst="rect">
                        <a:avLst/>
                      </a:prstGeom>
                    </p:spPr>
                  </p:pic>
                </p:oleObj>
              </mc:Fallback>
            </mc:AlternateContent>
          </a:graphicData>
        </a:graphic>
      </p:graphicFrame>
      <p:grpSp>
        <p:nvGrpSpPr>
          <p:cNvPr id="60" name="Group 59"/>
          <p:cNvGrpSpPr/>
          <p:nvPr/>
        </p:nvGrpSpPr>
        <p:grpSpPr>
          <a:xfrm>
            <a:off x="-1458" y="1553351"/>
            <a:ext cx="2715407" cy="584776"/>
            <a:chOff x="-1458" y="1553351"/>
            <a:chExt cx="2715407" cy="584776"/>
          </a:xfrm>
        </p:grpSpPr>
        <p:sp>
          <p:nvSpPr>
            <p:cNvPr id="43" name="TextBox 42"/>
            <p:cNvSpPr txBox="1"/>
            <p:nvPr/>
          </p:nvSpPr>
          <p:spPr>
            <a:xfrm>
              <a:off x="-1458" y="1553351"/>
              <a:ext cx="2715407" cy="584776"/>
            </a:xfrm>
            <a:prstGeom prst="rect">
              <a:avLst/>
            </a:prstGeom>
            <a:noFill/>
          </p:spPr>
          <p:txBody>
            <a:bodyPr wrap="none" rtlCol="0">
              <a:spAutoFit/>
            </a:bodyPr>
            <a:lstStyle/>
            <a:p>
              <a:r>
                <a:rPr lang="en-US" sz="3200" dirty="0" smtClean="0"/>
                <a:t>Total Deviation</a:t>
              </a:r>
              <a:endParaRPr lang="en-US" sz="3200" dirty="0"/>
            </a:p>
          </p:txBody>
        </p:sp>
        <p:cxnSp>
          <p:nvCxnSpPr>
            <p:cNvPr id="45" name="Straight Connector 44"/>
            <p:cNvCxnSpPr/>
            <p:nvPr/>
          </p:nvCxnSpPr>
          <p:spPr>
            <a:xfrm>
              <a:off x="100140" y="1608674"/>
              <a:ext cx="243986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a:off x="3302002" y="1553351"/>
            <a:ext cx="2590800" cy="1569660"/>
            <a:chOff x="3302002" y="1591741"/>
            <a:chExt cx="2590800" cy="1569660"/>
          </a:xfrm>
        </p:grpSpPr>
        <p:sp>
          <p:nvSpPr>
            <p:cNvPr id="46" name="TextBox 45"/>
            <p:cNvSpPr txBox="1"/>
            <p:nvPr/>
          </p:nvSpPr>
          <p:spPr>
            <a:xfrm>
              <a:off x="3302002" y="1591741"/>
              <a:ext cx="2590800" cy="1569660"/>
            </a:xfrm>
            <a:prstGeom prst="rect">
              <a:avLst/>
            </a:prstGeom>
            <a:noFill/>
          </p:spPr>
          <p:txBody>
            <a:bodyPr wrap="square" rtlCol="0">
              <a:spAutoFit/>
            </a:bodyPr>
            <a:lstStyle/>
            <a:p>
              <a:r>
                <a:rPr lang="en-US" sz="3200" dirty="0" err="1" smtClean="0"/>
                <a:t>Dev</a:t>
              </a:r>
              <a:r>
                <a:rPr lang="en-US" sz="3200" dirty="0" smtClean="0"/>
                <a:t> of </a:t>
              </a:r>
              <a:r>
                <a:rPr lang="en-US" sz="3200" dirty="0" err="1" smtClean="0"/>
                <a:t>pred</a:t>
              </a:r>
              <a:r>
                <a:rPr lang="en-US" sz="3200" dirty="0" smtClean="0"/>
                <a:t> point (on line) </a:t>
              </a:r>
            </a:p>
            <a:p>
              <a:r>
                <a:rPr lang="en-US" sz="3200" dirty="0" smtClean="0"/>
                <a:t>from mean</a:t>
              </a:r>
              <a:endParaRPr lang="en-US" sz="3200" dirty="0"/>
            </a:p>
          </p:txBody>
        </p:sp>
        <p:cxnSp>
          <p:nvCxnSpPr>
            <p:cNvPr id="47" name="Straight Connector 46"/>
            <p:cNvCxnSpPr/>
            <p:nvPr/>
          </p:nvCxnSpPr>
          <p:spPr>
            <a:xfrm>
              <a:off x="3302002" y="1647064"/>
              <a:ext cx="2387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5892802" y="1553351"/>
            <a:ext cx="3403598" cy="1077218"/>
            <a:chOff x="5892802" y="1630740"/>
            <a:chExt cx="3403598" cy="1077218"/>
          </a:xfrm>
        </p:grpSpPr>
        <p:sp>
          <p:nvSpPr>
            <p:cNvPr id="55" name="TextBox 54"/>
            <p:cNvSpPr txBox="1"/>
            <p:nvPr/>
          </p:nvSpPr>
          <p:spPr>
            <a:xfrm>
              <a:off x="5892802" y="1630740"/>
              <a:ext cx="3403598" cy="1077218"/>
            </a:xfrm>
            <a:prstGeom prst="rect">
              <a:avLst/>
            </a:prstGeom>
            <a:noFill/>
          </p:spPr>
          <p:txBody>
            <a:bodyPr wrap="square" rtlCol="0">
              <a:spAutoFit/>
            </a:bodyPr>
            <a:lstStyle/>
            <a:p>
              <a:r>
                <a:rPr lang="en-US" sz="3200" dirty="0" err="1" smtClean="0"/>
                <a:t>Dev</a:t>
              </a:r>
              <a:r>
                <a:rPr lang="en-US" sz="3200" dirty="0" smtClean="0"/>
                <a:t> of </a:t>
              </a:r>
              <a:r>
                <a:rPr lang="en-US" sz="3200" dirty="0" err="1" smtClean="0"/>
                <a:t>pred</a:t>
              </a:r>
              <a:r>
                <a:rPr lang="en-US" sz="3200" dirty="0" smtClean="0"/>
                <a:t> point (on line) from data</a:t>
              </a:r>
              <a:endParaRPr lang="en-US" sz="3200" dirty="0"/>
            </a:p>
          </p:txBody>
        </p:sp>
        <p:cxnSp>
          <p:nvCxnSpPr>
            <p:cNvPr id="61" name="Straight Connector 60"/>
            <p:cNvCxnSpPr/>
            <p:nvPr/>
          </p:nvCxnSpPr>
          <p:spPr>
            <a:xfrm flipV="1">
              <a:off x="6079067" y="1660002"/>
              <a:ext cx="2989687"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16696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strVal val="#ppt_w*0.70"/>
                                          </p:val>
                                        </p:tav>
                                        <p:tav tm="100000">
                                          <p:val>
                                            <p:strVal val="#ppt_w"/>
                                          </p:val>
                                        </p:tav>
                                      </p:tavLst>
                                    </p:anim>
                                    <p:anim calcmode="lin" valueType="num">
                                      <p:cBhvr>
                                        <p:cTn id="16" dur="1000" fill="hold"/>
                                        <p:tgtEl>
                                          <p:spTgt spid="27"/>
                                        </p:tgtEl>
                                        <p:attrNameLst>
                                          <p:attrName>ppt_h</p:attrName>
                                        </p:attrNameLst>
                                      </p:cBhvr>
                                      <p:tavLst>
                                        <p:tav tm="0">
                                          <p:val>
                                            <p:strVal val="#ppt_h"/>
                                          </p:val>
                                        </p:tav>
                                        <p:tav tm="100000">
                                          <p:val>
                                            <p:strVal val="#ppt_h"/>
                                          </p:val>
                                        </p:tav>
                                      </p:tavLst>
                                    </p:anim>
                                    <p:animEffect transition="in" filter="fade">
                                      <p:cBhvr>
                                        <p:cTn id="17" dur="1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childTnLst>
                                </p:cTn>
                              </p:par>
                            </p:childTnLst>
                          </p:cTn>
                        </p:par>
                        <p:par>
                          <p:cTn id="30" fill="hold">
                            <p:stCondLst>
                              <p:cond delay="0"/>
                            </p:stCondLst>
                            <p:childTnLst>
                              <p:par>
                                <p:cTn id="31" presetID="22" presetClass="entr" presetSubtype="4"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down)">
                                      <p:cBhvr>
                                        <p:cTn id="33" dur="500"/>
                                        <p:tgtEl>
                                          <p:spTgt spid="36"/>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6"/>
                                        </p:tgtEl>
                                        <p:attrNameLst>
                                          <p:attrName>style.visibility</p:attrName>
                                        </p:attrNameLst>
                                      </p:cBhvr>
                                      <p:to>
                                        <p:strVal val="visible"/>
                                      </p:to>
                                    </p:set>
                                  </p:childTnLst>
                                </p:cTn>
                              </p:par>
                            </p:childTnLst>
                          </p:cTn>
                        </p:par>
                        <p:par>
                          <p:cTn id="42" fill="hold">
                            <p:stCondLst>
                              <p:cond delay="0"/>
                            </p:stCondLst>
                            <p:childTnLst>
                              <p:par>
                                <p:cTn id="43" presetID="22" presetClass="entr" presetSubtype="4"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down)">
                                      <p:cBhvr>
                                        <p:cTn id="49" dur="500"/>
                                        <p:tgtEl>
                                          <p:spTgt spid="35"/>
                                        </p:tgtEl>
                                      </p:cBhvr>
                                    </p:animEffec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down)">
                                      <p:cBhvr>
                                        <p:cTn id="5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statistics</a:t>
            </a:r>
            <a:endParaRPr lang="en-US" dirty="0"/>
          </a:p>
        </p:txBody>
      </p:sp>
      <p:sp>
        <p:nvSpPr>
          <p:cNvPr id="3" name="Content Placeholder 2"/>
          <p:cNvSpPr>
            <a:spLocks noGrp="1"/>
          </p:cNvSpPr>
          <p:nvPr>
            <p:ph idx="1"/>
          </p:nvPr>
        </p:nvSpPr>
        <p:spPr/>
        <p:txBody>
          <a:bodyPr/>
          <a:lstStyle/>
          <a:p>
            <a:r>
              <a:rPr lang="en-US" dirty="0" smtClean="0"/>
              <a:t>We calculate how far the observed value of the sample average is away from its expected value.</a:t>
            </a:r>
          </a:p>
          <a:p>
            <a:r>
              <a:rPr lang="en-US" dirty="0" smtClean="0"/>
              <a:t>In units of standard error.</a:t>
            </a:r>
          </a:p>
          <a:p>
            <a:r>
              <a:rPr lang="en-US" dirty="0" smtClean="0"/>
              <a:t>In this case, the test statistic is z.</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624610478"/>
              </p:ext>
            </p:extLst>
          </p:nvPr>
        </p:nvGraphicFramePr>
        <p:xfrm>
          <a:off x="790900" y="4601881"/>
          <a:ext cx="7746483" cy="2035093"/>
        </p:xfrm>
        <a:graphic>
          <a:graphicData uri="http://schemas.openxmlformats.org/presentationml/2006/ole">
            <mc:AlternateContent xmlns:mc="http://schemas.openxmlformats.org/markup-compatibility/2006">
              <mc:Choice xmlns:v="urn:schemas-microsoft-com:vml" Requires="v">
                <p:oleObj spid="_x0000_s1063" name="Equation" r:id="rId3" imgW="1498600" imgH="393700" progId="Equation.3">
                  <p:embed/>
                </p:oleObj>
              </mc:Choice>
              <mc:Fallback>
                <p:oleObj name="Equation" r:id="rId3" imgW="1498600" imgH="393700" progId="Equation.3">
                  <p:embed/>
                  <p:pic>
                    <p:nvPicPr>
                      <p:cNvPr id="0" name=""/>
                      <p:cNvPicPr/>
                      <p:nvPr/>
                    </p:nvPicPr>
                    <p:blipFill>
                      <a:blip r:embed="rId4"/>
                      <a:stretch>
                        <a:fillRect/>
                      </a:stretch>
                    </p:blipFill>
                    <p:spPr>
                      <a:xfrm>
                        <a:off x="790900" y="4601881"/>
                        <a:ext cx="7746483" cy="2035093"/>
                      </a:xfrm>
                      <a:prstGeom prst="rect">
                        <a:avLst/>
                      </a:prstGeom>
                    </p:spPr>
                  </p:pic>
                </p:oleObj>
              </mc:Fallback>
            </mc:AlternateContent>
          </a:graphicData>
        </a:graphic>
      </p:graphicFrame>
    </p:spTree>
    <p:extLst>
      <p:ext uri="{BB962C8B-B14F-4D97-AF65-F5344CB8AC3E}">
        <p14:creationId xmlns:p14="http://schemas.microsoft.com/office/powerpoint/2010/main" val="33777354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this case</a:t>
            </a:r>
            <a:endParaRPr lang="en-US" dirty="0"/>
          </a:p>
        </p:txBody>
      </p:sp>
      <p:sp>
        <p:nvSpPr>
          <p:cNvPr id="3" name="Content Placeholder 2"/>
          <p:cNvSpPr>
            <a:spLocks noGrp="1"/>
          </p:cNvSpPr>
          <p:nvPr>
            <p:ph idx="1"/>
          </p:nvPr>
        </p:nvSpPr>
        <p:spPr/>
        <p:txBody>
          <a:bodyPr/>
          <a:lstStyle/>
          <a:p>
            <a:r>
              <a:rPr lang="en-US" dirty="0" smtClean="0"/>
              <a:t>Significance testing boils down to establishing the distance of the observed z value to the critical one, in units of standard error.</a:t>
            </a:r>
          </a:p>
        </p:txBody>
      </p:sp>
    </p:spTree>
    <p:extLst>
      <p:ext uri="{BB962C8B-B14F-4D97-AF65-F5344CB8AC3E}">
        <p14:creationId xmlns:p14="http://schemas.microsoft.com/office/powerpoint/2010/main" val="390294889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738"/>
            <a:ext cx="8229600" cy="1143000"/>
          </a:xfrm>
        </p:spPr>
        <p:txBody>
          <a:bodyPr/>
          <a:lstStyle/>
          <a:p>
            <a:r>
              <a:rPr lang="en-US" dirty="0" smtClean="0"/>
              <a:t>Inferential statistics in general</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need for inferential statistics results from an information gap.</a:t>
            </a:r>
          </a:p>
          <a:p>
            <a:r>
              <a:rPr lang="en-US" dirty="0" smtClean="0"/>
              <a:t>We usually want to know something about a population (general truths).</a:t>
            </a:r>
          </a:p>
          <a:p>
            <a:r>
              <a:rPr lang="en-US" dirty="0" smtClean="0"/>
              <a:t>We usually only get information about a sample. </a:t>
            </a:r>
          </a:p>
          <a:p>
            <a:r>
              <a:rPr lang="en-US" dirty="0" smtClean="0"/>
              <a:t>The question is what we can conclude about the population, given that we only have the sample. </a:t>
            </a:r>
            <a:endParaRPr lang="en-US" dirty="0"/>
          </a:p>
          <a:p>
            <a:r>
              <a:rPr lang="en-US" dirty="0" smtClean="0"/>
              <a:t>This is a general problem. All cognitive systems have it. </a:t>
            </a:r>
            <a:endParaRPr lang="en-US" dirty="0"/>
          </a:p>
        </p:txBody>
      </p:sp>
    </p:spTree>
    <p:extLst>
      <p:ext uri="{BB962C8B-B14F-4D97-AF65-F5344CB8AC3E}">
        <p14:creationId xmlns:p14="http://schemas.microsoft.com/office/powerpoint/2010/main" val="1859863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Null hypothesis significance testing</a:t>
            </a:r>
            <a:endParaRPr lang="en-US" dirty="0"/>
          </a:p>
        </p:txBody>
      </p:sp>
      <p:sp>
        <p:nvSpPr>
          <p:cNvPr id="3" name="Content Placeholder 2"/>
          <p:cNvSpPr>
            <a:spLocks noGrp="1"/>
          </p:cNvSpPr>
          <p:nvPr>
            <p:ph idx="1"/>
          </p:nvPr>
        </p:nvSpPr>
        <p:spPr>
          <a:xfrm>
            <a:off x="0" y="1600200"/>
            <a:ext cx="9144000" cy="4525963"/>
          </a:xfrm>
        </p:spPr>
        <p:txBody>
          <a:bodyPr/>
          <a:lstStyle/>
          <a:p>
            <a:r>
              <a:rPr lang="en-US" dirty="0" smtClean="0"/>
              <a:t>How far – in units of SEM – is an empirical sample mean from its expected </a:t>
            </a:r>
            <a:r>
              <a:rPr lang="en-US" dirty="0" smtClean="0"/>
              <a:t>population mean</a:t>
            </a:r>
            <a:r>
              <a:rPr lang="en-US" dirty="0" smtClean="0"/>
              <a:t>.</a:t>
            </a:r>
          </a:p>
          <a:p>
            <a:r>
              <a:rPr lang="en-US" dirty="0" smtClean="0"/>
              <a:t>How likely is that to happen by chance (p)?</a:t>
            </a:r>
          </a:p>
          <a:p>
            <a:r>
              <a:rPr lang="en-US" dirty="0" smtClean="0"/>
              <a:t>Unknown sample standard deviation </a:t>
            </a:r>
            <a:r>
              <a:rPr lang="en-US" dirty="0" smtClean="0">
                <a:sym typeface="Wingdings"/>
              </a:rPr>
              <a:t> </a:t>
            </a:r>
            <a:r>
              <a:rPr lang="en-US" b="1" dirty="0" smtClean="0">
                <a:sym typeface="Wingdings"/>
              </a:rPr>
              <a:t>t-test</a:t>
            </a:r>
            <a:r>
              <a:rPr lang="en-US" dirty="0" smtClean="0">
                <a:sym typeface="Wingdings"/>
              </a:rPr>
              <a:t>.</a:t>
            </a:r>
            <a:endParaRPr lang="en-US" dirty="0" smtClean="0"/>
          </a:p>
        </p:txBody>
      </p:sp>
      <p:grpSp>
        <p:nvGrpSpPr>
          <p:cNvPr id="10" name="Group 9"/>
          <p:cNvGrpSpPr/>
          <p:nvPr/>
        </p:nvGrpSpPr>
        <p:grpSpPr>
          <a:xfrm>
            <a:off x="-67736" y="3962399"/>
            <a:ext cx="4538116" cy="1998134"/>
            <a:chOff x="-67736" y="3962399"/>
            <a:chExt cx="4538116" cy="1998134"/>
          </a:xfrm>
        </p:grpSpPr>
        <p:cxnSp>
          <p:nvCxnSpPr>
            <p:cNvPr id="5" name="Straight Arrow Connector 4"/>
            <p:cNvCxnSpPr/>
            <p:nvPr/>
          </p:nvCxnSpPr>
          <p:spPr>
            <a:xfrm flipH="1">
              <a:off x="3098788" y="3962399"/>
              <a:ext cx="1371592" cy="19981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7736" y="4555067"/>
              <a:ext cx="4216403" cy="1077218"/>
            </a:xfrm>
            <a:prstGeom prst="rect">
              <a:avLst/>
            </a:prstGeom>
            <a:noFill/>
          </p:spPr>
          <p:txBody>
            <a:bodyPr wrap="square" rtlCol="0">
              <a:spAutoFit/>
            </a:bodyPr>
            <a:lstStyle/>
            <a:p>
              <a:r>
                <a:rPr lang="en-US" sz="3200" dirty="0" smtClean="0"/>
                <a:t>Comparing more than</a:t>
              </a:r>
            </a:p>
            <a:p>
              <a:r>
                <a:rPr lang="en-US" sz="3200" dirty="0" smtClean="0"/>
                <a:t>2 sample means</a:t>
              </a:r>
              <a:endParaRPr lang="en-US" sz="3200" dirty="0"/>
            </a:p>
          </p:txBody>
        </p:sp>
      </p:grpSp>
      <p:sp>
        <p:nvSpPr>
          <p:cNvPr id="11" name="TextBox 10"/>
          <p:cNvSpPr txBox="1"/>
          <p:nvPr/>
        </p:nvSpPr>
        <p:spPr>
          <a:xfrm>
            <a:off x="2228748" y="6058431"/>
            <a:ext cx="1794432" cy="707886"/>
          </a:xfrm>
          <a:prstGeom prst="rect">
            <a:avLst/>
          </a:prstGeom>
          <a:noFill/>
        </p:spPr>
        <p:txBody>
          <a:bodyPr wrap="none" rtlCol="0">
            <a:spAutoFit/>
          </a:bodyPr>
          <a:lstStyle/>
          <a:p>
            <a:r>
              <a:rPr lang="en-US" sz="4000" b="1" dirty="0" smtClean="0"/>
              <a:t>ANOVA</a:t>
            </a:r>
            <a:endParaRPr lang="en-US" sz="4000" b="1" dirty="0"/>
          </a:p>
        </p:txBody>
      </p:sp>
      <p:grpSp>
        <p:nvGrpSpPr>
          <p:cNvPr id="17" name="Group 16"/>
          <p:cNvGrpSpPr/>
          <p:nvPr/>
        </p:nvGrpSpPr>
        <p:grpSpPr>
          <a:xfrm>
            <a:off x="4470380" y="3962399"/>
            <a:ext cx="5249353" cy="2096032"/>
            <a:chOff x="4470380" y="3962399"/>
            <a:chExt cx="5249353" cy="2096032"/>
          </a:xfrm>
        </p:grpSpPr>
        <p:cxnSp>
          <p:nvCxnSpPr>
            <p:cNvPr id="12" name="Straight Arrow Connector 11"/>
            <p:cNvCxnSpPr/>
            <p:nvPr/>
          </p:nvCxnSpPr>
          <p:spPr>
            <a:xfrm>
              <a:off x="4470380" y="3962399"/>
              <a:ext cx="1879620" cy="2096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503330" y="4521200"/>
              <a:ext cx="4216403" cy="584776"/>
            </a:xfrm>
            <a:prstGeom prst="rect">
              <a:avLst/>
            </a:prstGeom>
            <a:noFill/>
          </p:spPr>
          <p:txBody>
            <a:bodyPr wrap="square" rtlCol="0">
              <a:spAutoFit/>
            </a:bodyPr>
            <a:lstStyle/>
            <a:p>
              <a:r>
                <a:rPr lang="en-US" sz="3200" dirty="0" smtClean="0"/>
                <a:t>Violated assumptions</a:t>
              </a:r>
              <a:endParaRPr lang="en-US" sz="3200" dirty="0"/>
            </a:p>
          </p:txBody>
        </p:sp>
      </p:grpSp>
      <p:sp>
        <p:nvSpPr>
          <p:cNvPr id="15" name="TextBox 14"/>
          <p:cNvSpPr txBox="1"/>
          <p:nvPr/>
        </p:nvSpPr>
        <p:spPr>
          <a:xfrm>
            <a:off x="4546607" y="6058431"/>
            <a:ext cx="4553099" cy="707886"/>
          </a:xfrm>
          <a:prstGeom prst="rect">
            <a:avLst/>
          </a:prstGeom>
          <a:noFill/>
        </p:spPr>
        <p:txBody>
          <a:bodyPr wrap="none" rtlCol="0">
            <a:spAutoFit/>
          </a:bodyPr>
          <a:lstStyle/>
          <a:p>
            <a:r>
              <a:rPr lang="en-US" sz="4000" b="1" dirty="0" smtClean="0"/>
              <a:t>Nonparametric tests</a:t>
            </a:r>
            <a:endParaRPr lang="en-US" sz="4000" b="1" dirty="0"/>
          </a:p>
        </p:txBody>
      </p:sp>
    </p:spTree>
    <p:extLst>
      <p:ext uri="{BB962C8B-B14F-4D97-AF65-F5344CB8AC3E}">
        <p14:creationId xmlns:p14="http://schemas.microsoft.com/office/powerpoint/2010/main" val="2040892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8879"/>
            <a:ext cx="9144000" cy="1143000"/>
          </a:xfrm>
        </p:spPr>
        <p:txBody>
          <a:bodyPr>
            <a:normAutofit/>
          </a:bodyPr>
          <a:lstStyle/>
          <a:p>
            <a:r>
              <a:rPr lang="en-US" sz="6000" dirty="0" smtClean="0"/>
              <a:t>The t-test</a:t>
            </a:r>
            <a:endParaRPr lang="en-US" dirty="0"/>
          </a:p>
        </p:txBody>
      </p:sp>
    </p:spTree>
    <p:extLst>
      <p:ext uri="{BB962C8B-B14F-4D97-AF65-F5344CB8AC3E}">
        <p14:creationId xmlns:p14="http://schemas.microsoft.com/office/powerpoint/2010/main" val="4258003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762"/>
            <a:ext cx="8229600" cy="1143000"/>
          </a:xfrm>
        </p:spPr>
        <p:txBody>
          <a:bodyPr/>
          <a:lstStyle/>
          <a:p>
            <a:r>
              <a:rPr lang="en-US" dirty="0" smtClean="0"/>
              <a:t>Inferential statistics</a:t>
            </a:r>
            <a:endParaRPr lang="en-US" dirty="0"/>
          </a:p>
        </p:txBody>
      </p:sp>
      <p:sp>
        <p:nvSpPr>
          <p:cNvPr id="3" name="Content Placeholder 2"/>
          <p:cNvSpPr>
            <a:spLocks noGrp="1"/>
          </p:cNvSpPr>
          <p:nvPr>
            <p:ph idx="1"/>
          </p:nvPr>
        </p:nvSpPr>
        <p:spPr>
          <a:xfrm>
            <a:off x="0" y="668338"/>
            <a:ext cx="9144000" cy="4525963"/>
          </a:xfrm>
        </p:spPr>
        <p:txBody>
          <a:bodyPr>
            <a:noAutofit/>
          </a:bodyPr>
          <a:lstStyle/>
          <a:p>
            <a:r>
              <a:rPr lang="en-US" dirty="0" smtClean="0"/>
              <a:t>We want to know general truths about populations</a:t>
            </a:r>
          </a:p>
          <a:p>
            <a:r>
              <a:rPr lang="en-US" dirty="0" smtClean="0"/>
              <a:t>We only ever have access to samples. In science, as in life. </a:t>
            </a:r>
          </a:p>
          <a:p>
            <a:r>
              <a:rPr lang="en-US" dirty="0" smtClean="0"/>
              <a:t>In order to close this fundamental gap as best as we can, we do inferential statistics.</a:t>
            </a:r>
          </a:p>
          <a:p>
            <a:r>
              <a:rPr lang="en-US" dirty="0" smtClean="0"/>
              <a:t>We use some kind of test statistic to assess how likely the observed difference between an observed and expected sample mean is.</a:t>
            </a:r>
          </a:p>
          <a:p>
            <a:r>
              <a:rPr lang="en-US" dirty="0" smtClean="0"/>
              <a:t>We already encountered one: </a:t>
            </a:r>
          </a:p>
        </p:txBody>
      </p:sp>
      <p:graphicFrame>
        <p:nvGraphicFramePr>
          <p:cNvPr id="4" name="Object 3"/>
          <p:cNvGraphicFramePr>
            <a:graphicFrameLocks noChangeAspect="1"/>
          </p:cNvGraphicFramePr>
          <p:nvPr>
            <p:extLst>
              <p:ext uri="{D42A27DB-BD31-4B8C-83A1-F6EECF244321}">
                <p14:modId xmlns:p14="http://schemas.microsoft.com/office/powerpoint/2010/main" val="1384777777"/>
              </p:ext>
            </p:extLst>
          </p:nvPr>
        </p:nvGraphicFramePr>
        <p:xfrm>
          <a:off x="2226000" y="5630581"/>
          <a:ext cx="4495800" cy="1181100"/>
        </p:xfrm>
        <a:graphic>
          <a:graphicData uri="http://schemas.openxmlformats.org/presentationml/2006/ole">
            <mc:AlternateContent xmlns:mc="http://schemas.openxmlformats.org/markup-compatibility/2006">
              <mc:Choice xmlns:v="urn:schemas-microsoft-com:vml" Requires="v">
                <p:oleObj spid="_x0000_s61479" name="Equation" r:id="rId4" imgW="1498600" imgH="393700" progId="Equation.3">
                  <p:embed/>
                </p:oleObj>
              </mc:Choice>
              <mc:Fallback>
                <p:oleObj name="Equation" r:id="rId4" imgW="1498600" imgH="393700" progId="Equation.3">
                  <p:embed/>
                  <p:pic>
                    <p:nvPicPr>
                      <p:cNvPr id="0" name=""/>
                      <p:cNvPicPr/>
                      <p:nvPr/>
                    </p:nvPicPr>
                    <p:blipFill>
                      <a:blip r:embed="rId5"/>
                      <a:stretch>
                        <a:fillRect/>
                      </a:stretch>
                    </p:blipFill>
                    <p:spPr>
                      <a:xfrm>
                        <a:off x="2226000" y="5630581"/>
                        <a:ext cx="4495800" cy="1181100"/>
                      </a:xfrm>
                      <a:prstGeom prst="rect">
                        <a:avLst/>
                      </a:prstGeom>
                    </p:spPr>
                  </p:pic>
                </p:oleObj>
              </mc:Fallback>
            </mc:AlternateContent>
          </a:graphicData>
        </a:graphic>
      </p:graphicFrame>
    </p:spTree>
    <p:extLst>
      <p:ext uri="{BB962C8B-B14F-4D97-AF65-F5344CB8AC3E}">
        <p14:creationId xmlns:p14="http://schemas.microsoft.com/office/powerpoint/2010/main" val="3418000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162"/>
            <a:ext cx="8229600" cy="1143000"/>
          </a:xfrm>
        </p:spPr>
        <p:txBody>
          <a:bodyPr/>
          <a:lstStyle/>
          <a:p>
            <a:r>
              <a:rPr lang="en-US" dirty="0" smtClean="0"/>
              <a:t>Why can’t we always just use z?</a:t>
            </a:r>
            <a:endParaRPr lang="en-US" dirty="0"/>
          </a:p>
        </p:txBody>
      </p:sp>
      <p:sp>
        <p:nvSpPr>
          <p:cNvPr id="3" name="Content Placeholder 2"/>
          <p:cNvSpPr>
            <a:spLocks noGrp="1"/>
          </p:cNvSpPr>
          <p:nvPr>
            <p:ph idx="1"/>
          </p:nvPr>
        </p:nvSpPr>
        <p:spPr>
          <a:xfrm>
            <a:off x="0" y="985838"/>
            <a:ext cx="9144000" cy="5872162"/>
          </a:xfrm>
        </p:spPr>
        <p:txBody>
          <a:bodyPr>
            <a:normAutofit/>
          </a:bodyPr>
          <a:lstStyle/>
          <a:p>
            <a:r>
              <a:rPr lang="en-US" dirty="0" smtClean="0"/>
              <a:t>It relies on the central limit theorem. </a:t>
            </a:r>
            <a:endParaRPr lang="en-US" dirty="0"/>
          </a:p>
          <a:p>
            <a:r>
              <a:rPr lang="en-US" dirty="0" smtClean="0"/>
              <a:t>In other words, it doesn’t work for small samples (below n=20 or so).</a:t>
            </a:r>
          </a:p>
          <a:p>
            <a:r>
              <a:rPr lang="en-US" dirty="0" smtClean="0"/>
              <a:t>Also, it relies on a known standard deviation:</a:t>
            </a:r>
          </a:p>
          <a:p>
            <a:endParaRPr lang="en-US" dirty="0" smtClean="0"/>
          </a:p>
          <a:p>
            <a:endParaRPr lang="en-US" dirty="0"/>
          </a:p>
          <a:p>
            <a:r>
              <a:rPr lang="en-US" dirty="0" smtClean="0"/>
              <a:t>We don’t always have that, but need to estimate it from the sample itself. </a:t>
            </a:r>
          </a:p>
          <a:p>
            <a:r>
              <a:rPr lang="en-US" dirty="0" smtClean="0"/>
              <a:t>So we use have to use t instead. </a:t>
            </a:r>
          </a:p>
          <a:p>
            <a:r>
              <a:rPr lang="en-US" dirty="0" smtClean="0"/>
              <a:t>What is t and how is it distributed? </a:t>
            </a:r>
          </a:p>
        </p:txBody>
      </p:sp>
      <p:graphicFrame>
        <p:nvGraphicFramePr>
          <p:cNvPr id="4" name="Object 3"/>
          <p:cNvGraphicFramePr>
            <a:graphicFrameLocks noChangeAspect="1"/>
          </p:cNvGraphicFramePr>
          <p:nvPr>
            <p:extLst>
              <p:ext uri="{D42A27DB-BD31-4B8C-83A1-F6EECF244321}">
                <p14:modId xmlns:p14="http://schemas.microsoft.com/office/powerpoint/2010/main" val="1270912299"/>
              </p:ext>
            </p:extLst>
          </p:nvPr>
        </p:nvGraphicFramePr>
        <p:xfrm>
          <a:off x="457200" y="3291912"/>
          <a:ext cx="4495800" cy="1181100"/>
        </p:xfrm>
        <a:graphic>
          <a:graphicData uri="http://schemas.openxmlformats.org/presentationml/2006/ole">
            <mc:AlternateContent xmlns:mc="http://schemas.openxmlformats.org/markup-compatibility/2006">
              <mc:Choice xmlns:v="urn:schemas-microsoft-com:vml" Requires="v">
                <p:oleObj spid="_x0000_s62542" name="Equation" r:id="rId3" imgW="1498600" imgH="393700" progId="Equation.3">
                  <p:embed/>
                </p:oleObj>
              </mc:Choice>
              <mc:Fallback>
                <p:oleObj name="Equation" r:id="rId3" imgW="1498600" imgH="393700" progId="Equation.3">
                  <p:embed/>
                  <p:pic>
                    <p:nvPicPr>
                      <p:cNvPr id="0" name=""/>
                      <p:cNvPicPr/>
                      <p:nvPr/>
                    </p:nvPicPr>
                    <p:blipFill>
                      <a:blip r:embed="rId4"/>
                      <a:stretch>
                        <a:fillRect/>
                      </a:stretch>
                    </p:blipFill>
                    <p:spPr>
                      <a:xfrm>
                        <a:off x="457200" y="3291912"/>
                        <a:ext cx="4495800" cy="11811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229848687"/>
              </p:ext>
            </p:extLst>
          </p:nvPr>
        </p:nvGraphicFramePr>
        <p:xfrm>
          <a:off x="6187850" y="3291912"/>
          <a:ext cx="1883960" cy="1173032"/>
        </p:xfrm>
        <a:graphic>
          <a:graphicData uri="http://schemas.openxmlformats.org/presentationml/2006/ole">
            <mc:AlternateContent xmlns:mc="http://schemas.openxmlformats.org/markup-compatibility/2006">
              <mc:Choice xmlns:v="urn:schemas-microsoft-com:vml" Requires="v">
                <p:oleObj spid="_x0000_s62543" name="Equation" r:id="rId5" imgW="673100" imgH="419100" progId="Equation.3">
                  <p:embed/>
                </p:oleObj>
              </mc:Choice>
              <mc:Fallback>
                <p:oleObj name="Equation" r:id="rId5" imgW="673100" imgH="419100" progId="Equation.3">
                  <p:embed/>
                  <p:pic>
                    <p:nvPicPr>
                      <p:cNvPr id="0" name=""/>
                      <p:cNvPicPr/>
                      <p:nvPr/>
                    </p:nvPicPr>
                    <p:blipFill>
                      <a:blip r:embed="rId6"/>
                      <a:stretch>
                        <a:fillRect/>
                      </a:stretch>
                    </p:blipFill>
                    <p:spPr>
                      <a:xfrm>
                        <a:off x="6187850" y="3291912"/>
                        <a:ext cx="1883960" cy="1173032"/>
                      </a:xfrm>
                      <a:prstGeom prst="rect">
                        <a:avLst/>
                      </a:prstGeom>
                    </p:spPr>
                  </p:pic>
                </p:oleObj>
              </mc:Fallback>
            </mc:AlternateContent>
          </a:graphicData>
        </a:graphic>
      </p:graphicFrame>
    </p:spTree>
    <p:extLst>
      <p:ext uri="{BB962C8B-B14F-4D97-AF65-F5344CB8AC3E}">
        <p14:creationId xmlns:p14="http://schemas.microsoft.com/office/powerpoint/2010/main" val="27503813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1674" y="-508000"/>
            <a:ext cx="8627526" cy="1925638"/>
          </a:xfrm>
        </p:spPr>
        <p:txBody>
          <a:bodyPr/>
          <a:lstStyle/>
          <a:p>
            <a:r>
              <a:rPr lang="en-US" dirty="0" smtClean="0"/>
              <a:t>Student’s t-test</a:t>
            </a:r>
            <a:endParaRPr lang="en-US" dirty="0"/>
          </a:p>
        </p:txBody>
      </p:sp>
      <p:sp>
        <p:nvSpPr>
          <p:cNvPr id="5" name="Content Placeholder 4"/>
          <p:cNvSpPr>
            <a:spLocks noGrp="1"/>
          </p:cNvSpPr>
          <p:nvPr>
            <p:ph sz="half" idx="1"/>
          </p:nvPr>
        </p:nvSpPr>
        <p:spPr>
          <a:xfrm>
            <a:off x="211674" y="1600200"/>
            <a:ext cx="4436525" cy="4525963"/>
          </a:xfrm>
        </p:spPr>
        <p:txBody>
          <a:bodyPr>
            <a:normAutofit fontScale="92500"/>
          </a:bodyPr>
          <a:lstStyle/>
          <a:p>
            <a:r>
              <a:rPr lang="en-US" dirty="0" smtClean="0"/>
              <a:t>William </a:t>
            </a:r>
            <a:r>
              <a:rPr lang="en-US" dirty="0" err="1" smtClean="0"/>
              <a:t>Gosset</a:t>
            </a:r>
            <a:endParaRPr lang="en-US" dirty="0" smtClean="0"/>
          </a:p>
          <a:p>
            <a:r>
              <a:rPr lang="en-US" dirty="0" smtClean="0"/>
              <a:t>Employed by Guinness brewery.</a:t>
            </a:r>
          </a:p>
          <a:p>
            <a:r>
              <a:rPr lang="en-US" dirty="0" smtClean="0"/>
              <a:t>Not allowed to publish under his name.</a:t>
            </a:r>
          </a:p>
          <a:p>
            <a:r>
              <a:rPr lang="en-US" dirty="0" smtClean="0"/>
              <a:t>Published as “student”</a:t>
            </a:r>
          </a:p>
          <a:p>
            <a:r>
              <a:rPr lang="en-US" dirty="0" smtClean="0"/>
              <a:t>Worked out a test for small sample sizes and unknown population variance.</a:t>
            </a:r>
          </a:p>
          <a:p>
            <a:r>
              <a:rPr lang="en-US" dirty="0" smtClean="0"/>
              <a:t>Intended for quality control. </a:t>
            </a:r>
          </a:p>
        </p:txBody>
      </p:sp>
      <p:pic>
        <p:nvPicPr>
          <p:cNvPr id="7" name="Content Placeholder 6"/>
          <p:cNvPicPr>
            <a:picLocks noGrp="1" noChangeAspect="1"/>
          </p:cNvPicPr>
          <p:nvPr>
            <p:ph sz="half" idx="2"/>
          </p:nvPr>
        </p:nvPicPr>
        <p:blipFill>
          <a:blip r:embed="rId3"/>
          <a:srcRect t="8087" b="8087"/>
          <a:stretch>
            <a:fillRect/>
          </a:stretch>
        </p:blipFill>
        <p:spPr/>
      </p:pic>
    </p:spTree>
    <p:extLst>
      <p:ext uri="{BB962C8B-B14F-4D97-AF65-F5344CB8AC3E}">
        <p14:creationId xmlns:p14="http://schemas.microsoft.com/office/powerpoint/2010/main" val="6642616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1462"/>
            <a:ext cx="8229600" cy="1143000"/>
          </a:xfrm>
        </p:spPr>
        <p:txBody>
          <a:bodyPr/>
          <a:lstStyle/>
          <a:p>
            <a:r>
              <a:rPr lang="en-US" dirty="0" smtClean="0"/>
              <a:t>The rationale</a:t>
            </a:r>
            <a:endParaRPr lang="en-US" dirty="0"/>
          </a:p>
        </p:txBody>
      </p:sp>
      <p:sp>
        <p:nvSpPr>
          <p:cNvPr id="6" name="Content Placeholder 5"/>
          <p:cNvSpPr>
            <a:spLocks noGrp="1"/>
          </p:cNvSpPr>
          <p:nvPr>
            <p:ph idx="1"/>
          </p:nvPr>
        </p:nvSpPr>
        <p:spPr>
          <a:xfrm>
            <a:off x="0" y="592137"/>
            <a:ext cx="9144000" cy="4525963"/>
          </a:xfrm>
        </p:spPr>
        <p:txBody>
          <a:bodyPr>
            <a:normAutofit/>
          </a:bodyPr>
          <a:lstStyle/>
          <a:p>
            <a:r>
              <a:rPr lang="en-US" dirty="0" smtClean="0"/>
              <a:t>Due to central limit theorem, sample means will distribute normally, given a large number of observations in the sample. </a:t>
            </a:r>
          </a:p>
          <a:p>
            <a:r>
              <a:rPr lang="en-US" dirty="0" smtClean="0"/>
              <a:t>This is not always possible. </a:t>
            </a:r>
          </a:p>
          <a:p>
            <a:r>
              <a:rPr lang="en-US" dirty="0" smtClean="0"/>
              <a:t>In this case, the sample means will follow a t-distribution. </a:t>
            </a:r>
          </a:p>
          <a:p>
            <a:r>
              <a:rPr lang="en-US" dirty="0" smtClean="0"/>
              <a:t>That’s basically what </a:t>
            </a:r>
            <a:r>
              <a:rPr lang="en-US" dirty="0" err="1" smtClean="0"/>
              <a:t>Gosset</a:t>
            </a:r>
            <a:r>
              <a:rPr lang="en-US" dirty="0" smtClean="0"/>
              <a:t> worked out. </a:t>
            </a:r>
          </a:p>
        </p:txBody>
      </p:sp>
      <p:graphicFrame>
        <p:nvGraphicFramePr>
          <p:cNvPr id="4" name="Object 3"/>
          <p:cNvGraphicFramePr>
            <a:graphicFrameLocks noChangeAspect="1"/>
          </p:cNvGraphicFramePr>
          <p:nvPr>
            <p:extLst>
              <p:ext uri="{D42A27DB-BD31-4B8C-83A1-F6EECF244321}">
                <p14:modId xmlns:p14="http://schemas.microsoft.com/office/powerpoint/2010/main" val="3116433793"/>
              </p:ext>
            </p:extLst>
          </p:nvPr>
        </p:nvGraphicFramePr>
        <p:xfrm>
          <a:off x="215899" y="4873169"/>
          <a:ext cx="3797301" cy="1614944"/>
        </p:xfrm>
        <a:graphic>
          <a:graphicData uri="http://schemas.openxmlformats.org/presentationml/2006/ole">
            <mc:AlternateContent xmlns:mc="http://schemas.openxmlformats.org/markup-compatibility/2006">
              <mc:Choice xmlns:v="urn:schemas-microsoft-com:vml" Requires="v">
                <p:oleObj spid="_x0000_s63562" name="Equation" r:id="rId3" imgW="1104900" imgH="469900" progId="Equation.3">
                  <p:embed/>
                </p:oleObj>
              </mc:Choice>
              <mc:Fallback>
                <p:oleObj name="Equation" r:id="rId3" imgW="1104900" imgH="469900" progId="Equation.3">
                  <p:embed/>
                  <p:pic>
                    <p:nvPicPr>
                      <p:cNvPr id="0" name=""/>
                      <p:cNvPicPr/>
                      <p:nvPr/>
                    </p:nvPicPr>
                    <p:blipFill>
                      <a:blip r:embed="rId4"/>
                      <a:stretch>
                        <a:fillRect/>
                      </a:stretch>
                    </p:blipFill>
                    <p:spPr>
                      <a:xfrm>
                        <a:off x="215899" y="4873169"/>
                        <a:ext cx="3797301" cy="1614944"/>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263138181"/>
              </p:ext>
            </p:extLst>
          </p:nvPr>
        </p:nvGraphicFramePr>
        <p:xfrm>
          <a:off x="4394200" y="4425950"/>
          <a:ext cx="4659810" cy="2405063"/>
        </p:xfrm>
        <a:graphic>
          <a:graphicData uri="http://schemas.openxmlformats.org/presentationml/2006/ole">
            <mc:AlternateContent xmlns:mc="http://schemas.openxmlformats.org/markup-compatibility/2006">
              <mc:Choice xmlns:v="urn:schemas-microsoft-com:vml" Requires="v">
                <p:oleObj spid="_x0000_s63563" name="Equation" r:id="rId5" imgW="1574800" imgH="812800" progId="Equation.3">
                  <p:embed/>
                </p:oleObj>
              </mc:Choice>
              <mc:Fallback>
                <p:oleObj name="Equation" r:id="rId5" imgW="1574800" imgH="812800" progId="Equation.3">
                  <p:embed/>
                  <p:pic>
                    <p:nvPicPr>
                      <p:cNvPr id="0" name=""/>
                      <p:cNvPicPr/>
                      <p:nvPr/>
                    </p:nvPicPr>
                    <p:blipFill>
                      <a:blip r:embed="rId6"/>
                      <a:stretch>
                        <a:fillRect/>
                      </a:stretch>
                    </p:blipFill>
                    <p:spPr>
                      <a:xfrm>
                        <a:off x="4394200" y="4425950"/>
                        <a:ext cx="4659810" cy="2405063"/>
                      </a:xfrm>
                      <a:prstGeom prst="rect">
                        <a:avLst/>
                      </a:prstGeom>
                    </p:spPr>
                  </p:pic>
                </p:oleObj>
              </mc:Fallback>
            </mc:AlternateContent>
          </a:graphicData>
        </a:graphic>
      </p:graphicFrame>
      <p:sp>
        <p:nvSpPr>
          <p:cNvPr id="3" name="TextBox 2"/>
          <p:cNvSpPr txBox="1"/>
          <p:nvPr/>
        </p:nvSpPr>
        <p:spPr>
          <a:xfrm>
            <a:off x="1028700" y="4438650"/>
            <a:ext cx="1918664" cy="707886"/>
          </a:xfrm>
          <a:prstGeom prst="rect">
            <a:avLst/>
          </a:prstGeom>
          <a:noFill/>
        </p:spPr>
        <p:txBody>
          <a:bodyPr wrap="none" rtlCol="0">
            <a:spAutoFit/>
          </a:bodyPr>
          <a:lstStyle/>
          <a:p>
            <a:r>
              <a:rPr lang="en-US" sz="4000" b="1" dirty="0" smtClean="0"/>
              <a:t>Normal:</a:t>
            </a:r>
            <a:endParaRPr lang="en-US" sz="4000" b="1" dirty="0"/>
          </a:p>
        </p:txBody>
      </p:sp>
      <p:sp>
        <p:nvSpPr>
          <p:cNvPr id="7" name="TextBox 6"/>
          <p:cNvSpPr txBox="1"/>
          <p:nvPr/>
        </p:nvSpPr>
        <p:spPr>
          <a:xfrm>
            <a:off x="7224307" y="3943350"/>
            <a:ext cx="504014" cy="707886"/>
          </a:xfrm>
          <a:prstGeom prst="rect">
            <a:avLst/>
          </a:prstGeom>
          <a:noFill/>
        </p:spPr>
        <p:txBody>
          <a:bodyPr wrap="none" rtlCol="0">
            <a:spAutoFit/>
          </a:bodyPr>
          <a:lstStyle/>
          <a:p>
            <a:r>
              <a:rPr lang="en-US" sz="4000" b="1" dirty="0" smtClean="0"/>
              <a:t>t:</a:t>
            </a:r>
            <a:endParaRPr lang="en-US" sz="4000" b="1" dirty="0"/>
          </a:p>
        </p:txBody>
      </p:sp>
    </p:spTree>
    <p:extLst>
      <p:ext uri="{BB962C8B-B14F-4D97-AF65-F5344CB8AC3E}">
        <p14:creationId xmlns:p14="http://schemas.microsoft.com/office/powerpoint/2010/main" val="1786995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t distribution approaches the normal distribution for large n</a:t>
            </a:r>
            <a:endParaRPr lang="en-US" dirty="0"/>
          </a:p>
        </p:txBody>
      </p:sp>
      <p:pic>
        <p:nvPicPr>
          <p:cNvPr id="4" name="tdist.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
        <p:nvSpPr>
          <p:cNvPr id="5" name="TextBox 4"/>
          <p:cNvSpPr txBox="1"/>
          <p:nvPr/>
        </p:nvSpPr>
        <p:spPr>
          <a:xfrm>
            <a:off x="3643254" y="5526157"/>
            <a:ext cx="1889610" cy="707886"/>
          </a:xfrm>
          <a:prstGeom prst="rect">
            <a:avLst/>
          </a:prstGeom>
          <a:noFill/>
        </p:spPr>
        <p:txBody>
          <a:bodyPr wrap="none" rtlCol="0">
            <a:spAutoFit/>
          </a:bodyPr>
          <a:lstStyle/>
          <a:p>
            <a:r>
              <a:rPr lang="en-US" sz="4000" dirty="0" smtClean="0"/>
              <a:t>x (z or t)</a:t>
            </a:r>
            <a:endParaRPr lang="en-US" sz="4000" dirty="0"/>
          </a:p>
        </p:txBody>
      </p:sp>
      <p:sp>
        <p:nvSpPr>
          <p:cNvPr id="3" name="TextBox 2"/>
          <p:cNvSpPr txBox="1"/>
          <p:nvPr/>
        </p:nvSpPr>
        <p:spPr>
          <a:xfrm rot="16200000">
            <a:off x="748619" y="3483300"/>
            <a:ext cx="2090377" cy="584776"/>
          </a:xfrm>
          <a:prstGeom prst="rect">
            <a:avLst/>
          </a:prstGeom>
          <a:noFill/>
        </p:spPr>
        <p:txBody>
          <a:bodyPr wrap="square" rtlCol="0">
            <a:spAutoFit/>
          </a:bodyPr>
          <a:lstStyle/>
          <a:p>
            <a:r>
              <a:rPr lang="en-US" sz="3200" dirty="0" smtClean="0"/>
              <a:t>Probability</a:t>
            </a:r>
            <a:endParaRPr lang="en-US" sz="3200" dirty="0"/>
          </a:p>
        </p:txBody>
      </p:sp>
    </p:spTree>
    <p:extLst>
      <p:ext uri="{BB962C8B-B14F-4D97-AF65-F5344CB8AC3E}">
        <p14:creationId xmlns:p14="http://schemas.microsoft.com/office/powerpoint/2010/main" val="13134724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Sampling from populations to infer which population the sample came from</a:t>
            </a:r>
            <a:endParaRPr lang="en-US" dirty="0"/>
          </a:p>
        </p:txBody>
      </p:sp>
      <p:pic>
        <p:nvPicPr>
          <p:cNvPr id="4" name="psilon.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1740" y="1628775"/>
            <a:ext cx="9286924" cy="5042958"/>
          </a:xfrm>
        </p:spPr>
      </p:pic>
    </p:spTree>
    <p:extLst>
      <p:ext uri="{BB962C8B-B14F-4D97-AF65-F5344CB8AC3E}">
        <p14:creationId xmlns:p14="http://schemas.microsoft.com/office/powerpoint/2010/main" val="34451357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mean in practice?</a:t>
            </a:r>
            <a:endParaRPr lang="en-US" dirty="0"/>
          </a:p>
        </p:txBody>
      </p:sp>
      <p:sp>
        <p:nvSpPr>
          <p:cNvPr id="3" name="Content Placeholder 2"/>
          <p:cNvSpPr>
            <a:spLocks noGrp="1"/>
          </p:cNvSpPr>
          <p:nvPr>
            <p:ph idx="1"/>
          </p:nvPr>
        </p:nvSpPr>
        <p:spPr>
          <a:xfrm>
            <a:off x="457199" y="1600200"/>
            <a:ext cx="5756051" cy="4937158"/>
          </a:xfrm>
        </p:spPr>
        <p:txBody>
          <a:bodyPr>
            <a:normAutofit fontScale="85000" lnSpcReduction="20000"/>
          </a:bodyPr>
          <a:lstStyle/>
          <a:p>
            <a:r>
              <a:rPr lang="en-US" dirty="0" smtClean="0"/>
              <a:t>We can’t just use</a:t>
            </a:r>
            <a:r>
              <a:rPr lang="en-US" dirty="0"/>
              <a:t> </a:t>
            </a:r>
            <a:endParaRPr lang="en-US" dirty="0" smtClean="0"/>
          </a:p>
          <a:p>
            <a:r>
              <a:rPr lang="en-US" dirty="0" smtClean="0"/>
              <a:t>because we don’t know the population standard deviation.</a:t>
            </a:r>
          </a:p>
          <a:p>
            <a:r>
              <a:rPr lang="en-US" dirty="0" smtClean="0"/>
              <a:t>We have to estimate it from the sample itself. </a:t>
            </a:r>
          </a:p>
          <a:p>
            <a:r>
              <a:rPr lang="en-US" dirty="0" smtClean="0"/>
              <a:t>This introduces a degree of uncertainty.</a:t>
            </a:r>
          </a:p>
          <a:p>
            <a:r>
              <a:rPr lang="en-US" dirty="0" smtClean="0"/>
              <a:t>At small sample sizes, this matters. </a:t>
            </a:r>
          </a:p>
          <a:p>
            <a:r>
              <a:rPr lang="en-US" dirty="0" smtClean="0"/>
              <a:t>The SE will be larger than expected.</a:t>
            </a:r>
          </a:p>
          <a:p>
            <a:r>
              <a:rPr lang="en-US" dirty="0" smtClean="0"/>
              <a:t>To correct, we use a t distribution instead (and use s as an estimate of </a:t>
            </a:r>
            <a:r>
              <a:rPr lang="en-US" dirty="0" err="1" smtClean="0"/>
              <a:t>σ</a:t>
            </a:r>
            <a:r>
              <a:rPr lang="en-US" dirty="0" smtClean="0"/>
              <a:t>, but we lose degrees of freedom).</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533820388"/>
              </p:ext>
            </p:extLst>
          </p:nvPr>
        </p:nvGraphicFramePr>
        <p:xfrm>
          <a:off x="5257746" y="1027228"/>
          <a:ext cx="3429054" cy="2135072"/>
        </p:xfrm>
        <a:graphic>
          <a:graphicData uri="http://schemas.openxmlformats.org/presentationml/2006/ole">
            <mc:AlternateContent xmlns:mc="http://schemas.openxmlformats.org/markup-compatibility/2006">
              <mc:Choice xmlns:v="urn:schemas-microsoft-com:vml" Requires="v">
                <p:oleObj spid="_x0000_s64551" name="Equation" r:id="rId3" imgW="673100" imgH="419100" progId="Equation.3">
                  <p:embed/>
                </p:oleObj>
              </mc:Choice>
              <mc:Fallback>
                <p:oleObj name="Equation" r:id="rId3" imgW="673100" imgH="419100" progId="Equation.3">
                  <p:embed/>
                  <p:pic>
                    <p:nvPicPr>
                      <p:cNvPr id="0" name=""/>
                      <p:cNvPicPr/>
                      <p:nvPr/>
                    </p:nvPicPr>
                    <p:blipFill>
                      <a:blip r:embed="rId4"/>
                      <a:stretch>
                        <a:fillRect/>
                      </a:stretch>
                    </p:blipFill>
                    <p:spPr>
                      <a:xfrm>
                        <a:off x="5257746" y="1027228"/>
                        <a:ext cx="3429054" cy="2135072"/>
                      </a:xfrm>
                      <a:prstGeom prst="rect">
                        <a:avLst/>
                      </a:prstGeom>
                    </p:spPr>
                  </p:pic>
                </p:oleObj>
              </mc:Fallback>
            </mc:AlternateContent>
          </a:graphicData>
        </a:graphic>
      </p:graphicFrame>
    </p:spTree>
    <p:extLst>
      <p:ext uri="{BB962C8B-B14F-4D97-AF65-F5344CB8AC3E}">
        <p14:creationId xmlns:p14="http://schemas.microsoft.com/office/powerpoint/2010/main" val="4156658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093"/>
            <a:ext cx="8229600" cy="1143000"/>
          </a:xfrm>
        </p:spPr>
        <p:txBody>
          <a:bodyPr/>
          <a:lstStyle/>
          <a:p>
            <a:r>
              <a:rPr lang="en-US" dirty="0" smtClean="0"/>
              <a:t>We need to talk</a:t>
            </a:r>
            <a:endParaRPr lang="en-US" dirty="0"/>
          </a:p>
        </p:txBody>
      </p:sp>
      <p:sp>
        <p:nvSpPr>
          <p:cNvPr id="3" name="Content Placeholder 2"/>
          <p:cNvSpPr>
            <a:spLocks noGrp="1"/>
          </p:cNvSpPr>
          <p:nvPr>
            <p:ph idx="1"/>
          </p:nvPr>
        </p:nvSpPr>
        <p:spPr>
          <a:xfrm>
            <a:off x="0" y="499540"/>
            <a:ext cx="9144000" cy="4525963"/>
          </a:xfrm>
        </p:spPr>
        <p:txBody>
          <a:bodyPr/>
          <a:lstStyle/>
          <a:p>
            <a:r>
              <a:rPr lang="en-US" dirty="0" smtClean="0"/>
              <a:t>About degrees of freedom.</a:t>
            </a:r>
          </a:p>
          <a:p>
            <a:r>
              <a:rPr lang="en-US" dirty="0" smtClean="0"/>
              <a:t>Conceptually simple, but considered obscure.</a:t>
            </a:r>
            <a:endParaRPr lang="en-US" dirty="0"/>
          </a:p>
        </p:txBody>
      </p:sp>
      <p:sp>
        <p:nvSpPr>
          <p:cNvPr id="4" name="Text Placeholder 6"/>
          <p:cNvSpPr txBox="1">
            <a:spLocks/>
          </p:cNvSpPr>
          <p:nvPr/>
        </p:nvSpPr>
        <p:spPr>
          <a:xfrm>
            <a:off x="457200" y="1535113"/>
            <a:ext cx="4040188" cy="6397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t>Train</a:t>
            </a:r>
            <a:endParaRPr lang="en-US" dirty="0"/>
          </a:p>
        </p:txBody>
      </p:sp>
      <p:pic>
        <p:nvPicPr>
          <p:cNvPr id="5" name="Content Placeholder 5"/>
          <p:cNvPicPr>
            <a:picLocks noChangeAspect="1"/>
          </p:cNvPicPr>
          <p:nvPr/>
        </p:nvPicPr>
        <p:blipFill>
          <a:blip r:embed="rId3"/>
          <a:srcRect t="-32536" b="-32536"/>
          <a:stretch>
            <a:fillRect/>
          </a:stretch>
        </p:blipFill>
        <p:spPr>
          <a:xfrm>
            <a:off x="457200" y="2174875"/>
            <a:ext cx="4040188" cy="3951288"/>
          </a:xfrm>
          <a:prstGeom prst="rect">
            <a:avLst/>
          </a:prstGeom>
        </p:spPr>
      </p:pic>
      <p:sp>
        <p:nvSpPr>
          <p:cNvPr id="6" name="Text Placeholder 7"/>
          <p:cNvSpPr txBox="1">
            <a:spLocks/>
          </p:cNvSpPr>
          <p:nvPr/>
        </p:nvSpPr>
        <p:spPr>
          <a:xfrm>
            <a:off x="4645025" y="1535113"/>
            <a:ext cx="4041775" cy="6397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t>Arm</a:t>
            </a:r>
            <a:endParaRPr lang="en-US" dirty="0"/>
          </a:p>
        </p:txBody>
      </p:sp>
      <p:pic>
        <p:nvPicPr>
          <p:cNvPr id="7" name="Content Placeholder 9"/>
          <p:cNvPicPr>
            <a:picLocks noChangeAspect="1"/>
          </p:cNvPicPr>
          <p:nvPr/>
        </p:nvPicPr>
        <p:blipFill>
          <a:blip r:embed="rId4"/>
          <a:srcRect l="-5529" r="-5529"/>
          <a:stretch>
            <a:fillRect/>
          </a:stretch>
        </p:blipFill>
        <p:spPr>
          <a:xfrm>
            <a:off x="4645025" y="2174875"/>
            <a:ext cx="4041775" cy="3951288"/>
          </a:xfrm>
          <a:prstGeom prst="rect">
            <a:avLst/>
          </a:prstGeom>
        </p:spPr>
      </p:pic>
      <p:sp>
        <p:nvSpPr>
          <p:cNvPr id="8" name="TextBox 7"/>
          <p:cNvSpPr txBox="1"/>
          <p:nvPr/>
        </p:nvSpPr>
        <p:spPr>
          <a:xfrm>
            <a:off x="1097941" y="6222878"/>
            <a:ext cx="3184886" cy="523220"/>
          </a:xfrm>
          <a:prstGeom prst="rect">
            <a:avLst/>
          </a:prstGeom>
          <a:noFill/>
        </p:spPr>
        <p:txBody>
          <a:bodyPr wrap="none" rtlCol="0">
            <a:spAutoFit/>
          </a:bodyPr>
          <a:lstStyle/>
          <a:p>
            <a:r>
              <a:rPr lang="en-US" sz="2800" dirty="0" smtClean="0"/>
              <a:t>1 degree of freedom</a:t>
            </a:r>
            <a:endParaRPr lang="en-US" sz="2800" dirty="0"/>
          </a:p>
        </p:txBody>
      </p:sp>
      <p:sp>
        <p:nvSpPr>
          <p:cNvPr id="9" name="TextBox 8"/>
          <p:cNvSpPr txBox="1"/>
          <p:nvPr/>
        </p:nvSpPr>
        <p:spPr>
          <a:xfrm>
            <a:off x="5099750" y="6222878"/>
            <a:ext cx="3325324" cy="523220"/>
          </a:xfrm>
          <a:prstGeom prst="rect">
            <a:avLst/>
          </a:prstGeom>
          <a:noFill/>
        </p:spPr>
        <p:txBody>
          <a:bodyPr wrap="none" rtlCol="0">
            <a:spAutoFit/>
          </a:bodyPr>
          <a:lstStyle/>
          <a:p>
            <a:r>
              <a:rPr lang="en-US" sz="2800" dirty="0" smtClean="0"/>
              <a:t>7 degrees of freedom</a:t>
            </a:r>
            <a:endParaRPr lang="en-US" sz="2800" dirty="0"/>
          </a:p>
        </p:txBody>
      </p:sp>
    </p:spTree>
    <p:extLst>
      <p:ext uri="{BB962C8B-B14F-4D97-AF65-F5344CB8AC3E}">
        <p14:creationId xmlns:p14="http://schemas.microsoft.com/office/powerpoint/2010/main" val="3130942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build="p"/>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Degrees of freedom</a:t>
            </a:r>
            <a:endParaRPr lang="en-US" dirty="0"/>
          </a:p>
        </p:txBody>
      </p:sp>
      <p:sp>
        <p:nvSpPr>
          <p:cNvPr id="8" name="Content Placeholder 7"/>
          <p:cNvSpPr>
            <a:spLocks noGrp="1"/>
          </p:cNvSpPr>
          <p:nvPr>
            <p:ph idx="1"/>
          </p:nvPr>
        </p:nvSpPr>
        <p:spPr/>
        <p:txBody>
          <a:bodyPr/>
          <a:lstStyle/>
          <a:p>
            <a:r>
              <a:rPr lang="en-US" dirty="0" smtClean="0"/>
              <a:t>In general: Number of parameters that are free to vary. </a:t>
            </a:r>
          </a:p>
          <a:p>
            <a:r>
              <a:rPr lang="en-US" dirty="0" smtClean="0"/>
              <a:t>In mechanics, this translates to the number of independent motions that a body can make.</a:t>
            </a:r>
          </a:p>
          <a:p>
            <a:r>
              <a:rPr lang="en-US" dirty="0" smtClean="0"/>
              <a:t>In physics, it translates to independent dimensions.  </a:t>
            </a:r>
          </a:p>
          <a:p>
            <a:r>
              <a:rPr lang="en-US" dirty="0" smtClean="0"/>
              <a:t>In statistics, it is the number of values in a calculation that is free to vary.  </a:t>
            </a:r>
            <a:endParaRPr lang="en-US" dirty="0"/>
          </a:p>
        </p:txBody>
      </p:sp>
    </p:spTree>
    <p:extLst>
      <p:ext uri="{BB962C8B-B14F-4D97-AF65-F5344CB8AC3E}">
        <p14:creationId xmlns:p14="http://schemas.microsoft.com/office/powerpoint/2010/main" val="371617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Degree of freedom = independent pieces of information.</a:t>
            </a:r>
            <a:endParaRPr lang="en-US" dirty="0"/>
          </a:p>
        </p:txBody>
      </p:sp>
      <p:sp>
        <p:nvSpPr>
          <p:cNvPr id="3" name="Content Placeholder 2"/>
          <p:cNvSpPr>
            <a:spLocks noGrp="1"/>
          </p:cNvSpPr>
          <p:nvPr>
            <p:ph idx="1"/>
          </p:nvPr>
        </p:nvSpPr>
        <p:spPr>
          <a:xfrm>
            <a:off x="457200" y="1600200"/>
            <a:ext cx="8229600" cy="5257800"/>
          </a:xfrm>
        </p:spPr>
        <p:txBody>
          <a:bodyPr>
            <a:normAutofit lnSpcReduction="10000"/>
          </a:bodyPr>
          <a:lstStyle/>
          <a:p>
            <a:r>
              <a:rPr lang="en-US" dirty="0" smtClean="0"/>
              <a:t>Sample size of 100 contains 100 independent pieces of information.</a:t>
            </a:r>
          </a:p>
          <a:p>
            <a:r>
              <a:rPr lang="en-US" dirty="0" smtClean="0"/>
              <a:t>Sample size of 100 and knowing the sample mean contains 99 independent pieces of information. </a:t>
            </a:r>
          </a:p>
          <a:p>
            <a:r>
              <a:rPr lang="en-US" dirty="0" smtClean="0"/>
              <a:t>5 samples with a combined size of 100 and knowing their 5 sample means contains 95 independent pieces of information.</a:t>
            </a:r>
          </a:p>
          <a:p>
            <a:r>
              <a:rPr lang="en-US" dirty="0" smtClean="0"/>
              <a:t>Calculating a mean does not generate new independent information, so we have to adjust the degrees of freedom.  </a:t>
            </a:r>
            <a:endParaRPr lang="en-US" dirty="0"/>
          </a:p>
        </p:txBody>
      </p:sp>
    </p:spTree>
    <p:extLst>
      <p:ext uri="{BB962C8B-B14F-4D97-AF65-F5344CB8AC3E}">
        <p14:creationId xmlns:p14="http://schemas.microsoft.com/office/powerpoint/2010/main" val="1367159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a:bodyPr>
          <a:lstStyle/>
          <a:p>
            <a:r>
              <a:rPr lang="en-US" sz="5600" dirty="0" smtClean="0"/>
              <a:t>An illustration</a:t>
            </a:r>
            <a:endParaRPr lang="en-US" sz="5600" dirty="0"/>
          </a:p>
        </p:txBody>
      </p:sp>
      <p:sp>
        <p:nvSpPr>
          <p:cNvPr id="4" name="TextBox 3"/>
          <p:cNvSpPr txBox="1"/>
          <p:nvPr/>
        </p:nvSpPr>
        <p:spPr>
          <a:xfrm>
            <a:off x="2311400" y="2298700"/>
            <a:ext cx="2095220" cy="738664"/>
          </a:xfrm>
          <a:prstGeom prst="rect">
            <a:avLst/>
          </a:prstGeom>
          <a:noFill/>
        </p:spPr>
        <p:txBody>
          <a:bodyPr wrap="none" rtlCol="0">
            <a:spAutoFit/>
          </a:bodyPr>
          <a:lstStyle/>
          <a:p>
            <a:r>
              <a:rPr lang="en-US" sz="4200" dirty="0" err="1" smtClean="0"/>
              <a:t>SS</a:t>
            </a:r>
            <a:r>
              <a:rPr lang="en-US" sz="4200" baseline="-25000" dirty="0" err="1" smtClean="0"/>
              <a:t>explained</a:t>
            </a:r>
            <a:endParaRPr lang="en-US" sz="4200" dirty="0"/>
          </a:p>
        </p:txBody>
      </p:sp>
      <p:sp>
        <p:nvSpPr>
          <p:cNvPr id="5" name="TextBox 4"/>
          <p:cNvSpPr txBox="1"/>
          <p:nvPr/>
        </p:nvSpPr>
        <p:spPr>
          <a:xfrm>
            <a:off x="5194300" y="2298700"/>
            <a:ext cx="1838013" cy="738664"/>
          </a:xfrm>
          <a:prstGeom prst="rect">
            <a:avLst/>
          </a:prstGeom>
          <a:noFill/>
        </p:spPr>
        <p:txBody>
          <a:bodyPr wrap="none" rtlCol="0">
            <a:spAutoFit/>
          </a:bodyPr>
          <a:lstStyle/>
          <a:p>
            <a:r>
              <a:rPr lang="en-US" sz="4200" dirty="0" err="1" smtClean="0"/>
              <a:t>SS</a:t>
            </a:r>
            <a:r>
              <a:rPr lang="en-US" sz="4200" baseline="-25000" dirty="0" err="1" smtClean="0"/>
              <a:t>residual</a:t>
            </a:r>
            <a:endParaRPr lang="en-US" sz="4200" dirty="0"/>
          </a:p>
        </p:txBody>
      </p:sp>
      <p:sp>
        <p:nvSpPr>
          <p:cNvPr id="6" name="TextBox 5"/>
          <p:cNvSpPr txBox="1"/>
          <p:nvPr/>
        </p:nvSpPr>
        <p:spPr>
          <a:xfrm>
            <a:off x="7239000" y="856902"/>
            <a:ext cx="1727199" cy="1384995"/>
          </a:xfrm>
          <a:prstGeom prst="rect">
            <a:avLst/>
          </a:prstGeom>
          <a:noFill/>
        </p:spPr>
        <p:txBody>
          <a:bodyPr wrap="square" rtlCol="0">
            <a:spAutoFit/>
          </a:bodyPr>
          <a:lstStyle/>
          <a:p>
            <a:r>
              <a:rPr lang="en-US" sz="4200" dirty="0" smtClean="0"/>
              <a:t># free to vary</a:t>
            </a:r>
            <a:endParaRPr lang="en-US" sz="4200" dirty="0"/>
          </a:p>
        </p:txBody>
      </p:sp>
      <p:sp>
        <p:nvSpPr>
          <p:cNvPr id="7" name="TextBox 6"/>
          <p:cNvSpPr txBox="1"/>
          <p:nvPr/>
        </p:nvSpPr>
        <p:spPr>
          <a:xfrm>
            <a:off x="7315200" y="2298700"/>
            <a:ext cx="1727199" cy="738664"/>
          </a:xfrm>
          <a:prstGeom prst="rect">
            <a:avLst/>
          </a:prstGeom>
          <a:noFill/>
        </p:spPr>
        <p:txBody>
          <a:bodyPr wrap="square" rtlCol="0">
            <a:spAutoFit/>
          </a:bodyPr>
          <a:lstStyle/>
          <a:p>
            <a:pPr algn="ctr"/>
            <a:r>
              <a:rPr lang="en-US" sz="4200" dirty="0" smtClean="0"/>
              <a:t>2</a:t>
            </a:r>
            <a:endParaRPr lang="en-US" sz="4200" dirty="0"/>
          </a:p>
        </p:txBody>
      </p:sp>
      <p:grpSp>
        <p:nvGrpSpPr>
          <p:cNvPr id="11" name="Group 10"/>
          <p:cNvGrpSpPr/>
          <p:nvPr/>
        </p:nvGrpSpPr>
        <p:grpSpPr>
          <a:xfrm>
            <a:off x="88900" y="3683000"/>
            <a:ext cx="6943413" cy="738664"/>
            <a:chOff x="88900" y="3683000"/>
            <a:chExt cx="6943413" cy="738664"/>
          </a:xfrm>
        </p:grpSpPr>
        <p:sp>
          <p:nvSpPr>
            <p:cNvPr id="8" name="TextBox 7"/>
            <p:cNvSpPr txBox="1"/>
            <p:nvPr/>
          </p:nvSpPr>
          <p:spPr>
            <a:xfrm>
              <a:off x="2463800" y="3683000"/>
              <a:ext cx="2933700" cy="738664"/>
            </a:xfrm>
            <a:prstGeom prst="rect">
              <a:avLst/>
            </a:prstGeom>
            <a:noFill/>
          </p:spPr>
          <p:txBody>
            <a:bodyPr wrap="square" rtlCol="0">
              <a:spAutoFit/>
            </a:bodyPr>
            <a:lstStyle/>
            <a:p>
              <a:r>
                <a:rPr lang="en-US" sz="4200" dirty="0" err="1" smtClean="0"/>
                <a:t>SS</a:t>
              </a:r>
              <a:r>
                <a:rPr lang="en-US" sz="4200" baseline="-25000" dirty="0" err="1" smtClean="0"/>
                <a:t>explained</a:t>
              </a:r>
              <a:r>
                <a:rPr lang="en-US" sz="4200" dirty="0" smtClean="0"/>
                <a:t>  +</a:t>
              </a:r>
              <a:endParaRPr lang="en-US" sz="4200" dirty="0"/>
            </a:p>
          </p:txBody>
        </p:sp>
        <p:sp>
          <p:nvSpPr>
            <p:cNvPr id="9" name="TextBox 8"/>
            <p:cNvSpPr txBox="1"/>
            <p:nvPr/>
          </p:nvSpPr>
          <p:spPr>
            <a:xfrm>
              <a:off x="5194300" y="3683000"/>
              <a:ext cx="1838013" cy="738664"/>
            </a:xfrm>
            <a:prstGeom prst="rect">
              <a:avLst/>
            </a:prstGeom>
            <a:noFill/>
          </p:spPr>
          <p:txBody>
            <a:bodyPr wrap="none" rtlCol="0">
              <a:spAutoFit/>
            </a:bodyPr>
            <a:lstStyle/>
            <a:p>
              <a:r>
                <a:rPr lang="en-US" sz="4200" dirty="0" err="1" smtClean="0"/>
                <a:t>SS</a:t>
              </a:r>
              <a:r>
                <a:rPr lang="en-US" sz="4200" baseline="-25000" dirty="0" err="1" smtClean="0"/>
                <a:t>residual</a:t>
              </a:r>
              <a:endParaRPr lang="en-US" sz="4200" dirty="0"/>
            </a:p>
          </p:txBody>
        </p:sp>
        <p:sp>
          <p:nvSpPr>
            <p:cNvPr id="10" name="TextBox 9"/>
            <p:cNvSpPr txBox="1"/>
            <p:nvPr/>
          </p:nvSpPr>
          <p:spPr>
            <a:xfrm>
              <a:off x="88900" y="3683000"/>
              <a:ext cx="2038063" cy="738664"/>
            </a:xfrm>
            <a:prstGeom prst="rect">
              <a:avLst/>
            </a:prstGeom>
            <a:noFill/>
          </p:spPr>
          <p:txBody>
            <a:bodyPr wrap="none" rtlCol="0">
              <a:spAutoFit/>
            </a:bodyPr>
            <a:lstStyle/>
            <a:p>
              <a:r>
                <a:rPr lang="en-US" sz="4200" dirty="0" err="1" smtClean="0"/>
                <a:t>SS</a:t>
              </a:r>
              <a:r>
                <a:rPr lang="en-US" sz="4200" baseline="-25000" dirty="0" err="1" smtClean="0"/>
                <a:t>total</a:t>
              </a:r>
              <a:r>
                <a:rPr lang="en-US" sz="4200" baseline="-25000" dirty="0" smtClean="0"/>
                <a:t>     </a:t>
              </a:r>
              <a:r>
                <a:rPr lang="en-US" sz="4200" dirty="0" smtClean="0"/>
                <a:t>=</a:t>
              </a:r>
              <a:endParaRPr lang="en-US" sz="4200" dirty="0"/>
            </a:p>
          </p:txBody>
        </p:sp>
      </p:grpSp>
      <p:sp>
        <p:nvSpPr>
          <p:cNvPr id="12" name="TextBox 11"/>
          <p:cNvSpPr txBox="1"/>
          <p:nvPr/>
        </p:nvSpPr>
        <p:spPr>
          <a:xfrm>
            <a:off x="7315200" y="3683000"/>
            <a:ext cx="1727199" cy="738664"/>
          </a:xfrm>
          <a:prstGeom prst="rect">
            <a:avLst/>
          </a:prstGeom>
          <a:noFill/>
        </p:spPr>
        <p:txBody>
          <a:bodyPr wrap="square" rtlCol="0">
            <a:spAutoFit/>
          </a:bodyPr>
          <a:lstStyle/>
          <a:p>
            <a:pPr algn="ctr"/>
            <a:r>
              <a:rPr lang="en-US" sz="4200" dirty="0" smtClean="0"/>
              <a:t>2</a:t>
            </a:r>
            <a:endParaRPr lang="en-US" sz="4200" dirty="0"/>
          </a:p>
        </p:txBody>
      </p:sp>
      <p:grpSp>
        <p:nvGrpSpPr>
          <p:cNvPr id="13" name="Group 12"/>
          <p:cNvGrpSpPr/>
          <p:nvPr/>
        </p:nvGrpSpPr>
        <p:grpSpPr>
          <a:xfrm>
            <a:off x="88900" y="5270500"/>
            <a:ext cx="6943413" cy="738664"/>
            <a:chOff x="88900" y="3683000"/>
            <a:chExt cx="6943413" cy="738664"/>
          </a:xfrm>
        </p:grpSpPr>
        <p:sp>
          <p:nvSpPr>
            <p:cNvPr id="14" name="TextBox 13"/>
            <p:cNvSpPr txBox="1"/>
            <p:nvPr/>
          </p:nvSpPr>
          <p:spPr>
            <a:xfrm>
              <a:off x="2463800" y="3683000"/>
              <a:ext cx="2933700" cy="738664"/>
            </a:xfrm>
            <a:prstGeom prst="rect">
              <a:avLst/>
            </a:prstGeom>
            <a:noFill/>
          </p:spPr>
          <p:txBody>
            <a:bodyPr wrap="square" rtlCol="0">
              <a:spAutoFit/>
            </a:bodyPr>
            <a:lstStyle/>
            <a:p>
              <a:r>
                <a:rPr lang="en-US" sz="4200" dirty="0" err="1" smtClean="0"/>
                <a:t>SS</a:t>
              </a:r>
              <a:r>
                <a:rPr lang="en-US" sz="4200" baseline="-25000" dirty="0" err="1" smtClean="0"/>
                <a:t>explained</a:t>
              </a:r>
              <a:r>
                <a:rPr lang="en-US" sz="4200" dirty="0" smtClean="0"/>
                <a:t>  +</a:t>
              </a:r>
              <a:endParaRPr lang="en-US" sz="4200" dirty="0"/>
            </a:p>
          </p:txBody>
        </p:sp>
        <p:sp>
          <p:nvSpPr>
            <p:cNvPr id="15" name="TextBox 14"/>
            <p:cNvSpPr txBox="1"/>
            <p:nvPr/>
          </p:nvSpPr>
          <p:spPr>
            <a:xfrm>
              <a:off x="5194300" y="3683000"/>
              <a:ext cx="1838013" cy="738664"/>
            </a:xfrm>
            <a:prstGeom prst="rect">
              <a:avLst/>
            </a:prstGeom>
            <a:noFill/>
          </p:spPr>
          <p:txBody>
            <a:bodyPr wrap="none" rtlCol="0">
              <a:spAutoFit/>
            </a:bodyPr>
            <a:lstStyle/>
            <a:p>
              <a:r>
                <a:rPr lang="en-US" sz="4200" dirty="0" err="1" smtClean="0"/>
                <a:t>SS</a:t>
              </a:r>
              <a:r>
                <a:rPr lang="en-US" sz="4200" baseline="-25000" dirty="0" err="1" smtClean="0"/>
                <a:t>residual</a:t>
              </a:r>
              <a:endParaRPr lang="en-US" sz="4200" dirty="0"/>
            </a:p>
          </p:txBody>
        </p:sp>
        <p:sp>
          <p:nvSpPr>
            <p:cNvPr id="16" name="TextBox 15"/>
            <p:cNvSpPr txBox="1"/>
            <p:nvPr/>
          </p:nvSpPr>
          <p:spPr>
            <a:xfrm>
              <a:off x="88900" y="3683000"/>
              <a:ext cx="2222500" cy="738664"/>
            </a:xfrm>
            <a:prstGeom prst="rect">
              <a:avLst/>
            </a:prstGeom>
            <a:noFill/>
          </p:spPr>
          <p:txBody>
            <a:bodyPr wrap="square" rtlCol="0">
              <a:spAutoFit/>
            </a:bodyPr>
            <a:lstStyle/>
            <a:p>
              <a:r>
                <a:rPr lang="en-US" sz="4200" dirty="0" smtClean="0"/>
                <a:t>500      =</a:t>
              </a:r>
              <a:endParaRPr lang="en-US" sz="4200" dirty="0"/>
            </a:p>
          </p:txBody>
        </p:sp>
      </p:grpSp>
      <p:sp>
        <p:nvSpPr>
          <p:cNvPr id="17" name="TextBox 16"/>
          <p:cNvSpPr txBox="1"/>
          <p:nvPr/>
        </p:nvSpPr>
        <p:spPr>
          <a:xfrm>
            <a:off x="7315200" y="5270500"/>
            <a:ext cx="1727199" cy="738664"/>
          </a:xfrm>
          <a:prstGeom prst="rect">
            <a:avLst/>
          </a:prstGeom>
          <a:noFill/>
        </p:spPr>
        <p:txBody>
          <a:bodyPr wrap="square" rtlCol="0">
            <a:spAutoFit/>
          </a:bodyPr>
          <a:lstStyle/>
          <a:p>
            <a:pPr algn="ctr"/>
            <a:r>
              <a:rPr lang="en-US" sz="4200" dirty="0" smtClean="0"/>
              <a:t>1</a:t>
            </a:r>
            <a:endParaRPr lang="en-US" sz="4200" dirty="0"/>
          </a:p>
        </p:txBody>
      </p:sp>
    </p:spTree>
    <p:extLst>
      <p:ext uri="{BB962C8B-B14F-4D97-AF65-F5344CB8AC3E}">
        <p14:creationId xmlns:p14="http://schemas.microsoft.com/office/powerpoint/2010/main" val="2653118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 y="274638"/>
            <a:ext cx="9136552" cy="1143000"/>
          </a:xfrm>
        </p:spPr>
        <p:txBody>
          <a:bodyPr>
            <a:noAutofit/>
          </a:bodyPr>
          <a:lstStyle/>
          <a:p>
            <a:r>
              <a:rPr lang="en-US" sz="3400" dirty="0" smtClean="0"/>
              <a:t>We have to adjust the formula because we estimated the sample mean from the data itself.</a:t>
            </a:r>
            <a:endParaRPr lang="en-US" sz="3400" dirty="0"/>
          </a:p>
        </p:txBody>
      </p:sp>
      <p:sp>
        <p:nvSpPr>
          <p:cNvPr id="3" name="Content Placeholder 2"/>
          <p:cNvSpPr>
            <a:spLocks noGrp="1"/>
          </p:cNvSpPr>
          <p:nvPr>
            <p:ph idx="1"/>
          </p:nvPr>
        </p:nvSpPr>
        <p:spPr>
          <a:xfrm>
            <a:off x="7448" y="1600200"/>
            <a:ext cx="8229600" cy="4525963"/>
          </a:xfrm>
        </p:spPr>
        <p:txBody>
          <a:bodyPr/>
          <a:lstStyle/>
          <a:p>
            <a:endParaRPr lang="en-US" dirty="0" smtClean="0"/>
          </a:p>
          <a:p>
            <a:endParaRPr lang="en-US" dirty="0" smtClean="0"/>
          </a:p>
          <a:p>
            <a:r>
              <a:rPr lang="en-US" dirty="0" smtClean="0"/>
              <a:t>Population </a:t>
            </a:r>
            <a:r>
              <a:rPr lang="en-US" dirty="0"/>
              <a:t>SD</a:t>
            </a:r>
            <a:r>
              <a:rPr lang="en-US" dirty="0" smtClean="0"/>
              <a:t>:</a:t>
            </a:r>
          </a:p>
          <a:p>
            <a:endParaRPr lang="en-US" dirty="0"/>
          </a:p>
          <a:p>
            <a:endParaRPr lang="en-US" dirty="0" smtClean="0"/>
          </a:p>
          <a:p>
            <a:endParaRPr lang="en-US" dirty="0" smtClean="0"/>
          </a:p>
          <a:p>
            <a:r>
              <a:rPr lang="en-US" dirty="0" smtClean="0"/>
              <a:t>Sample SD: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14480562"/>
              </p:ext>
            </p:extLst>
          </p:nvPr>
        </p:nvGraphicFramePr>
        <p:xfrm>
          <a:off x="3770319" y="3886200"/>
          <a:ext cx="3506787" cy="2239963"/>
        </p:xfrm>
        <a:graphic>
          <a:graphicData uri="http://schemas.openxmlformats.org/presentationml/2006/ole">
            <mc:AlternateContent xmlns:mc="http://schemas.openxmlformats.org/markup-compatibility/2006">
              <mc:Choice xmlns:v="urn:schemas-microsoft-com:vml" Requires="v">
                <p:oleObj spid="_x0000_s73791" name="Equation" r:id="rId4" imgW="1054100" imgH="673100" progId="Equation.3">
                  <p:embed/>
                </p:oleObj>
              </mc:Choice>
              <mc:Fallback>
                <p:oleObj name="Equation" r:id="rId4" imgW="1054100" imgH="673100" progId="Equation.3">
                  <p:embed/>
                  <p:pic>
                    <p:nvPicPr>
                      <p:cNvPr id="0" name=""/>
                      <p:cNvPicPr/>
                      <p:nvPr/>
                    </p:nvPicPr>
                    <p:blipFill>
                      <a:blip r:embed="rId5"/>
                      <a:stretch>
                        <a:fillRect/>
                      </a:stretch>
                    </p:blipFill>
                    <p:spPr>
                      <a:xfrm>
                        <a:off x="3770319" y="3886200"/>
                        <a:ext cx="3506787" cy="223996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390181056"/>
              </p:ext>
            </p:extLst>
          </p:nvPr>
        </p:nvGraphicFramePr>
        <p:xfrm>
          <a:off x="3686646" y="1545107"/>
          <a:ext cx="3676858" cy="2239925"/>
        </p:xfrm>
        <a:graphic>
          <a:graphicData uri="http://schemas.openxmlformats.org/presentationml/2006/ole">
            <mc:AlternateContent xmlns:mc="http://schemas.openxmlformats.org/markup-compatibility/2006">
              <mc:Choice xmlns:v="urn:schemas-microsoft-com:vml" Requires="v">
                <p:oleObj spid="_x0000_s73792" name="Equation" r:id="rId6" imgW="1104900" imgH="673100" progId="Equation.3">
                  <p:embed/>
                </p:oleObj>
              </mc:Choice>
              <mc:Fallback>
                <p:oleObj name="Equation" r:id="rId6" imgW="1104900" imgH="673100" progId="Equation.3">
                  <p:embed/>
                  <p:pic>
                    <p:nvPicPr>
                      <p:cNvPr id="0" name=""/>
                      <p:cNvPicPr/>
                      <p:nvPr/>
                    </p:nvPicPr>
                    <p:blipFill>
                      <a:blip r:embed="rId7"/>
                      <a:stretch>
                        <a:fillRect/>
                      </a:stretch>
                    </p:blipFill>
                    <p:spPr>
                      <a:xfrm>
                        <a:off x="3686646" y="1545107"/>
                        <a:ext cx="3676858" cy="2239925"/>
                      </a:xfrm>
                      <a:prstGeom prst="rect">
                        <a:avLst/>
                      </a:prstGeom>
                    </p:spPr>
                  </p:pic>
                </p:oleObj>
              </mc:Fallback>
            </mc:AlternateContent>
          </a:graphicData>
        </a:graphic>
      </p:graphicFrame>
    </p:spTree>
    <p:extLst>
      <p:ext uri="{BB962C8B-B14F-4D97-AF65-F5344CB8AC3E}">
        <p14:creationId xmlns:p14="http://schemas.microsoft.com/office/powerpoint/2010/main" val="4026932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1143000"/>
          </a:xfrm>
        </p:spPr>
        <p:txBody>
          <a:bodyPr/>
          <a:lstStyle/>
          <a:p>
            <a:r>
              <a:rPr lang="en-US" dirty="0" smtClean="0"/>
              <a:t>It really matters: </a:t>
            </a:r>
            <a:r>
              <a:rPr lang="en-US" dirty="0" err="1" smtClean="0"/>
              <a:t>Pseudoreplication</a:t>
            </a:r>
            <a:endParaRPr lang="en-US" dirty="0"/>
          </a:p>
        </p:txBody>
      </p:sp>
      <p:sp>
        <p:nvSpPr>
          <p:cNvPr id="3" name="Content Placeholder 2"/>
          <p:cNvSpPr>
            <a:spLocks noGrp="1"/>
          </p:cNvSpPr>
          <p:nvPr>
            <p:ph idx="1"/>
          </p:nvPr>
        </p:nvSpPr>
        <p:spPr>
          <a:xfrm>
            <a:off x="0" y="1125538"/>
            <a:ext cx="9144000" cy="5732462"/>
          </a:xfrm>
        </p:spPr>
        <p:txBody>
          <a:bodyPr>
            <a:normAutofit/>
          </a:bodyPr>
          <a:lstStyle/>
          <a:p>
            <a:r>
              <a:rPr lang="en-US" sz="3000" dirty="0" smtClean="0"/>
              <a:t>You work for the Department of Transportation</a:t>
            </a:r>
          </a:p>
          <a:p>
            <a:r>
              <a:rPr lang="en-US" sz="3000" dirty="0" smtClean="0"/>
              <a:t>You want to know how big you have to make a stop sign to make sure that observers see it reliably. </a:t>
            </a:r>
          </a:p>
          <a:p>
            <a:r>
              <a:rPr lang="en-US" sz="3000" dirty="0" smtClean="0"/>
              <a:t>You show people signs of a random size and ask them whether they can see it or not. </a:t>
            </a:r>
          </a:p>
          <a:p>
            <a:r>
              <a:rPr lang="en-US" sz="3000" dirty="0" smtClean="0"/>
              <a:t>You could either </a:t>
            </a:r>
          </a:p>
          <a:p>
            <a:r>
              <a:rPr lang="en-US" sz="3000" dirty="0" smtClean="0"/>
              <a:t>Invite 1000 people and ask them to each judge 1 sign</a:t>
            </a:r>
          </a:p>
          <a:p>
            <a:r>
              <a:rPr lang="en-US" sz="3000" dirty="0" smtClean="0"/>
              <a:t>or</a:t>
            </a:r>
          </a:p>
          <a:p>
            <a:r>
              <a:rPr lang="en-US" sz="3000" dirty="0" smtClean="0"/>
              <a:t>Invite 10 people and ask them to each judge 100 signs</a:t>
            </a:r>
          </a:p>
          <a:p>
            <a:r>
              <a:rPr lang="en-US" sz="3000" dirty="0" smtClean="0"/>
              <a:t>Does it matter? </a:t>
            </a:r>
          </a:p>
          <a:p>
            <a:endParaRPr lang="en-US" sz="3000" dirty="0"/>
          </a:p>
        </p:txBody>
      </p:sp>
    </p:spTree>
    <p:extLst>
      <p:ext uri="{BB962C8B-B14F-4D97-AF65-F5344CB8AC3E}">
        <p14:creationId xmlns:p14="http://schemas.microsoft.com/office/powerpoint/2010/main" val="297855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1143000"/>
          </a:xfrm>
        </p:spPr>
        <p:txBody>
          <a:bodyPr/>
          <a:lstStyle/>
          <a:p>
            <a:r>
              <a:rPr lang="en-US" dirty="0" smtClean="0"/>
              <a:t>The issue</a:t>
            </a:r>
            <a:endParaRPr lang="en-US" dirty="0"/>
          </a:p>
        </p:txBody>
      </p:sp>
      <p:sp>
        <p:nvSpPr>
          <p:cNvPr id="3" name="Content Placeholder 2"/>
          <p:cNvSpPr>
            <a:spLocks noGrp="1"/>
          </p:cNvSpPr>
          <p:nvPr>
            <p:ph idx="1"/>
          </p:nvPr>
        </p:nvSpPr>
        <p:spPr>
          <a:xfrm>
            <a:off x="0" y="1062038"/>
            <a:ext cx="9144000" cy="5795962"/>
          </a:xfrm>
        </p:spPr>
        <p:txBody>
          <a:bodyPr/>
          <a:lstStyle/>
          <a:p>
            <a:r>
              <a:rPr lang="en-US" dirty="0" smtClean="0"/>
              <a:t>Central limit theorem applies if (and only if) *independent information* is combined.</a:t>
            </a:r>
          </a:p>
          <a:p>
            <a:r>
              <a:rPr lang="en-US" dirty="0" smtClean="0"/>
              <a:t>Sample will only be representative of the population if one is randomly (and independently) drawing from the population.</a:t>
            </a:r>
          </a:p>
          <a:p>
            <a:r>
              <a:rPr lang="en-US" dirty="0" smtClean="0"/>
              <a:t>If one is not doing that, one cannot make conclusions about the population, only about the sample itself.</a:t>
            </a:r>
          </a:p>
          <a:p>
            <a:r>
              <a:rPr lang="en-US" dirty="0" smtClean="0"/>
              <a:t>This is usually rather uninteresting (although there are special cases, e.g. Einstein’s brain). </a:t>
            </a:r>
            <a:endParaRPr lang="en-US" dirty="0"/>
          </a:p>
        </p:txBody>
      </p:sp>
    </p:spTree>
    <p:extLst>
      <p:ext uri="{BB962C8B-B14F-4D97-AF65-F5344CB8AC3E}">
        <p14:creationId xmlns:p14="http://schemas.microsoft.com/office/powerpoint/2010/main" val="2610107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normAutofit fontScale="90000"/>
          </a:bodyPr>
          <a:lstStyle/>
          <a:p>
            <a:r>
              <a:rPr lang="en-US" dirty="0" smtClean="0"/>
              <a:t>This is surprisingly common in (</a:t>
            </a:r>
            <a:r>
              <a:rPr lang="en-US" dirty="0" err="1" smtClean="0"/>
              <a:t>neuro</a:t>
            </a:r>
            <a:r>
              <a:rPr lang="en-US" dirty="0" smtClean="0"/>
              <a:t>)science and psychology</a:t>
            </a:r>
            <a:endParaRPr lang="en-US" dirty="0"/>
          </a:p>
        </p:txBody>
      </p:sp>
      <p:sp>
        <p:nvSpPr>
          <p:cNvPr id="3" name="Content Placeholder 2"/>
          <p:cNvSpPr>
            <a:spLocks noGrp="1"/>
          </p:cNvSpPr>
          <p:nvPr>
            <p:ph idx="1"/>
          </p:nvPr>
        </p:nvSpPr>
        <p:spPr>
          <a:xfrm>
            <a:off x="0" y="1263007"/>
            <a:ext cx="9144000" cy="5707062"/>
          </a:xfrm>
        </p:spPr>
        <p:txBody>
          <a:bodyPr>
            <a:normAutofit lnSpcReduction="10000"/>
          </a:bodyPr>
          <a:lstStyle/>
          <a:p>
            <a:r>
              <a:rPr lang="en-US" dirty="0" smtClean="0"/>
              <a:t>We record 130 neurons from 2 monkeys. Do we have 129 </a:t>
            </a:r>
            <a:r>
              <a:rPr lang="en-US" dirty="0" err="1" smtClean="0"/>
              <a:t>df</a:t>
            </a:r>
            <a:r>
              <a:rPr lang="en-US" dirty="0" smtClean="0"/>
              <a:t> or 1? </a:t>
            </a:r>
          </a:p>
          <a:p>
            <a:r>
              <a:rPr lang="en-US" dirty="0" smtClean="0"/>
              <a:t>We log data in 20,000 trials from 2 psychophysical observers. What are our </a:t>
            </a:r>
            <a:r>
              <a:rPr lang="en-US" dirty="0" err="1" smtClean="0"/>
              <a:t>df</a:t>
            </a:r>
            <a:r>
              <a:rPr lang="en-US" dirty="0" smtClean="0"/>
              <a:t>?</a:t>
            </a:r>
          </a:p>
          <a:p>
            <a:r>
              <a:rPr lang="en-US" dirty="0" smtClean="0"/>
              <a:t>You are interested in whether female menstrual cycles synchronize when they live together. You study 150 women in 50 dorm rooms. </a:t>
            </a:r>
            <a:r>
              <a:rPr lang="en-US" dirty="0" err="1" smtClean="0"/>
              <a:t>df</a:t>
            </a:r>
            <a:r>
              <a:rPr lang="en-US" dirty="0" smtClean="0"/>
              <a:t>?</a:t>
            </a:r>
          </a:p>
          <a:p>
            <a:r>
              <a:rPr lang="en-US" dirty="0" smtClean="0"/>
              <a:t>You want to compare happiness in randomly picked cities. You ask 100,000 people in 3 cities. </a:t>
            </a:r>
            <a:r>
              <a:rPr lang="en-US" dirty="0" err="1" smtClean="0"/>
              <a:t>df</a:t>
            </a:r>
            <a:r>
              <a:rPr lang="en-US" dirty="0" smtClean="0"/>
              <a:t>?</a:t>
            </a:r>
          </a:p>
          <a:p>
            <a:r>
              <a:rPr lang="en-US" dirty="0" smtClean="0"/>
              <a:t>Randomly picked issue of NN: 1/3 of studies have unaddressed </a:t>
            </a:r>
            <a:r>
              <a:rPr lang="en-US" dirty="0" err="1" smtClean="0"/>
              <a:t>pseudoreplication</a:t>
            </a:r>
            <a:r>
              <a:rPr lang="en-US" dirty="0" smtClean="0"/>
              <a:t> issues. </a:t>
            </a:r>
            <a:endParaRPr lang="en-US" dirty="0"/>
          </a:p>
        </p:txBody>
      </p:sp>
    </p:spTree>
    <p:extLst>
      <p:ext uri="{BB962C8B-B14F-4D97-AF65-F5344CB8AC3E}">
        <p14:creationId xmlns:p14="http://schemas.microsoft.com/office/powerpoint/2010/main" val="35622549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4880"/>
            <a:ext cx="9144000" cy="1143000"/>
          </a:xfrm>
        </p:spPr>
        <p:txBody>
          <a:bodyPr>
            <a:normAutofit fontScale="90000"/>
          </a:bodyPr>
          <a:lstStyle/>
          <a:p>
            <a:r>
              <a:rPr lang="en-US" dirty="0" smtClean="0"/>
              <a:t>An example from the published literature</a:t>
            </a:r>
            <a:endParaRPr lang="en-US" dirty="0"/>
          </a:p>
        </p:txBody>
      </p:sp>
      <p:pic>
        <p:nvPicPr>
          <p:cNvPr id="4" name="Content Placeholder 3"/>
          <p:cNvPicPr>
            <a:picLocks noGrp="1" noChangeAspect="1"/>
          </p:cNvPicPr>
          <p:nvPr>
            <p:ph idx="1"/>
          </p:nvPr>
        </p:nvPicPr>
        <p:blipFill>
          <a:blip r:embed="rId2"/>
          <a:srcRect l="-34040" r="-34040"/>
          <a:stretch>
            <a:fillRect/>
          </a:stretch>
        </p:blipFill>
        <p:spPr>
          <a:xfrm>
            <a:off x="-971211" y="892524"/>
            <a:ext cx="10944785" cy="6019210"/>
          </a:xfrm>
        </p:spPr>
      </p:pic>
    </p:spTree>
    <p:extLst>
      <p:ext uri="{BB962C8B-B14F-4D97-AF65-F5344CB8AC3E}">
        <p14:creationId xmlns:p14="http://schemas.microsoft.com/office/powerpoint/2010/main" val="10318315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1" name="Group 220"/>
          <p:cNvGrpSpPr/>
          <p:nvPr/>
        </p:nvGrpSpPr>
        <p:grpSpPr>
          <a:xfrm>
            <a:off x="5766402" y="2677040"/>
            <a:ext cx="2913380" cy="2877820"/>
            <a:chOff x="5532120" y="2133600"/>
            <a:chExt cx="2913380" cy="2877820"/>
          </a:xfrm>
        </p:grpSpPr>
        <p:sp>
          <p:nvSpPr>
            <p:cNvPr id="116" name="Rectangle 115"/>
            <p:cNvSpPr/>
            <p:nvPr/>
          </p:nvSpPr>
          <p:spPr>
            <a:xfrm>
              <a:off x="5532120" y="2133600"/>
              <a:ext cx="2913380" cy="2877820"/>
            </a:xfrm>
            <a:prstGeom prst="rect">
              <a:avLst/>
            </a:prstGeom>
            <a:solidFill>
              <a:schemeClr val="tx2">
                <a:lumMod val="40000"/>
                <a:lumOff val="60000"/>
              </a:schemeClr>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5532120" y="21336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5821680" y="21336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111240" y="21336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400800" y="21336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690360" y="21336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979920" y="21336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272020" y="21336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561580" y="21336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851140" y="21336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8140700" y="21336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534660" y="24206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824220" y="24206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113780" y="24206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403340" y="24206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692900" y="24206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982460" y="24206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274560" y="24206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564120" y="24206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853680" y="24206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8143240" y="24206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544820" y="27152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834380" y="27152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123940" y="27152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413500" y="27152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703060" y="27152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992620" y="27152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7284720" y="27152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574280" y="27152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863840" y="27152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8153400" y="27152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5547360" y="30022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836920" y="30022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6126480" y="30022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6416040" y="30022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6705600" y="30022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995160" y="30022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287260" y="30022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576820" y="30022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866380" y="30022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8155940" y="30022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5547360" y="32867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836920" y="32867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6126480" y="32867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6416040" y="32867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705600" y="32867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995160" y="32867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7287260" y="32867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576820" y="32867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866380" y="32867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8155940" y="328676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5549900" y="35737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5839460" y="35737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6129020" y="35737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6418580" y="35737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6708140" y="35737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6997700" y="35737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7289800" y="35737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7579360" y="35737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7868920" y="35737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8158480" y="35737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5560060" y="38684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5849620" y="38684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6139180" y="38684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6428740" y="38684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6718300" y="38684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7007860" y="38684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7299960" y="38684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7589520" y="38684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7879080" y="38684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8168640" y="386842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5562600" y="415544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5852160" y="415544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6141720" y="415544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6431280" y="415544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6720840" y="415544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7010400" y="415544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7302500" y="415544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592060" y="415544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7881620" y="415544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8171180" y="415544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5557520" y="44500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5847080" y="44500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6136640" y="44500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6426200" y="44500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6715760" y="44500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005320" y="44500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7297420" y="44500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586980" y="44500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7876540" y="44500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8166100" y="445008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5560060" y="47371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5849620" y="47371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6139180" y="47371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6428740" y="47371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6718300" y="47371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7007860" y="47371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7299960" y="47371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7589520" y="47371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7879080" y="47371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8168640" y="4737100"/>
              <a:ext cx="274320" cy="27432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0" name="Group 219"/>
          <p:cNvGrpSpPr/>
          <p:nvPr/>
        </p:nvGrpSpPr>
        <p:grpSpPr>
          <a:xfrm>
            <a:off x="5746082" y="2595760"/>
            <a:ext cx="2958498" cy="3010020"/>
            <a:chOff x="5511800" y="2052320"/>
            <a:chExt cx="2958498" cy="3010020"/>
          </a:xfrm>
        </p:grpSpPr>
        <p:sp>
          <p:nvSpPr>
            <p:cNvPr id="119" name="TextBox 118"/>
            <p:cNvSpPr txBox="1"/>
            <p:nvPr/>
          </p:nvSpPr>
          <p:spPr>
            <a:xfrm>
              <a:off x="5511800" y="2052320"/>
              <a:ext cx="314659" cy="400110"/>
            </a:xfrm>
            <a:prstGeom prst="rect">
              <a:avLst/>
            </a:prstGeom>
            <a:noFill/>
          </p:spPr>
          <p:txBody>
            <a:bodyPr wrap="none" rtlCol="0">
              <a:spAutoFit/>
            </a:bodyPr>
            <a:lstStyle/>
            <a:p>
              <a:r>
                <a:rPr lang="en-US" sz="2000" dirty="0" smtClean="0">
                  <a:solidFill>
                    <a:schemeClr val="bg1"/>
                  </a:solidFill>
                </a:rPr>
                <a:t>6</a:t>
              </a:r>
              <a:endParaRPr lang="en-US" sz="2000" dirty="0">
                <a:solidFill>
                  <a:schemeClr val="bg1"/>
                </a:solidFill>
              </a:endParaRPr>
            </a:p>
          </p:txBody>
        </p:sp>
        <p:sp>
          <p:nvSpPr>
            <p:cNvPr id="120" name="TextBox 119"/>
            <p:cNvSpPr txBox="1"/>
            <p:nvPr/>
          </p:nvSpPr>
          <p:spPr>
            <a:xfrm>
              <a:off x="5803900" y="205232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121" name="TextBox 120"/>
            <p:cNvSpPr txBox="1"/>
            <p:nvPr/>
          </p:nvSpPr>
          <p:spPr>
            <a:xfrm>
              <a:off x="6083601" y="205232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122" name="TextBox 121"/>
            <p:cNvSpPr txBox="1"/>
            <p:nvPr/>
          </p:nvSpPr>
          <p:spPr>
            <a:xfrm>
              <a:off x="6375400" y="2052320"/>
              <a:ext cx="314659" cy="400110"/>
            </a:xfrm>
            <a:prstGeom prst="rect">
              <a:avLst/>
            </a:prstGeom>
            <a:noFill/>
          </p:spPr>
          <p:txBody>
            <a:bodyPr wrap="none" rtlCol="0">
              <a:spAutoFit/>
            </a:bodyPr>
            <a:lstStyle/>
            <a:p>
              <a:r>
                <a:rPr lang="en-US" sz="2000" dirty="0" smtClean="0">
                  <a:solidFill>
                    <a:schemeClr val="bg1"/>
                  </a:solidFill>
                </a:rPr>
                <a:t>5</a:t>
              </a:r>
              <a:endParaRPr lang="en-US" sz="2000" dirty="0">
                <a:solidFill>
                  <a:schemeClr val="bg1"/>
                </a:solidFill>
              </a:endParaRPr>
            </a:p>
          </p:txBody>
        </p:sp>
        <p:sp>
          <p:nvSpPr>
            <p:cNvPr id="124" name="TextBox 123"/>
            <p:cNvSpPr txBox="1"/>
            <p:nvPr/>
          </p:nvSpPr>
          <p:spPr>
            <a:xfrm>
              <a:off x="6667500" y="2052320"/>
              <a:ext cx="314659" cy="400110"/>
            </a:xfrm>
            <a:prstGeom prst="rect">
              <a:avLst/>
            </a:prstGeom>
            <a:noFill/>
          </p:spPr>
          <p:txBody>
            <a:bodyPr wrap="none" rtlCol="0">
              <a:spAutoFit/>
            </a:bodyPr>
            <a:lstStyle/>
            <a:p>
              <a:r>
                <a:rPr lang="en-US" sz="2000" dirty="0" smtClean="0">
                  <a:solidFill>
                    <a:schemeClr val="bg1"/>
                  </a:solidFill>
                </a:rPr>
                <a:t>0</a:t>
              </a:r>
              <a:endParaRPr lang="en-US" sz="2000" dirty="0">
                <a:solidFill>
                  <a:schemeClr val="bg1"/>
                </a:solidFill>
              </a:endParaRPr>
            </a:p>
          </p:txBody>
        </p:sp>
        <p:sp>
          <p:nvSpPr>
            <p:cNvPr id="125" name="TextBox 124"/>
            <p:cNvSpPr txBox="1"/>
            <p:nvPr/>
          </p:nvSpPr>
          <p:spPr>
            <a:xfrm>
              <a:off x="6959600" y="205232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126" name="TextBox 125"/>
            <p:cNvSpPr txBox="1"/>
            <p:nvPr/>
          </p:nvSpPr>
          <p:spPr>
            <a:xfrm>
              <a:off x="7251700" y="2052320"/>
              <a:ext cx="314659" cy="400110"/>
            </a:xfrm>
            <a:prstGeom prst="rect">
              <a:avLst/>
            </a:prstGeom>
            <a:noFill/>
          </p:spPr>
          <p:txBody>
            <a:bodyPr wrap="none" rtlCol="0">
              <a:spAutoFit/>
            </a:bodyPr>
            <a:lstStyle/>
            <a:p>
              <a:r>
                <a:rPr lang="en-US" sz="2000" dirty="0" smtClean="0">
                  <a:solidFill>
                    <a:schemeClr val="bg1"/>
                  </a:solidFill>
                </a:rPr>
                <a:t>0</a:t>
              </a:r>
              <a:endParaRPr lang="en-US" sz="2000" dirty="0">
                <a:solidFill>
                  <a:schemeClr val="bg1"/>
                </a:solidFill>
              </a:endParaRPr>
            </a:p>
          </p:txBody>
        </p:sp>
        <p:sp>
          <p:nvSpPr>
            <p:cNvPr id="127" name="TextBox 126"/>
            <p:cNvSpPr txBox="1"/>
            <p:nvPr/>
          </p:nvSpPr>
          <p:spPr>
            <a:xfrm>
              <a:off x="7543800" y="205232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128" name="TextBox 127"/>
            <p:cNvSpPr txBox="1"/>
            <p:nvPr/>
          </p:nvSpPr>
          <p:spPr>
            <a:xfrm>
              <a:off x="7835900" y="2052320"/>
              <a:ext cx="314659" cy="400110"/>
            </a:xfrm>
            <a:prstGeom prst="rect">
              <a:avLst/>
            </a:prstGeom>
            <a:noFill/>
          </p:spPr>
          <p:txBody>
            <a:bodyPr wrap="none" rtlCol="0">
              <a:spAutoFit/>
            </a:bodyPr>
            <a:lstStyle/>
            <a:p>
              <a:r>
                <a:rPr lang="en-US" sz="2000" dirty="0" smtClean="0">
                  <a:solidFill>
                    <a:schemeClr val="bg1"/>
                  </a:solidFill>
                </a:rPr>
                <a:t>0</a:t>
              </a:r>
              <a:endParaRPr lang="en-US" sz="2000" dirty="0">
                <a:solidFill>
                  <a:schemeClr val="bg1"/>
                </a:solidFill>
              </a:endParaRPr>
            </a:p>
          </p:txBody>
        </p:sp>
        <p:sp>
          <p:nvSpPr>
            <p:cNvPr id="129" name="TextBox 128"/>
            <p:cNvSpPr txBox="1"/>
            <p:nvPr/>
          </p:nvSpPr>
          <p:spPr>
            <a:xfrm>
              <a:off x="8115300" y="205232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130" name="TextBox 129"/>
            <p:cNvSpPr txBox="1"/>
            <p:nvPr/>
          </p:nvSpPr>
          <p:spPr>
            <a:xfrm>
              <a:off x="8140700" y="2928620"/>
              <a:ext cx="314659" cy="400110"/>
            </a:xfrm>
            <a:prstGeom prst="rect">
              <a:avLst/>
            </a:prstGeom>
            <a:noFill/>
          </p:spPr>
          <p:txBody>
            <a:bodyPr wrap="none" rtlCol="0">
              <a:spAutoFit/>
            </a:bodyPr>
            <a:lstStyle/>
            <a:p>
              <a:r>
                <a:rPr lang="en-US" sz="2000" dirty="0" smtClean="0">
                  <a:solidFill>
                    <a:schemeClr val="bg1"/>
                  </a:solidFill>
                </a:rPr>
                <a:t>0</a:t>
              </a:r>
              <a:endParaRPr lang="en-US" sz="2000" dirty="0">
                <a:solidFill>
                  <a:schemeClr val="bg1"/>
                </a:solidFill>
              </a:endParaRPr>
            </a:p>
          </p:txBody>
        </p:sp>
        <p:sp>
          <p:nvSpPr>
            <p:cNvPr id="131" name="TextBox 130"/>
            <p:cNvSpPr txBox="1"/>
            <p:nvPr/>
          </p:nvSpPr>
          <p:spPr>
            <a:xfrm>
              <a:off x="6692900" y="2928620"/>
              <a:ext cx="314659" cy="400110"/>
            </a:xfrm>
            <a:prstGeom prst="rect">
              <a:avLst/>
            </a:prstGeom>
            <a:noFill/>
          </p:spPr>
          <p:txBody>
            <a:bodyPr wrap="none" rtlCol="0">
              <a:spAutoFit/>
            </a:bodyPr>
            <a:lstStyle/>
            <a:p>
              <a:r>
                <a:rPr lang="en-US" sz="2000" dirty="0" smtClean="0">
                  <a:solidFill>
                    <a:schemeClr val="bg1"/>
                  </a:solidFill>
                </a:rPr>
                <a:t>0</a:t>
              </a:r>
              <a:endParaRPr lang="en-US" sz="2000" dirty="0">
                <a:solidFill>
                  <a:schemeClr val="bg1"/>
                </a:solidFill>
              </a:endParaRPr>
            </a:p>
          </p:txBody>
        </p:sp>
        <p:sp>
          <p:nvSpPr>
            <p:cNvPr id="132" name="TextBox 131"/>
            <p:cNvSpPr txBox="1"/>
            <p:nvPr/>
          </p:nvSpPr>
          <p:spPr>
            <a:xfrm>
              <a:off x="7277100" y="3195320"/>
              <a:ext cx="314659" cy="400110"/>
            </a:xfrm>
            <a:prstGeom prst="rect">
              <a:avLst/>
            </a:prstGeom>
            <a:noFill/>
          </p:spPr>
          <p:txBody>
            <a:bodyPr wrap="none" rtlCol="0">
              <a:spAutoFit/>
            </a:bodyPr>
            <a:lstStyle/>
            <a:p>
              <a:r>
                <a:rPr lang="en-US" sz="2000" dirty="0" smtClean="0">
                  <a:solidFill>
                    <a:schemeClr val="bg1"/>
                  </a:solidFill>
                </a:rPr>
                <a:t>0</a:t>
              </a:r>
              <a:endParaRPr lang="en-US" sz="2000" dirty="0">
                <a:solidFill>
                  <a:schemeClr val="bg1"/>
                </a:solidFill>
              </a:endParaRPr>
            </a:p>
          </p:txBody>
        </p:sp>
        <p:sp>
          <p:nvSpPr>
            <p:cNvPr id="133" name="TextBox 132"/>
            <p:cNvSpPr txBox="1"/>
            <p:nvPr/>
          </p:nvSpPr>
          <p:spPr>
            <a:xfrm>
              <a:off x="5537501" y="233172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134" name="TextBox 133"/>
            <p:cNvSpPr txBox="1"/>
            <p:nvPr/>
          </p:nvSpPr>
          <p:spPr>
            <a:xfrm>
              <a:off x="5816901" y="233172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135" name="TextBox 134"/>
            <p:cNvSpPr txBox="1"/>
            <p:nvPr/>
          </p:nvSpPr>
          <p:spPr>
            <a:xfrm>
              <a:off x="5537501" y="319532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136" name="TextBox 135"/>
            <p:cNvSpPr txBox="1"/>
            <p:nvPr/>
          </p:nvSpPr>
          <p:spPr>
            <a:xfrm>
              <a:off x="6388100" y="233172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137" name="TextBox 136"/>
            <p:cNvSpPr txBox="1"/>
            <p:nvPr/>
          </p:nvSpPr>
          <p:spPr>
            <a:xfrm>
              <a:off x="6680200" y="233172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138" name="TextBox 137"/>
            <p:cNvSpPr txBox="1"/>
            <p:nvPr/>
          </p:nvSpPr>
          <p:spPr>
            <a:xfrm>
              <a:off x="8125761" y="233934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139" name="TextBox 138"/>
            <p:cNvSpPr txBox="1"/>
            <p:nvPr/>
          </p:nvSpPr>
          <p:spPr>
            <a:xfrm>
              <a:off x="5816600" y="290322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140" name="TextBox 139"/>
            <p:cNvSpPr txBox="1"/>
            <p:nvPr/>
          </p:nvSpPr>
          <p:spPr>
            <a:xfrm>
              <a:off x="5826760" y="436251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141" name="TextBox 140"/>
            <p:cNvSpPr txBox="1"/>
            <p:nvPr/>
          </p:nvSpPr>
          <p:spPr>
            <a:xfrm>
              <a:off x="6121400" y="436759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142" name="TextBox 141"/>
            <p:cNvSpPr txBox="1"/>
            <p:nvPr/>
          </p:nvSpPr>
          <p:spPr>
            <a:xfrm>
              <a:off x="5828999" y="378593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143" name="TextBox 142"/>
            <p:cNvSpPr txBox="1"/>
            <p:nvPr/>
          </p:nvSpPr>
          <p:spPr>
            <a:xfrm>
              <a:off x="6692900" y="436239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144" name="TextBox 143"/>
            <p:cNvSpPr txBox="1"/>
            <p:nvPr/>
          </p:nvSpPr>
          <p:spPr>
            <a:xfrm>
              <a:off x="6413500" y="378593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145" name="TextBox 144"/>
            <p:cNvSpPr txBox="1"/>
            <p:nvPr/>
          </p:nvSpPr>
          <p:spPr>
            <a:xfrm>
              <a:off x="6400800" y="319907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146" name="TextBox 145"/>
            <p:cNvSpPr txBox="1"/>
            <p:nvPr/>
          </p:nvSpPr>
          <p:spPr>
            <a:xfrm>
              <a:off x="6982159" y="291459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147" name="TextBox 146"/>
            <p:cNvSpPr txBox="1"/>
            <p:nvPr/>
          </p:nvSpPr>
          <p:spPr>
            <a:xfrm>
              <a:off x="5816600" y="262382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148" name="TextBox 147"/>
            <p:cNvSpPr txBox="1"/>
            <p:nvPr/>
          </p:nvSpPr>
          <p:spPr>
            <a:xfrm>
              <a:off x="6108700" y="263652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149" name="TextBox 148"/>
            <p:cNvSpPr txBox="1"/>
            <p:nvPr/>
          </p:nvSpPr>
          <p:spPr>
            <a:xfrm>
              <a:off x="7556500" y="262382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150" name="TextBox 149"/>
            <p:cNvSpPr txBox="1"/>
            <p:nvPr/>
          </p:nvSpPr>
          <p:spPr>
            <a:xfrm>
              <a:off x="7851290" y="291459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151" name="TextBox 150"/>
            <p:cNvSpPr txBox="1"/>
            <p:nvPr/>
          </p:nvSpPr>
          <p:spPr>
            <a:xfrm>
              <a:off x="8140700" y="320669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152" name="TextBox 151"/>
            <p:cNvSpPr txBox="1"/>
            <p:nvPr/>
          </p:nvSpPr>
          <p:spPr>
            <a:xfrm>
              <a:off x="8155639" y="464941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153" name="TextBox 152"/>
            <p:cNvSpPr txBox="1"/>
            <p:nvPr/>
          </p:nvSpPr>
          <p:spPr>
            <a:xfrm>
              <a:off x="5829300" y="464941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154" name="TextBox 153"/>
            <p:cNvSpPr txBox="1"/>
            <p:nvPr/>
          </p:nvSpPr>
          <p:spPr>
            <a:xfrm>
              <a:off x="6121400" y="464953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155" name="TextBox 154"/>
            <p:cNvSpPr txBox="1"/>
            <p:nvPr/>
          </p:nvSpPr>
          <p:spPr>
            <a:xfrm>
              <a:off x="6705600" y="466223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156" name="TextBox 155"/>
            <p:cNvSpPr txBox="1"/>
            <p:nvPr/>
          </p:nvSpPr>
          <p:spPr>
            <a:xfrm>
              <a:off x="6400800" y="436759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157" name="TextBox 156"/>
            <p:cNvSpPr txBox="1"/>
            <p:nvPr/>
          </p:nvSpPr>
          <p:spPr>
            <a:xfrm>
              <a:off x="6121099" y="379222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158" name="TextBox 157"/>
            <p:cNvSpPr txBox="1"/>
            <p:nvPr/>
          </p:nvSpPr>
          <p:spPr>
            <a:xfrm>
              <a:off x="6692599" y="377952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159" name="TextBox 158"/>
            <p:cNvSpPr txBox="1"/>
            <p:nvPr/>
          </p:nvSpPr>
          <p:spPr>
            <a:xfrm>
              <a:off x="6966618" y="2339460"/>
              <a:ext cx="314659" cy="400110"/>
            </a:xfrm>
            <a:prstGeom prst="rect">
              <a:avLst/>
            </a:prstGeom>
            <a:noFill/>
          </p:spPr>
          <p:txBody>
            <a:bodyPr wrap="none" rtlCol="0">
              <a:spAutoFit/>
            </a:bodyPr>
            <a:lstStyle/>
            <a:p>
              <a:r>
                <a:rPr lang="en-US" sz="2000" dirty="0" smtClean="0">
                  <a:solidFill>
                    <a:schemeClr val="bg1"/>
                  </a:solidFill>
                </a:rPr>
                <a:t>5</a:t>
              </a:r>
              <a:endParaRPr lang="en-US" sz="2000" dirty="0">
                <a:solidFill>
                  <a:schemeClr val="bg1"/>
                </a:solidFill>
              </a:endParaRPr>
            </a:p>
          </p:txBody>
        </p:sp>
        <p:sp>
          <p:nvSpPr>
            <p:cNvPr id="160" name="TextBox 159"/>
            <p:cNvSpPr txBox="1"/>
            <p:nvPr/>
          </p:nvSpPr>
          <p:spPr>
            <a:xfrm>
              <a:off x="6972300" y="2636520"/>
              <a:ext cx="314659" cy="400110"/>
            </a:xfrm>
            <a:prstGeom prst="rect">
              <a:avLst/>
            </a:prstGeom>
            <a:noFill/>
          </p:spPr>
          <p:txBody>
            <a:bodyPr wrap="none" rtlCol="0">
              <a:spAutoFit/>
            </a:bodyPr>
            <a:lstStyle/>
            <a:p>
              <a:r>
                <a:rPr lang="en-US" sz="2000" dirty="0" smtClean="0">
                  <a:solidFill>
                    <a:schemeClr val="bg1"/>
                  </a:solidFill>
                </a:rPr>
                <a:t>5</a:t>
              </a:r>
              <a:endParaRPr lang="en-US" sz="2000" dirty="0">
                <a:solidFill>
                  <a:schemeClr val="bg1"/>
                </a:solidFill>
              </a:endParaRPr>
            </a:p>
          </p:txBody>
        </p:sp>
        <p:sp>
          <p:nvSpPr>
            <p:cNvPr id="161" name="TextBox 160"/>
            <p:cNvSpPr txBox="1"/>
            <p:nvPr/>
          </p:nvSpPr>
          <p:spPr>
            <a:xfrm>
              <a:off x="7848600" y="2636520"/>
              <a:ext cx="314659" cy="400110"/>
            </a:xfrm>
            <a:prstGeom prst="rect">
              <a:avLst/>
            </a:prstGeom>
            <a:noFill/>
          </p:spPr>
          <p:txBody>
            <a:bodyPr wrap="none" rtlCol="0">
              <a:spAutoFit/>
            </a:bodyPr>
            <a:lstStyle/>
            <a:p>
              <a:r>
                <a:rPr lang="en-US" sz="2000" dirty="0" smtClean="0">
                  <a:solidFill>
                    <a:schemeClr val="bg1"/>
                  </a:solidFill>
                </a:rPr>
                <a:t>5</a:t>
              </a:r>
              <a:endParaRPr lang="en-US" sz="2000" dirty="0">
                <a:solidFill>
                  <a:schemeClr val="bg1"/>
                </a:solidFill>
              </a:endParaRPr>
            </a:p>
          </p:txBody>
        </p:sp>
        <p:sp>
          <p:nvSpPr>
            <p:cNvPr id="162" name="TextBox 161"/>
            <p:cNvSpPr txBox="1"/>
            <p:nvPr/>
          </p:nvSpPr>
          <p:spPr>
            <a:xfrm>
              <a:off x="5537200" y="2914710"/>
              <a:ext cx="314659" cy="400110"/>
            </a:xfrm>
            <a:prstGeom prst="rect">
              <a:avLst/>
            </a:prstGeom>
            <a:noFill/>
          </p:spPr>
          <p:txBody>
            <a:bodyPr wrap="none" rtlCol="0">
              <a:spAutoFit/>
            </a:bodyPr>
            <a:lstStyle/>
            <a:p>
              <a:r>
                <a:rPr lang="en-US" sz="2000" dirty="0" smtClean="0">
                  <a:solidFill>
                    <a:schemeClr val="bg1"/>
                  </a:solidFill>
                </a:rPr>
                <a:t>5</a:t>
              </a:r>
              <a:endParaRPr lang="en-US" sz="2000" dirty="0">
                <a:solidFill>
                  <a:schemeClr val="bg1"/>
                </a:solidFill>
              </a:endParaRPr>
            </a:p>
          </p:txBody>
        </p:sp>
        <p:sp>
          <p:nvSpPr>
            <p:cNvPr id="163" name="TextBox 162"/>
            <p:cNvSpPr txBox="1"/>
            <p:nvPr/>
          </p:nvSpPr>
          <p:spPr>
            <a:xfrm>
              <a:off x="5549900" y="4662230"/>
              <a:ext cx="314659" cy="400110"/>
            </a:xfrm>
            <a:prstGeom prst="rect">
              <a:avLst/>
            </a:prstGeom>
            <a:noFill/>
          </p:spPr>
          <p:txBody>
            <a:bodyPr wrap="none" rtlCol="0">
              <a:spAutoFit/>
            </a:bodyPr>
            <a:lstStyle/>
            <a:p>
              <a:r>
                <a:rPr lang="en-US" sz="2000" dirty="0" smtClean="0">
                  <a:solidFill>
                    <a:schemeClr val="bg1"/>
                  </a:solidFill>
                </a:rPr>
                <a:t>5</a:t>
              </a:r>
              <a:endParaRPr lang="en-US" sz="2000" dirty="0">
                <a:solidFill>
                  <a:schemeClr val="bg1"/>
                </a:solidFill>
              </a:endParaRPr>
            </a:p>
          </p:txBody>
        </p:sp>
        <p:sp>
          <p:nvSpPr>
            <p:cNvPr id="164" name="TextBox 163"/>
            <p:cNvSpPr txBox="1"/>
            <p:nvPr/>
          </p:nvSpPr>
          <p:spPr>
            <a:xfrm>
              <a:off x="5547059" y="4075370"/>
              <a:ext cx="314659" cy="400110"/>
            </a:xfrm>
            <a:prstGeom prst="rect">
              <a:avLst/>
            </a:prstGeom>
            <a:noFill/>
          </p:spPr>
          <p:txBody>
            <a:bodyPr wrap="none" rtlCol="0">
              <a:spAutoFit/>
            </a:bodyPr>
            <a:lstStyle/>
            <a:p>
              <a:r>
                <a:rPr lang="en-US" sz="2000" dirty="0" smtClean="0">
                  <a:solidFill>
                    <a:schemeClr val="bg1"/>
                  </a:solidFill>
                </a:rPr>
                <a:t>5</a:t>
              </a:r>
              <a:endParaRPr lang="en-US" sz="2000" dirty="0">
                <a:solidFill>
                  <a:schemeClr val="bg1"/>
                </a:solidFill>
              </a:endParaRPr>
            </a:p>
          </p:txBody>
        </p:sp>
        <p:sp>
          <p:nvSpPr>
            <p:cNvPr id="165" name="TextBox 164"/>
            <p:cNvSpPr txBox="1"/>
            <p:nvPr/>
          </p:nvSpPr>
          <p:spPr>
            <a:xfrm>
              <a:off x="6426200" y="4662230"/>
              <a:ext cx="314659" cy="400110"/>
            </a:xfrm>
            <a:prstGeom prst="rect">
              <a:avLst/>
            </a:prstGeom>
            <a:noFill/>
          </p:spPr>
          <p:txBody>
            <a:bodyPr wrap="none" rtlCol="0">
              <a:spAutoFit/>
            </a:bodyPr>
            <a:lstStyle/>
            <a:p>
              <a:r>
                <a:rPr lang="en-US" sz="2000" dirty="0" smtClean="0">
                  <a:solidFill>
                    <a:schemeClr val="bg1"/>
                  </a:solidFill>
                </a:rPr>
                <a:t>5</a:t>
              </a:r>
              <a:endParaRPr lang="en-US" sz="2000" dirty="0">
                <a:solidFill>
                  <a:schemeClr val="bg1"/>
                </a:solidFill>
              </a:endParaRPr>
            </a:p>
          </p:txBody>
        </p:sp>
        <p:sp>
          <p:nvSpPr>
            <p:cNvPr id="166" name="TextBox 165"/>
            <p:cNvSpPr txBox="1"/>
            <p:nvPr/>
          </p:nvSpPr>
          <p:spPr>
            <a:xfrm>
              <a:off x="7874000" y="4650860"/>
              <a:ext cx="314659" cy="400110"/>
            </a:xfrm>
            <a:prstGeom prst="rect">
              <a:avLst/>
            </a:prstGeom>
            <a:noFill/>
          </p:spPr>
          <p:txBody>
            <a:bodyPr wrap="none" rtlCol="0">
              <a:spAutoFit/>
            </a:bodyPr>
            <a:lstStyle/>
            <a:p>
              <a:r>
                <a:rPr lang="en-US" sz="2000" dirty="0" smtClean="0">
                  <a:solidFill>
                    <a:schemeClr val="bg1"/>
                  </a:solidFill>
                </a:rPr>
                <a:t>5</a:t>
              </a:r>
              <a:endParaRPr lang="en-US" sz="2000" dirty="0">
                <a:solidFill>
                  <a:schemeClr val="bg1"/>
                </a:solidFill>
              </a:endParaRPr>
            </a:p>
          </p:txBody>
        </p:sp>
        <p:sp>
          <p:nvSpPr>
            <p:cNvPr id="167" name="TextBox 166"/>
            <p:cNvSpPr txBox="1"/>
            <p:nvPr/>
          </p:nvSpPr>
          <p:spPr>
            <a:xfrm>
              <a:off x="8153400" y="4362390"/>
              <a:ext cx="314659" cy="400110"/>
            </a:xfrm>
            <a:prstGeom prst="rect">
              <a:avLst/>
            </a:prstGeom>
            <a:noFill/>
          </p:spPr>
          <p:txBody>
            <a:bodyPr wrap="none" rtlCol="0">
              <a:spAutoFit/>
            </a:bodyPr>
            <a:lstStyle/>
            <a:p>
              <a:r>
                <a:rPr lang="en-US" sz="2000" dirty="0" smtClean="0">
                  <a:solidFill>
                    <a:schemeClr val="bg1"/>
                  </a:solidFill>
                </a:rPr>
                <a:t>5</a:t>
              </a:r>
              <a:endParaRPr lang="en-US" sz="2000" dirty="0">
                <a:solidFill>
                  <a:schemeClr val="bg1"/>
                </a:solidFill>
              </a:endParaRPr>
            </a:p>
          </p:txBody>
        </p:sp>
        <p:sp>
          <p:nvSpPr>
            <p:cNvPr id="168" name="TextBox 167"/>
            <p:cNvSpPr txBox="1"/>
            <p:nvPr/>
          </p:nvSpPr>
          <p:spPr>
            <a:xfrm>
              <a:off x="6699918" y="4066540"/>
              <a:ext cx="314659" cy="400110"/>
            </a:xfrm>
            <a:prstGeom prst="rect">
              <a:avLst/>
            </a:prstGeom>
            <a:noFill/>
          </p:spPr>
          <p:txBody>
            <a:bodyPr wrap="none" rtlCol="0">
              <a:spAutoFit/>
            </a:bodyPr>
            <a:lstStyle/>
            <a:p>
              <a:r>
                <a:rPr lang="en-US" sz="2000" dirty="0" smtClean="0">
                  <a:solidFill>
                    <a:schemeClr val="bg1"/>
                  </a:solidFill>
                </a:rPr>
                <a:t>5</a:t>
              </a:r>
              <a:endParaRPr lang="en-US" sz="2000" dirty="0">
                <a:solidFill>
                  <a:schemeClr val="bg1"/>
                </a:solidFill>
              </a:endParaRPr>
            </a:p>
          </p:txBody>
        </p:sp>
        <p:sp>
          <p:nvSpPr>
            <p:cNvPr id="169" name="TextBox 168"/>
            <p:cNvSpPr txBox="1"/>
            <p:nvPr/>
          </p:nvSpPr>
          <p:spPr>
            <a:xfrm>
              <a:off x="7543800" y="2340550"/>
              <a:ext cx="314659" cy="400110"/>
            </a:xfrm>
            <a:prstGeom prst="rect">
              <a:avLst/>
            </a:prstGeom>
            <a:noFill/>
          </p:spPr>
          <p:txBody>
            <a:bodyPr wrap="none" rtlCol="0">
              <a:spAutoFit/>
            </a:bodyPr>
            <a:lstStyle/>
            <a:p>
              <a:r>
                <a:rPr lang="en-US" sz="2000" dirty="0" smtClean="0">
                  <a:solidFill>
                    <a:schemeClr val="bg1"/>
                  </a:solidFill>
                </a:rPr>
                <a:t>6</a:t>
              </a:r>
              <a:endParaRPr lang="en-US" sz="2000" dirty="0">
                <a:solidFill>
                  <a:schemeClr val="bg1"/>
                </a:solidFill>
              </a:endParaRPr>
            </a:p>
          </p:txBody>
        </p:sp>
        <p:sp>
          <p:nvSpPr>
            <p:cNvPr id="170" name="TextBox 169"/>
            <p:cNvSpPr txBox="1"/>
            <p:nvPr/>
          </p:nvSpPr>
          <p:spPr>
            <a:xfrm>
              <a:off x="6388250" y="2636520"/>
              <a:ext cx="314659" cy="400110"/>
            </a:xfrm>
            <a:prstGeom prst="rect">
              <a:avLst/>
            </a:prstGeom>
            <a:noFill/>
          </p:spPr>
          <p:txBody>
            <a:bodyPr wrap="none" rtlCol="0">
              <a:spAutoFit/>
            </a:bodyPr>
            <a:lstStyle/>
            <a:p>
              <a:r>
                <a:rPr lang="en-US" sz="2000" dirty="0" smtClean="0">
                  <a:solidFill>
                    <a:schemeClr val="bg1"/>
                  </a:solidFill>
                </a:rPr>
                <a:t>6</a:t>
              </a:r>
              <a:endParaRPr lang="en-US" sz="2000" dirty="0">
                <a:solidFill>
                  <a:schemeClr val="bg1"/>
                </a:solidFill>
              </a:endParaRPr>
            </a:p>
          </p:txBody>
        </p:sp>
        <p:sp>
          <p:nvSpPr>
            <p:cNvPr id="171" name="TextBox 170"/>
            <p:cNvSpPr txBox="1"/>
            <p:nvPr/>
          </p:nvSpPr>
          <p:spPr>
            <a:xfrm>
              <a:off x="7861300" y="3780850"/>
              <a:ext cx="314659" cy="400110"/>
            </a:xfrm>
            <a:prstGeom prst="rect">
              <a:avLst/>
            </a:prstGeom>
            <a:noFill/>
          </p:spPr>
          <p:txBody>
            <a:bodyPr wrap="none" rtlCol="0">
              <a:spAutoFit/>
            </a:bodyPr>
            <a:lstStyle/>
            <a:p>
              <a:r>
                <a:rPr lang="en-US" sz="2000" dirty="0" smtClean="0">
                  <a:solidFill>
                    <a:schemeClr val="bg1"/>
                  </a:solidFill>
                </a:rPr>
                <a:t>6</a:t>
              </a:r>
              <a:endParaRPr lang="en-US" sz="2000" dirty="0">
                <a:solidFill>
                  <a:schemeClr val="bg1"/>
                </a:solidFill>
              </a:endParaRPr>
            </a:p>
          </p:txBody>
        </p:sp>
        <p:sp>
          <p:nvSpPr>
            <p:cNvPr id="172" name="TextBox 171"/>
            <p:cNvSpPr txBox="1"/>
            <p:nvPr/>
          </p:nvSpPr>
          <p:spPr>
            <a:xfrm>
              <a:off x="7848600" y="3486210"/>
              <a:ext cx="314659" cy="400110"/>
            </a:xfrm>
            <a:prstGeom prst="rect">
              <a:avLst/>
            </a:prstGeom>
            <a:noFill/>
          </p:spPr>
          <p:txBody>
            <a:bodyPr wrap="none" rtlCol="0">
              <a:spAutoFit/>
            </a:bodyPr>
            <a:lstStyle/>
            <a:p>
              <a:r>
                <a:rPr lang="en-US" sz="2000" dirty="0" smtClean="0">
                  <a:solidFill>
                    <a:schemeClr val="bg1"/>
                  </a:solidFill>
                </a:rPr>
                <a:t>6</a:t>
              </a:r>
              <a:endParaRPr lang="en-US" sz="2000" dirty="0">
                <a:solidFill>
                  <a:schemeClr val="bg1"/>
                </a:solidFill>
              </a:endParaRPr>
            </a:p>
          </p:txBody>
        </p:sp>
        <p:sp>
          <p:nvSpPr>
            <p:cNvPr id="173" name="TextBox 172"/>
            <p:cNvSpPr txBox="1"/>
            <p:nvPr/>
          </p:nvSpPr>
          <p:spPr>
            <a:xfrm>
              <a:off x="7576519" y="4367590"/>
              <a:ext cx="314659" cy="400110"/>
            </a:xfrm>
            <a:prstGeom prst="rect">
              <a:avLst/>
            </a:prstGeom>
            <a:noFill/>
          </p:spPr>
          <p:txBody>
            <a:bodyPr wrap="none" rtlCol="0">
              <a:spAutoFit/>
            </a:bodyPr>
            <a:lstStyle/>
            <a:p>
              <a:r>
                <a:rPr lang="en-US" sz="2000" dirty="0" smtClean="0">
                  <a:solidFill>
                    <a:schemeClr val="bg1"/>
                  </a:solidFill>
                </a:rPr>
                <a:t>6</a:t>
              </a:r>
              <a:endParaRPr lang="en-US" sz="2000" dirty="0">
                <a:solidFill>
                  <a:schemeClr val="bg1"/>
                </a:solidFill>
              </a:endParaRPr>
            </a:p>
          </p:txBody>
        </p:sp>
        <p:sp>
          <p:nvSpPr>
            <p:cNvPr id="174" name="TextBox 173"/>
            <p:cNvSpPr txBox="1"/>
            <p:nvPr/>
          </p:nvSpPr>
          <p:spPr>
            <a:xfrm>
              <a:off x="7286959" y="4079360"/>
              <a:ext cx="314659" cy="400110"/>
            </a:xfrm>
            <a:prstGeom prst="rect">
              <a:avLst/>
            </a:prstGeom>
            <a:noFill/>
          </p:spPr>
          <p:txBody>
            <a:bodyPr wrap="none" rtlCol="0">
              <a:spAutoFit/>
            </a:bodyPr>
            <a:lstStyle/>
            <a:p>
              <a:r>
                <a:rPr lang="en-US" sz="2000" dirty="0" smtClean="0">
                  <a:solidFill>
                    <a:schemeClr val="bg1"/>
                  </a:solidFill>
                </a:rPr>
                <a:t>6</a:t>
              </a:r>
              <a:endParaRPr lang="en-US" sz="2000" dirty="0">
                <a:solidFill>
                  <a:schemeClr val="bg1"/>
                </a:solidFill>
              </a:endParaRPr>
            </a:p>
          </p:txBody>
        </p:sp>
        <p:sp>
          <p:nvSpPr>
            <p:cNvPr id="175" name="TextBox 174"/>
            <p:cNvSpPr txBox="1"/>
            <p:nvPr/>
          </p:nvSpPr>
          <p:spPr>
            <a:xfrm>
              <a:off x="6992018" y="3784600"/>
              <a:ext cx="314659" cy="400110"/>
            </a:xfrm>
            <a:prstGeom prst="rect">
              <a:avLst/>
            </a:prstGeom>
            <a:noFill/>
          </p:spPr>
          <p:txBody>
            <a:bodyPr wrap="none" rtlCol="0">
              <a:spAutoFit/>
            </a:bodyPr>
            <a:lstStyle/>
            <a:p>
              <a:r>
                <a:rPr lang="en-US" sz="2000" dirty="0" smtClean="0">
                  <a:solidFill>
                    <a:schemeClr val="bg1"/>
                  </a:solidFill>
                </a:rPr>
                <a:t>6</a:t>
              </a:r>
              <a:endParaRPr lang="en-US" sz="2000" dirty="0">
                <a:solidFill>
                  <a:schemeClr val="bg1"/>
                </a:solidFill>
              </a:endParaRPr>
            </a:p>
          </p:txBody>
        </p:sp>
        <p:sp>
          <p:nvSpPr>
            <p:cNvPr id="176" name="TextBox 175"/>
            <p:cNvSpPr txBox="1"/>
            <p:nvPr/>
          </p:nvSpPr>
          <p:spPr>
            <a:xfrm>
              <a:off x="6973636" y="3487540"/>
              <a:ext cx="314659" cy="400110"/>
            </a:xfrm>
            <a:prstGeom prst="rect">
              <a:avLst/>
            </a:prstGeom>
            <a:noFill/>
          </p:spPr>
          <p:txBody>
            <a:bodyPr wrap="none" rtlCol="0">
              <a:spAutoFit/>
            </a:bodyPr>
            <a:lstStyle/>
            <a:p>
              <a:r>
                <a:rPr lang="en-US" sz="2000" dirty="0" smtClean="0">
                  <a:solidFill>
                    <a:schemeClr val="bg1"/>
                  </a:solidFill>
                </a:rPr>
                <a:t>6</a:t>
              </a:r>
              <a:endParaRPr lang="en-US" sz="2000" dirty="0">
                <a:solidFill>
                  <a:schemeClr val="bg1"/>
                </a:solidFill>
              </a:endParaRPr>
            </a:p>
          </p:txBody>
        </p:sp>
        <p:sp>
          <p:nvSpPr>
            <p:cNvPr id="177" name="TextBox 176"/>
            <p:cNvSpPr txBox="1"/>
            <p:nvPr/>
          </p:nvSpPr>
          <p:spPr>
            <a:xfrm>
              <a:off x="7835900" y="2333050"/>
              <a:ext cx="314659" cy="400110"/>
            </a:xfrm>
            <a:prstGeom prst="rect">
              <a:avLst/>
            </a:prstGeom>
            <a:noFill/>
          </p:spPr>
          <p:txBody>
            <a:bodyPr wrap="none" rtlCol="0">
              <a:spAutoFit/>
            </a:bodyPr>
            <a:lstStyle/>
            <a:p>
              <a:r>
                <a:rPr lang="en-US" sz="2000" dirty="0" smtClean="0">
                  <a:solidFill>
                    <a:schemeClr val="bg1"/>
                  </a:solidFill>
                </a:rPr>
                <a:t>7</a:t>
              </a:r>
              <a:endParaRPr lang="en-US" sz="2000" dirty="0">
                <a:solidFill>
                  <a:schemeClr val="bg1"/>
                </a:solidFill>
              </a:endParaRPr>
            </a:p>
          </p:txBody>
        </p:sp>
        <p:sp>
          <p:nvSpPr>
            <p:cNvPr id="178" name="TextBox 177"/>
            <p:cNvSpPr txBox="1"/>
            <p:nvPr/>
          </p:nvSpPr>
          <p:spPr>
            <a:xfrm>
              <a:off x="8145629" y="4072830"/>
              <a:ext cx="314659" cy="400110"/>
            </a:xfrm>
            <a:prstGeom prst="rect">
              <a:avLst/>
            </a:prstGeom>
            <a:noFill/>
          </p:spPr>
          <p:txBody>
            <a:bodyPr wrap="none" rtlCol="0">
              <a:spAutoFit/>
            </a:bodyPr>
            <a:lstStyle/>
            <a:p>
              <a:r>
                <a:rPr lang="en-US" sz="2000" dirty="0" smtClean="0">
                  <a:solidFill>
                    <a:schemeClr val="bg1"/>
                  </a:solidFill>
                </a:rPr>
                <a:t>7</a:t>
              </a:r>
              <a:endParaRPr lang="en-US" sz="2000" dirty="0">
                <a:solidFill>
                  <a:schemeClr val="bg1"/>
                </a:solidFill>
              </a:endParaRPr>
            </a:p>
          </p:txBody>
        </p:sp>
        <p:sp>
          <p:nvSpPr>
            <p:cNvPr id="179" name="TextBox 178"/>
            <p:cNvSpPr txBox="1"/>
            <p:nvPr/>
          </p:nvSpPr>
          <p:spPr>
            <a:xfrm>
              <a:off x="7291136" y="4658360"/>
              <a:ext cx="314659" cy="400110"/>
            </a:xfrm>
            <a:prstGeom prst="rect">
              <a:avLst/>
            </a:prstGeom>
            <a:noFill/>
          </p:spPr>
          <p:txBody>
            <a:bodyPr wrap="none" rtlCol="0">
              <a:spAutoFit/>
            </a:bodyPr>
            <a:lstStyle/>
            <a:p>
              <a:r>
                <a:rPr lang="en-US" sz="2000" dirty="0" smtClean="0">
                  <a:solidFill>
                    <a:schemeClr val="bg1"/>
                  </a:solidFill>
                </a:rPr>
                <a:t>7</a:t>
              </a:r>
              <a:endParaRPr lang="en-US" sz="2000" dirty="0">
                <a:solidFill>
                  <a:schemeClr val="bg1"/>
                </a:solidFill>
              </a:endParaRPr>
            </a:p>
          </p:txBody>
        </p:sp>
        <p:sp>
          <p:nvSpPr>
            <p:cNvPr id="180" name="TextBox 179"/>
            <p:cNvSpPr txBox="1"/>
            <p:nvPr/>
          </p:nvSpPr>
          <p:spPr>
            <a:xfrm>
              <a:off x="6387799" y="2910840"/>
              <a:ext cx="314659" cy="400110"/>
            </a:xfrm>
            <a:prstGeom prst="rect">
              <a:avLst/>
            </a:prstGeom>
            <a:noFill/>
          </p:spPr>
          <p:txBody>
            <a:bodyPr wrap="none" rtlCol="0">
              <a:spAutoFit/>
            </a:bodyPr>
            <a:lstStyle/>
            <a:p>
              <a:r>
                <a:rPr lang="en-US" sz="2000" dirty="0" smtClean="0">
                  <a:solidFill>
                    <a:schemeClr val="bg1"/>
                  </a:solidFill>
                </a:rPr>
                <a:t>7</a:t>
              </a:r>
              <a:endParaRPr lang="en-US" sz="2000" dirty="0">
                <a:solidFill>
                  <a:schemeClr val="bg1"/>
                </a:solidFill>
              </a:endParaRPr>
            </a:p>
          </p:txBody>
        </p:sp>
        <p:sp>
          <p:nvSpPr>
            <p:cNvPr id="181" name="TextBox 180"/>
            <p:cNvSpPr txBox="1"/>
            <p:nvPr/>
          </p:nvSpPr>
          <p:spPr>
            <a:xfrm>
              <a:off x="7264400" y="2928620"/>
              <a:ext cx="314659" cy="400110"/>
            </a:xfrm>
            <a:prstGeom prst="rect">
              <a:avLst/>
            </a:prstGeom>
            <a:noFill/>
          </p:spPr>
          <p:txBody>
            <a:bodyPr wrap="none" rtlCol="0">
              <a:spAutoFit/>
            </a:bodyPr>
            <a:lstStyle/>
            <a:p>
              <a:r>
                <a:rPr lang="en-US" sz="2000" dirty="0" smtClean="0">
                  <a:solidFill>
                    <a:schemeClr val="bg1"/>
                  </a:solidFill>
                </a:rPr>
                <a:t>7</a:t>
              </a:r>
              <a:endParaRPr lang="en-US" sz="2000" dirty="0">
                <a:solidFill>
                  <a:schemeClr val="bg1"/>
                </a:solidFill>
              </a:endParaRPr>
            </a:p>
          </p:txBody>
        </p:sp>
        <p:sp>
          <p:nvSpPr>
            <p:cNvPr id="182" name="TextBox 181"/>
            <p:cNvSpPr txBox="1"/>
            <p:nvPr/>
          </p:nvSpPr>
          <p:spPr>
            <a:xfrm>
              <a:off x="7556500" y="2923540"/>
              <a:ext cx="314659" cy="400110"/>
            </a:xfrm>
            <a:prstGeom prst="rect">
              <a:avLst/>
            </a:prstGeom>
            <a:noFill/>
          </p:spPr>
          <p:txBody>
            <a:bodyPr wrap="none" rtlCol="0">
              <a:spAutoFit/>
            </a:bodyPr>
            <a:lstStyle/>
            <a:p>
              <a:r>
                <a:rPr lang="en-US" sz="2000" dirty="0" smtClean="0">
                  <a:solidFill>
                    <a:schemeClr val="bg1"/>
                  </a:solidFill>
                </a:rPr>
                <a:t>7</a:t>
              </a:r>
              <a:endParaRPr lang="en-US" sz="2000" dirty="0">
                <a:solidFill>
                  <a:schemeClr val="bg1"/>
                </a:solidFill>
              </a:endParaRPr>
            </a:p>
          </p:txBody>
        </p:sp>
        <p:sp>
          <p:nvSpPr>
            <p:cNvPr id="183" name="TextBox 182"/>
            <p:cNvSpPr txBox="1"/>
            <p:nvPr/>
          </p:nvSpPr>
          <p:spPr>
            <a:xfrm>
              <a:off x="7569200" y="3208020"/>
              <a:ext cx="314659" cy="400110"/>
            </a:xfrm>
            <a:prstGeom prst="rect">
              <a:avLst/>
            </a:prstGeom>
            <a:noFill/>
          </p:spPr>
          <p:txBody>
            <a:bodyPr wrap="none" rtlCol="0">
              <a:spAutoFit/>
            </a:bodyPr>
            <a:lstStyle/>
            <a:p>
              <a:r>
                <a:rPr lang="en-US" sz="2000" dirty="0" smtClean="0">
                  <a:solidFill>
                    <a:schemeClr val="bg1"/>
                  </a:solidFill>
                </a:rPr>
                <a:t>7</a:t>
              </a:r>
              <a:endParaRPr lang="en-US" sz="2000" dirty="0">
                <a:solidFill>
                  <a:schemeClr val="bg1"/>
                </a:solidFill>
              </a:endParaRPr>
            </a:p>
          </p:txBody>
        </p:sp>
        <p:sp>
          <p:nvSpPr>
            <p:cNvPr id="184" name="TextBox 183"/>
            <p:cNvSpPr txBox="1"/>
            <p:nvPr/>
          </p:nvSpPr>
          <p:spPr>
            <a:xfrm>
              <a:off x="6692900" y="3493710"/>
              <a:ext cx="314659" cy="400110"/>
            </a:xfrm>
            <a:prstGeom prst="rect">
              <a:avLst/>
            </a:prstGeom>
            <a:noFill/>
          </p:spPr>
          <p:txBody>
            <a:bodyPr wrap="none" rtlCol="0">
              <a:spAutoFit/>
            </a:bodyPr>
            <a:lstStyle/>
            <a:p>
              <a:r>
                <a:rPr lang="en-US" sz="2000" dirty="0" smtClean="0">
                  <a:solidFill>
                    <a:schemeClr val="bg1"/>
                  </a:solidFill>
                </a:rPr>
                <a:t>7</a:t>
              </a:r>
              <a:endParaRPr lang="en-US" sz="2000" dirty="0">
                <a:solidFill>
                  <a:schemeClr val="bg1"/>
                </a:solidFill>
              </a:endParaRPr>
            </a:p>
          </p:txBody>
        </p:sp>
        <p:sp>
          <p:nvSpPr>
            <p:cNvPr id="185" name="TextBox 184"/>
            <p:cNvSpPr txBox="1"/>
            <p:nvPr/>
          </p:nvSpPr>
          <p:spPr>
            <a:xfrm>
              <a:off x="7251700" y="234188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186" name="TextBox 185"/>
            <p:cNvSpPr txBox="1"/>
            <p:nvPr/>
          </p:nvSpPr>
          <p:spPr>
            <a:xfrm>
              <a:off x="8140700" y="262757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187" name="TextBox 186"/>
            <p:cNvSpPr txBox="1"/>
            <p:nvPr/>
          </p:nvSpPr>
          <p:spPr>
            <a:xfrm>
              <a:off x="7862937" y="406533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188" name="TextBox 187"/>
            <p:cNvSpPr txBox="1"/>
            <p:nvPr/>
          </p:nvSpPr>
          <p:spPr>
            <a:xfrm>
              <a:off x="7861300" y="437267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189" name="TextBox 188"/>
            <p:cNvSpPr txBox="1"/>
            <p:nvPr/>
          </p:nvSpPr>
          <p:spPr>
            <a:xfrm>
              <a:off x="7568899" y="377952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190" name="TextBox 189"/>
            <p:cNvSpPr txBox="1"/>
            <p:nvPr/>
          </p:nvSpPr>
          <p:spPr>
            <a:xfrm>
              <a:off x="5524500" y="263785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191" name="TextBox 190"/>
            <p:cNvSpPr txBox="1"/>
            <p:nvPr/>
          </p:nvSpPr>
          <p:spPr>
            <a:xfrm>
              <a:off x="5537200" y="377952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192" name="TextBox 191"/>
            <p:cNvSpPr txBox="1"/>
            <p:nvPr/>
          </p:nvSpPr>
          <p:spPr>
            <a:xfrm>
              <a:off x="5829300" y="320814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193" name="TextBox 192"/>
            <p:cNvSpPr txBox="1"/>
            <p:nvPr/>
          </p:nvSpPr>
          <p:spPr>
            <a:xfrm>
              <a:off x="6692900" y="262636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194" name="TextBox 193"/>
            <p:cNvSpPr txBox="1"/>
            <p:nvPr/>
          </p:nvSpPr>
          <p:spPr>
            <a:xfrm>
              <a:off x="6096000" y="232785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195" name="TextBox 194"/>
            <p:cNvSpPr txBox="1"/>
            <p:nvPr/>
          </p:nvSpPr>
          <p:spPr>
            <a:xfrm>
              <a:off x="7264400" y="263652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196" name="TextBox 195"/>
            <p:cNvSpPr txBox="1"/>
            <p:nvPr/>
          </p:nvSpPr>
          <p:spPr>
            <a:xfrm>
              <a:off x="5547059" y="349891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197" name="TextBox 196"/>
            <p:cNvSpPr txBox="1"/>
            <p:nvPr/>
          </p:nvSpPr>
          <p:spPr>
            <a:xfrm>
              <a:off x="6131259" y="348754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198" name="TextBox 197"/>
            <p:cNvSpPr txBox="1"/>
            <p:nvPr/>
          </p:nvSpPr>
          <p:spPr>
            <a:xfrm>
              <a:off x="6108700" y="320306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199" name="TextBox 198"/>
            <p:cNvSpPr txBox="1"/>
            <p:nvPr/>
          </p:nvSpPr>
          <p:spPr>
            <a:xfrm>
              <a:off x="6994859" y="464953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200" name="TextBox 199"/>
            <p:cNvSpPr txBox="1"/>
            <p:nvPr/>
          </p:nvSpPr>
          <p:spPr>
            <a:xfrm>
              <a:off x="8140700" y="377952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201" name="TextBox 200"/>
            <p:cNvSpPr txBox="1"/>
            <p:nvPr/>
          </p:nvSpPr>
          <p:spPr>
            <a:xfrm>
              <a:off x="7848600" y="320814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202" name="TextBox 201"/>
            <p:cNvSpPr txBox="1"/>
            <p:nvPr/>
          </p:nvSpPr>
          <p:spPr>
            <a:xfrm>
              <a:off x="6699918" y="320802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203" name="TextBox 202"/>
            <p:cNvSpPr txBox="1"/>
            <p:nvPr/>
          </p:nvSpPr>
          <p:spPr>
            <a:xfrm>
              <a:off x="7569200" y="464941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204" name="TextBox 203"/>
            <p:cNvSpPr txBox="1"/>
            <p:nvPr/>
          </p:nvSpPr>
          <p:spPr>
            <a:xfrm>
              <a:off x="7289800" y="436759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205" name="TextBox 204"/>
            <p:cNvSpPr txBox="1"/>
            <p:nvPr/>
          </p:nvSpPr>
          <p:spPr>
            <a:xfrm>
              <a:off x="6108700" y="291471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206" name="TextBox 205"/>
            <p:cNvSpPr txBox="1"/>
            <p:nvPr/>
          </p:nvSpPr>
          <p:spPr>
            <a:xfrm>
              <a:off x="5829300" y="350145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207" name="TextBox 206"/>
            <p:cNvSpPr txBox="1"/>
            <p:nvPr/>
          </p:nvSpPr>
          <p:spPr>
            <a:xfrm>
              <a:off x="5844841" y="407174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208" name="TextBox 207"/>
            <p:cNvSpPr txBox="1"/>
            <p:nvPr/>
          </p:nvSpPr>
          <p:spPr>
            <a:xfrm>
              <a:off x="6134100" y="406267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209" name="TextBox 208"/>
            <p:cNvSpPr txBox="1"/>
            <p:nvPr/>
          </p:nvSpPr>
          <p:spPr>
            <a:xfrm>
              <a:off x="6400800" y="348621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210" name="TextBox 209"/>
            <p:cNvSpPr txBox="1"/>
            <p:nvPr/>
          </p:nvSpPr>
          <p:spPr>
            <a:xfrm>
              <a:off x="8153400" y="348101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211" name="TextBox 210"/>
            <p:cNvSpPr txBox="1"/>
            <p:nvPr/>
          </p:nvSpPr>
          <p:spPr>
            <a:xfrm>
              <a:off x="5544970" y="4362510"/>
              <a:ext cx="314659" cy="400110"/>
            </a:xfrm>
            <a:prstGeom prst="rect">
              <a:avLst/>
            </a:prstGeom>
            <a:noFill/>
          </p:spPr>
          <p:txBody>
            <a:bodyPr wrap="none" rtlCol="0">
              <a:spAutoFit/>
            </a:bodyPr>
            <a:lstStyle/>
            <a:p>
              <a:r>
                <a:rPr lang="en-US" sz="2000" dirty="0" smtClean="0">
                  <a:solidFill>
                    <a:schemeClr val="bg1"/>
                  </a:solidFill>
                </a:rPr>
                <a:t>6</a:t>
              </a:r>
              <a:endParaRPr lang="en-US" sz="2000" dirty="0">
                <a:solidFill>
                  <a:schemeClr val="bg1"/>
                </a:solidFill>
              </a:endParaRPr>
            </a:p>
          </p:txBody>
        </p:sp>
        <p:sp>
          <p:nvSpPr>
            <p:cNvPr id="212" name="TextBox 211"/>
            <p:cNvSpPr txBox="1"/>
            <p:nvPr/>
          </p:nvSpPr>
          <p:spPr>
            <a:xfrm>
              <a:off x="6413801" y="4083715"/>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213" name="TextBox 212"/>
            <p:cNvSpPr txBox="1"/>
            <p:nvPr/>
          </p:nvSpPr>
          <p:spPr>
            <a:xfrm>
              <a:off x="6998001" y="408057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214" name="TextBox 213"/>
            <p:cNvSpPr txBox="1"/>
            <p:nvPr/>
          </p:nvSpPr>
          <p:spPr>
            <a:xfrm>
              <a:off x="6998001" y="437521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215" name="TextBox 214"/>
            <p:cNvSpPr txBox="1"/>
            <p:nvPr/>
          </p:nvSpPr>
          <p:spPr>
            <a:xfrm>
              <a:off x="7569501" y="407537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216" name="TextBox 215"/>
            <p:cNvSpPr txBox="1"/>
            <p:nvPr/>
          </p:nvSpPr>
          <p:spPr>
            <a:xfrm>
              <a:off x="7290101" y="379355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217" name="TextBox 216"/>
            <p:cNvSpPr txBox="1"/>
            <p:nvPr/>
          </p:nvSpPr>
          <p:spPr>
            <a:xfrm>
              <a:off x="7272321" y="349637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218" name="TextBox 217"/>
            <p:cNvSpPr txBox="1"/>
            <p:nvPr/>
          </p:nvSpPr>
          <p:spPr>
            <a:xfrm>
              <a:off x="6985000" y="321588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219" name="TextBox 218"/>
            <p:cNvSpPr txBox="1"/>
            <p:nvPr/>
          </p:nvSpPr>
          <p:spPr>
            <a:xfrm>
              <a:off x="7569200" y="349371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grpSp>
      <p:sp>
        <p:nvSpPr>
          <p:cNvPr id="2" name="Title 1"/>
          <p:cNvSpPr>
            <a:spLocks noGrp="1"/>
          </p:cNvSpPr>
          <p:nvPr>
            <p:ph type="title"/>
          </p:nvPr>
        </p:nvSpPr>
        <p:spPr>
          <a:xfrm>
            <a:off x="474980" y="-136524"/>
            <a:ext cx="8229600" cy="1143000"/>
          </a:xfrm>
        </p:spPr>
        <p:txBody>
          <a:bodyPr/>
          <a:lstStyle/>
          <a:p>
            <a:r>
              <a:rPr lang="en-US" dirty="0" smtClean="0"/>
              <a:t>The sampling game</a:t>
            </a:r>
            <a:endParaRPr lang="en-US" dirty="0"/>
          </a:p>
        </p:txBody>
      </p:sp>
      <p:sp>
        <p:nvSpPr>
          <p:cNvPr id="222" name="TextBox 221"/>
          <p:cNvSpPr txBox="1"/>
          <p:nvPr/>
        </p:nvSpPr>
        <p:spPr>
          <a:xfrm>
            <a:off x="5276182" y="832549"/>
            <a:ext cx="3670300" cy="1815882"/>
          </a:xfrm>
          <a:prstGeom prst="rect">
            <a:avLst/>
          </a:prstGeom>
          <a:noFill/>
        </p:spPr>
        <p:txBody>
          <a:bodyPr wrap="square" rtlCol="0">
            <a:spAutoFit/>
          </a:bodyPr>
          <a:lstStyle/>
          <a:p>
            <a:pPr algn="ctr"/>
            <a:r>
              <a:rPr lang="en-US" sz="2800" b="1" dirty="0" smtClean="0"/>
              <a:t>Population of neurons in a given cortical area</a:t>
            </a:r>
          </a:p>
          <a:p>
            <a:pPr algn="ctr"/>
            <a:r>
              <a:rPr lang="en-US" sz="2800" b="1" dirty="0" smtClean="0"/>
              <a:t>μ = 4.57</a:t>
            </a:r>
          </a:p>
          <a:p>
            <a:pPr algn="ctr"/>
            <a:r>
              <a:rPr lang="en-US" sz="2800" b="1" dirty="0" err="1" smtClean="0"/>
              <a:t>σ</a:t>
            </a:r>
            <a:r>
              <a:rPr lang="en-US" sz="2800" b="1" dirty="0" smtClean="0"/>
              <a:t> = 2.76</a:t>
            </a:r>
            <a:endParaRPr lang="en-US" sz="2800" b="1" dirty="0"/>
          </a:p>
        </p:txBody>
      </p:sp>
      <p:grpSp>
        <p:nvGrpSpPr>
          <p:cNvPr id="15" name="Group 14"/>
          <p:cNvGrpSpPr/>
          <p:nvPr/>
        </p:nvGrpSpPr>
        <p:grpSpPr>
          <a:xfrm>
            <a:off x="1888424" y="892176"/>
            <a:ext cx="619760" cy="679510"/>
            <a:chOff x="1732882" y="3408320"/>
            <a:chExt cx="619760" cy="679510"/>
          </a:xfrm>
        </p:grpSpPr>
        <p:sp>
          <p:nvSpPr>
            <p:cNvPr id="435" name="Oval 434"/>
            <p:cNvSpPr/>
            <p:nvPr/>
          </p:nvSpPr>
          <p:spPr>
            <a:xfrm>
              <a:off x="1758282" y="35010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6" name="Oval 435"/>
            <p:cNvSpPr/>
            <p:nvPr/>
          </p:nvSpPr>
          <p:spPr>
            <a:xfrm>
              <a:off x="2047842" y="35010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8" name="Oval 437"/>
            <p:cNvSpPr/>
            <p:nvPr/>
          </p:nvSpPr>
          <p:spPr>
            <a:xfrm>
              <a:off x="1760822" y="378811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9" name="Oval 438"/>
            <p:cNvSpPr/>
            <p:nvPr/>
          </p:nvSpPr>
          <p:spPr>
            <a:xfrm>
              <a:off x="2050382" y="378811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6" name="TextBox 425"/>
            <p:cNvSpPr txBox="1"/>
            <p:nvPr/>
          </p:nvSpPr>
          <p:spPr>
            <a:xfrm>
              <a:off x="1732882" y="3408320"/>
              <a:ext cx="314659" cy="400110"/>
            </a:xfrm>
            <a:prstGeom prst="rect">
              <a:avLst/>
            </a:prstGeom>
            <a:noFill/>
          </p:spPr>
          <p:txBody>
            <a:bodyPr wrap="none" rtlCol="0">
              <a:spAutoFit/>
            </a:bodyPr>
            <a:lstStyle/>
            <a:p>
              <a:r>
                <a:rPr lang="en-US" sz="2000" dirty="0" smtClean="0">
                  <a:solidFill>
                    <a:schemeClr val="bg1"/>
                  </a:solidFill>
                </a:rPr>
                <a:t>6</a:t>
              </a:r>
              <a:endParaRPr lang="en-US" sz="2000" dirty="0">
                <a:solidFill>
                  <a:schemeClr val="bg1"/>
                </a:solidFill>
              </a:endParaRPr>
            </a:p>
          </p:txBody>
        </p:sp>
        <p:sp>
          <p:nvSpPr>
            <p:cNvPr id="427" name="TextBox 426"/>
            <p:cNvSpPr txBox="1"/>
            <p:nvPr/>
          </p:nvSpPr>
          <p:spPr>
            <a:xfrm>
              <a:off x="2024982" y="340832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429" name="TextBox 428"/>
            <p:cNvSpPr txBox="1"/>
            <p:nvPr/>
          </p:nvSpPr>
          <p:spPr>
            <a:xfrm>
              <a:off x="1758583" y="368772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430" name="TextBox 429"/>
            <p:cNvSpPr txBox="1"/>
            <p:nvPr/>
          </p:nvSpPr>
          <p:spPr>
            <a:xfrm>
              <a:off x="2037983" y="368772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grpSp>
      <p:grpSp>
        <p:nvGrpSpPr>
          <p:cNvPr id="59" name="Group 58"/>
          <p:cNvGrpSpPr/>
          <p:nvPr/>
        </p:nvGrpSpPr>
        <p:grpSpPr>
          <a:xfrm>
            <a:off x="1744462" y="1931250"/>
            <a:ext cx="911559" cy="985640"/>
            <a:chOff x="1885282" y="4652920"/>
            <a:chExt cx="911559" cy="985640"/>
          </a:xfrm>
        </p:grpSpPr>
        <p:sp>
          <p:nvSpPr>
            <p:cNvPr id="453" name="Oval 452"/>
            <p:cNvSpPr/>
            <p:nvPr/>
          </p:nvSpPr>
          <p:spPr>
            <a:xfrm>
              <a:off x="1910682" y="47456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4" name="Oval 453"/>
            <p:cNvSpPr/>
            <p:nvPr/>
          </p:nvSpPr>
          <p:spPr>
            <a:xfrm>
              <a:off x="2200242" y="47456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5" name="Oval 454"/>
            <p:cNvSpPr/>
            <p:nvPr/>
          </p:nvSpPr>
          <p:spPr>
            <a:xfrm>
              <a:off x="2489802" y="47456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6" name="Oval 455"/>
            <p:cNvSpPr/>
            <p:nvPr/>
          </p:nvSpPr>
          <p:spPr>
            <a:xfrm>
              <a:off x="1913222" y="503271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7" name="Oval 456"/>
            <p:cNvSpPr/>
            <p:nvPr/>
          </p:nvSpPr>
          <p:spPr>
            <a:xfrm>
              <a:off x="2202782" y="503271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8" name="Oval 457"/>
            <p:cNvSpPr/>
            <p:nvPr/>
          </p:nvSpPr>
          <p:spPr>
            <a:xfrm>
              <a:off x="2492342" y="503271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9" name="Oval 458"/>
            <p:cNvSpPr/>
            <p:nvPr/>
          </p:nvSpPr>
          <p:spPr>
            <a:xfrm>
              <a:off x="1923382" y="532735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0" name="Oval 459"/>
            <p:cNvSpPr/>
            <p:nvPr/>
          </p:nvSpPr>
          <p:spPr>
            <a:xfrm>
              <a:off x="2212942" y="532735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1" name="Oval 460"/>
            <p:cNvSpPr/>
            <p:nvPr/>
          </p:nvSpPr>
          <p:spPr>
            <a:xfrm>
              <a:off x="2502502" y="532735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2" name="TextBox 461"/>
            <p:cNvSpPr txBox="1"/>
            <p:nvPr/>
          </p:nvSpPr>
          <p:spPr>
            <a:xfrm>
              <a:off x="1885282" y="4652920"/>
              <a:ext cx="314659" cy="400110"/>
            </a:xfrm>
            <a:prstGeom prst="rect">
              <a:avLst/>
            </a:prstGeom>
            <a:noFill/>
          </p:spPr>
          <p:txBody>
            <a:bodyPr wrap="none" rtlCol="0">
              <a:spAutoFit/>
            </a:bodyPr>
            <a:lstStyle/>
            <a:p>
              <a:r>
                <a:rPr lang="en-US" sz="2000" dirty="0" smtClean="0">
                  <a:solidFill>
                    <a:schemeClr val="bg1"/>
                  </a:solidFill>
                </a:rPr>
                <a:t>6</a:t>
              </a:r>
              <a:endParaRPr lang="en-US" sz="2000" dirty="0">
                <a:solidFill>
                  <a:schemeClr val="bg1"/>
                </a:solidFill>
              </a:endParaRPr>
            </a:p>
          </p:txBody>
        </p:sp>
        <p:sp>
          <p:nvSpPr>
            <p:cNvPr id="463" name="TextBox 462"/>
            <p:cNvSpPr txBox="1"/>
            <p:nvPr/>
          </p:nvSpPr>
          <p:spPr>
            <a:xfrm>
              <a:off x="2177382" y="465292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464" name="TextBox 463"/>
            <p:cNvSpPr txBox="1"/>
            <p:nvPr/>
          </p:nvSpPr>
          <p:spPr>
            <a:xfrm>
              <a:off x="2457083" y="465292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465" name="TextBox 464"/>
            <p:cNvSpPr txBox="1"/>
            <p:nvPr/>
          </p:nvSpPr>
          <p:spPr>
            <a:xfrm>
              <a:off x="1910983" y="493232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466" name="TextBox 465"/>
            <p:cNvSpPr txBox="1"/>
            <p:nvPr/>
          </p:nvSpPr>
          <p:spPr>
            <a:xfrm>
              <a:off x="2190383" y="493232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467" name="TextBox 466"/>
            <p:cNvSpPr txBox="1"/>
            <p:nvPr/>
          </p:nvSpPr>
          <p:spPr>
            <a:xfrm>
              <a:off x="2190082" y="522442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468" name="TextBox 467"/>
            <p:cNvSpPr txBox="1"/>
            <p:nvPr/>
          </p:nvSpPr>
          <p:spPr>
            <a:xfrm>
              <a:off x="2482182" y="523712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469" name="TextBox 468"/>
            <p:cNvSpPr txBox="1"/>
            <p:nvPr/>
          </p:nvSpPr>
          <p:spPr>
            <a:xfrm>
              <a:off x="1897982" y="523845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470" name="TextBox 469"/>
            <p:cNvSpPr txBox="1"/>
            <p:nvPr/>
          </p:nvSpPr>
          <p:spPr>
            <a:xfrm>
              <a:off x="2469482" y="492845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grpSp>
      <p:grpSp>
        <p:nvGrpSpPr>
          <p:cNvPr id="471" name="Group 470"/>
          <p:cNvGrpSpPr/>
          <p:nvPr/>
        </p:nvGrpSpPr>
        <p:grpSpPr>
          <a:xfrm>
            <a:off x="5745781" y="2585360"/>
            <a:ext cx="619760" cy="679510"/>
            <a:chOff x="1732882" y="3408320"/>
            <a:chExt cx="619760" cy="679510"/>
          </a:xfrm>
        </p:grpSpPr>
        <p:sp>
          <p:nvSpPr>
            <p:cNvPr id="472" name="Oval 471"/>
            <p:cNvSpPr/>
            <p:nvPr/>
          </p:nvSpPr>
          <p:spPr>
            <a:xfrm>
              <a:off x="1758282" y="35010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3" name="Oval 472"/>
            <p:cNvSpPr/>
            <p:nvPr/>
          </p:nvSpPr>
          <p:spPr>
            <a:xfrm>
              <a:off x="2047842" y="35010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4" name="Oval 473"/>
            <p:cNvSpPr/>
            <p:nvPr/>
          </p:nvSpPr>
          <p:spPr>
            <a:xfrm>
              <a:off x="1760822" y="378811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5" name="Oval 474"/>
            <p:cNvSpPr/>
            <p:nvPr/>
          </p:nvSpPr>
          <p:spPr>
            <a:xfrm>
              <a:off x="2050382" y="378811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6" name="TextBox 475"/>
            <p:cNvSpPr txBox="1"/>
            <p:nvPr/>
          </p:nvSpPr>
          <p:spPr>
            <a:xfrm>
              <a:off x="1732882" y="3408320"/>
              <a:ext cx="314659" cy="400110"/>
            </a:xfrm>
            <a:prstGeom prst="rect">
              <a:avLst/>
            </a:prstGeom>
            <a:noFill/>
          </p:spPr>
          <p:txBody>
            <a:bodyPr wrap="none" rtlCol="0">
              <a:spAutoFit/>
            </a:bodyPr>
            <a:lstStyle/>
            <a:p>
              <a:r>
                <a:rPr lang="en-US" sz="2000" dirty="0" smtClean="0">
                  <a:solidFill>
                    <a:schemeClr val="bg1"/>
                  </a:solidFill>
                </a:rPr>
                <a:t>6</a:t>
              </a:r>
              <a:endParaRPr lang="en-US" sz="2000" dirty="0">
                <a:solidFill>
                  <a:schemeClr val="bg1"/>
                </a:solidFill>
              </a:endParaRPr>
            </a:p>
          </p:txBody>
        </p:sp>
        <p:sp>
          <p:nvSpPr>
            <p:cNvPr id="477" name="TextBox 476"/>
            <p:cNvSpPr txBox="1"/>
            <p:nvPr/>
          </p:nvSpPr>
          <p:spPr>
            <a:xfrm>
              <a:off x="2024982" y="340832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478" name="TextBox 477"/>
            <p:cNvSpPr txBox="1"/>
            <p:nvPr/>
          </p:nvSpPr>
          <p:spPr>
            <a:xfrm>
              <a:off x="1758583" y="368772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479" name="TextBox 478"/>
            <p:cNvSpPr txBox="1"/>
            <p:nvPr/>
          </p:nvSpPr>
          <p:spPr>
            <a:xfrm>
              <a:off x="2037983" y="368772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grpSp>
      <p:cxnSp>
        <p:nvCxnSpPr>
          <p:cNvPr id="37" name="Straight Arrow Connector 36"/>
          <p:cNvCxnSpPr/>
          <p:nvPr/>
        </p:nvCxnSpPr>
        <p:spPr>
          <a:xfrm flipH="1" flipV="1">
            <a:off x="2637423" y="1523880"/>
            <a:ext cx="2874678" cy="1071880"/>
          </a:xfrm>
          <a:prstGeom prst="straightConnector1">
            <a:avLst/>
          </a:prstGeom>
          <a:ln w="127000">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406400" y="305148"/>
            <a:ext cx="1365503" cy="1384995"/>
          </a:xfrm>
          <a:prstGeom prst="rect">
            <a:avLst/>
          </a:prstGeom>
          <a:noFill/>
        </p:spPr>
        <p:txBody>
          <a:bodyPr wrap="none" rtlCol="0">
            <a:spAutoFit/>
          </a:bodyPr>
          <a:lstStyle/>
          <a:p>
            <a:r>
              <a:rPr lang="en-US" sz="2800" dirty="0" smtClean="0"/>
              <a:t>_</a:t>
            </a:r>
          </a:p>
          <a:p>
            <a:r>
              <a:rPr lang="en-US" sz="2800" b="1" dirty="0" smtClean="0"/>
              <a:t>X = 3.50</a:t>
            </a:r>
          </a:p>
          <a:p>
            <a:r>
              <a:rPr lang="en-US" sz="2800" b="1" dirty="0" smtClean="0"/>
              <a:t>s = 1.73    </a:t>
            </a:r>
            <a:endParaRPr lang="en-US" sz="2800" b="1" dirty="0"/>
          </a:p>
        </p:txBody>
      </p:sp>
      <p:grpSp>
        <p:nvGrpSpPr>
          <p:cNvPr id="480" name="Group 479"/>
          <p:cNvGrpSpPr/>
          <p:nvPr/>
        </p:nvGrpSpPr>
        <p:grpSpPr>
          <a:xfrm>
            <a:off x="5744661" y="2585240"/>
            <a:ext cx="911559" cy="985640"/>
            <a:chOff x="1885282" y="4652920"/>
            <a:chExt cx="911559" cy="985640"/>
          </a:xfrm>
        </p:grpSpPr>
        <p:sp>
          <p:nvSpPr>
            <p:cNvPr id="481" name="Oval 480"/>
            <p:cNvSpPr/>
            <p:nvPr/>
          </p:nvSpPr>
          <p:spPr>
            <a:xfrm>
              <a:off x="1910682" y="47456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2" name="Oval 481"/>
            <p:cNvSpPr/>
            <p:nvPr/>
          </p:nvSpPr>
          <p:spPr>
            <a:xfrm>
              <a:off x="2200242" y="47456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3" name="Oval 482"/>
            <p:cNvSpPr/>
            <p:nvPr/>
          </p:nvSpPr>
          <p:spPr>
            <a:xfrm>
              <a:off x="2489802" y="47456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4" name="Oval 483"/>
            <p:cNvSpPr/>
            <p:nvPr/>
          </p:nvSpPr>
          <p:spPr>
            <a:xfrm>
              <a:off x="1913222" y="503271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5" name="Oval 484"/>
            <p:cNvSpPr/>
            <p:nvPr/>
          </p:nvSpPr>
          <p:spPr>
            <a:xfrm>
              <a:off x="2202782" y="503271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6" name="Oval 485"/>
            <p:cNvSpPr/>
            <p:nvPr/>
          </p:nvSpPr>
          <p:spPr>
            <a:xfrm>
              <a:off x="2492342" y="503271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7" name="Oval 486"/>
            <p:cNvSpPr/>
            <p:nvPr/>
          </p:nvSpPr>
          <p:spPr>
            <a:xfrm>
              <a:off x="1923382" y="532735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8" name="Oval 487"/>
            <p:cNvSpPr/>
            <p:nvPr/>
          </p:nvSpPr>
          <p:spPr>
            <a:xfrm>
              <a:off x="2212942" y="532735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9" name="Oval 488"/>
            <p:cNvSpPr/>
            <p:nvPr/>
          </p:nvSpPr>
          <p:spPr>
            <a:xfrm>
              <a:off x="2502502" y="532735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0" name="TextBox 489"/>
            <p:cNvSpPr txBox="1"/>
            <p:nvPr/>
          </p:nvSpPr>
          <p:spPr>
            <a:xfrm>
              <a:off x="1885282" y="4652920"/>
              <a:ext cx="314659" cy="400110"/>
            </a:xfrm>
            <a:prstGeom prst="rect">
              <a:avLst/>
            </a:prstGeom>
            <a:noFill/>
          </p:spPr>
          <p:txBody>
            <a:bodyPr wrap="none" rtlCol="0">
              <a:spAutoFit/>
            </a:bodyPr>
            <a:lstStyle/>
            <a:p>
              <a:r>
                <a:rPr lang="en-US" sz="2000" dirty="0" smtClean="0">
                  <a:solidFill>
                    <a:schemeClr val="bg1"/>
                  </a:solidFill>
                </a:rPr>
                <a:t>6</a:t>
              </a:r>
              <a:endParaRPr lang="en-US" sz="2000" dirty="0">
                <a:solidFill>
                  <a:schemeClr val="bg1"/>
                </a:solidFill>
              </a:endParaRPr>
            </a:p>
          </p:txBody>
        </p:sp>
        <p:sp>
          <p:nvSpPr>
            <p:cNvPr id="491" name="TextBox 490"/>
            <p:cNvSpPr txBox="1"/>
            <p:nvPr/>
          </p:nvSpPr>
          <p:spPr>
            <a:xfrm>
              <a:off x="2177382" y="465292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492" name="TextBox 491"/>
            <p:cNvSpPr txBox="1"/>
            <p:nvPr/>
          </p:nvSpPr>
          <p:spPr>
            <a:xfrm>
              <a:off x="2457083" y="465292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493" name="TextBox 492"/>
            <p:cNvSpPr txBox="1"/>
            <p:nvPr/>
          </p:nvSpPr>
          <p:spPr>
            <a:xfrm>
              <a:off x="1910983" y="493232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494" name="TextBox 493"/>
            <p:cNvSpPr txBox="1"/>
            <p:nvPr/>
          </p:nvSpPr>
          <p:spPr>
            <a:xfrm>
              <a:off x="2190383" y="493232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495" name="TextBox 494"/>
            <p:cNvSpPr txBox="1"/>
            <p:nvPr/>
          </p:nvSpPr>
          <p:spPr>
            <a:xfrm>
              <a:off x="2190082" y="522442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496" name="TextBox 495"/>
            <p:cNvSpPr txBox="1"/>
            <p:nvPr/>
          </p:nvSpPr>
          <p:spPr>
            <a:xfrm>
              <a:off x="2482182" y="523712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497" name="TextBox 496"/>
            <p:cNvSpPr txBox="1"/>
            <p:nvPr/>
          </p:nvSpPr>
          <p:spPr>
            <a:xfrm>
              <a:off x="1897982" y="523845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498" name="TextBox 497"/>
            <p:cNvSpPr txBox="1"/>
            <p:nvPr/>
          </p:nvSpPr>
          <p:spPr>
            <a:xfrm>
              <a:off x="2469482" y="492845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grpSp>
      <p:cxnSp>
        <p:nvCxnSpPr>
          <p:cNvPr id="499" name="Straight Arrow Connector 498"/>
          <p:cNvCxnSpPr/>
          <p:nvPr/>
        </p:nvCxnSpPr>
        <p:spPr>
          <a:xfrm flipH="1" flipV="1">
            <a:off x="2692976" y="2516780"/>
            <a:ext cx="2908822" cy="599921"/>
          </a:xfrm>
          <a:prstGeom prst="straightConnector1">
            <a:avLst/>
          </a:prstGeom>
          <a:ln w="127000">
            <a:tailEnd type="arrow"/>
          </a:ln>
        </p:spPr>
        <p:style>
          <a:lnRef idx="2">
            <a:schemeClr val="accent1"/>
          </a:lnRef>
          <a:fillRef idx="0">
            <a:schemeClr val="accent1"/>
          </a:fillRef>
          <a:effectRef idx="1">
            <a:schemeClr val="accent1"/>
          </a:effectRef>
          <a:fontRef idx="minor">
            <a:schemeClr val="tx1"/>
          </a:fontRef>
        </p:style>
      </p:cxnSp>
      <p:sp>
        <p:nvSpPr>
          <p:cNvPr id="500" name="TextBox 499"/>
          <p:cNvSpPr txBox="1"/>
          <p:nvPr/>
        </p:nvSpPr>
        <p:spPr>
          <a:xfrm>
            <a:off x="368300" y="1512343"/>
            <a:ext cx="1365503" cy="1384995"/>
          </a:xfrm>
          <a:prstGeom prst="rect">
            <a:avLst/>
          </a:prstGeom>
          <a:noFill/>
        </p:spPr>
        <p:txBody>
          <a:bodyPr wrap="none" rtlCol="0">
            <a:spAutoFit/>
          </a:bodyPr>
          <a:lstStyle/>
          <a:p>
            <a:r>
              <a:rPr lang="en-US" sz="2800" dirty="0" smtClean="0"/>
              <a:t>_</a:t>
            </a:r>
          </a:p>
          <a:p>
            <a:r>
              <a:rPr lang="en-US" sz="2800" b="1" dirty="0" smtClean="0"/>
              <a:t>X = 4.67</a:t>
            </a:r>
          </a:p>
          <a:p>
            <a:r>
              <a:rPr lang="en-US" sz="2800" b="1" dirty="0" smtClean="0"/>
              <a:t>s = 2.45   </a:t>
            </a:r>
            <a:endParaRPr lang="en-US" sz="2800" b="1" dirty="0"/>
          </a:p>
        </p:txBody>
      </p:sp>
      <p:grpSp>
        <p:nvGrpSpPr>
          <p:cNvPr id="104" name="Group 103"/>
          <p:cNvGrpSpPr/>
          <p:nvPr/>
        </p:nvGrpSpPr>
        <p:grpSpPr>
          <a:xfrm>
            <a:off x="1949534" y="3224350"/>
            <a:ext cx="606458" cy="706240"/>
            <a:chOff x="4040406" y="5167450"/>
            <a:chExt cx="606458" cy="706240"/>
          </a:xfrm>
        </p:grpSpPr>
        <p:sp>
          <p:nvSpPr>
            <p:cNvPr id="444" name="Oval 443"/>
            <p:cNvSpPr/>
            <p:nvPr/>
          </p:nvSpPr>
          <p:spPr>
            <a:xfrm>
              <a:off x="4062062" y="526784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5" name="Oval 444"/>
            <p:cNvSpPr/>
            <p:nvPr/>
          </p:nvSpPr>
          <p:spPr>
            <a:xfrm>
              <a:off x="4351622" y="526784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7" name="Oval 446"/>
            <p:cNvSpPr/>
            <p:nvPr/>
          </p:nvSpPr>
          <p:spPr>
            <a:xfrm>
              <a:off x="4064602" y="555486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8" name="Oval 447"/>
            <p:cNvSpPr/>
            <p:nvPr/>
          </p:nvSpPr>
          <p:spPr>
            <a:xfrm>
              <a:off x="4354162" y="555486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3" name="Group 92"/>
            <p:cNvGrpSpPr/>
            <p:nvPr/>
          </p:nvGrpSpPr>
          <p:grpSpPr>
            <a:xfrm>
              <a:off x="4040406" y="5167450"/>
              <a:ext cx="606458" cy="706240"/>
              <a:chOff x="4793883" y="3891160"/>
              <a:chExt cx="606458" cy="706240"/>
            </a:xfrm>
          </p:grpSpPr>
          <p:sp>
            <p:nvSpPr>
              <p:cNvPr id="501" name="TextBox 500"/>
              <p:cNvSpPr txBox="1"/>
              <p:nvPr/>
            </p:nvSpPr>
            <p:spPr>
              <a:xfrm>
                <a:off x="4793883" y="389116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502" name="TextBox 501"/>
              <p:cNvSpPr txBox="1"/>
              <p:nvPr/>
            </p:nvSpPr>
            <p:spPr>
              <a:xfrm>
                <a:off x="5085682" y="390398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503" name="TextBox 502"/>
              <p:cNvSpPr txBox="1"/>
              <p:nvPr/>
            </p:nvSpPr>
            <p:spPr>
              <a:xfrm>
                <a:off x="4803441" y="419475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504" name="TextBox 503"/>
              <p:cNvSpPr txBox="1"/>
              <p:nvPr/>
            </p:nvSpPr>
            <p:spPr>
              <a:xfrm>
                <a:off x="5085682" y="419729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grpSp>
      </p:grpSp>
      <p:grpSp>
        <p:nvGrpSpPr>
          <p:cNvPr id="514" name="Group 513"/>
          <p:cNvGrpSpPr/>
          <p:nvPr/>
        </p:nvGrpSpPr>
        <p:grpSpPr>
          <a:xfrm>
            <a:off x="5766102" y="3734830"/>
            <a:ext cx="606458" cy="706240"/>
            <a:chOff x="4040406" y="5167450"/>
            <a:chExt cx="606458" cy="706240"/>
          </a:xfrm>
        </p:grpSpPr>
        <p:sp>
          <p:nvSpPr>
            <p:cNvPr id="515" name="Oval 514"/>
            <p:cNvSpPr/>
            <p:nvPr/>
          </p:nvSpPr>
          <p:spPr>
            <a:xfrm>
              <a:off x="4062062" y="526784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6" name="Oval 515"/>
            <p:cNvSpPr/>
            <p:nvPr/>
          </p:nvSpPr>
          <p:spPr>
            <a:xfrm>
              <a:off x="4351622" y="526784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7" name="Oval 516"/>
            <p:cNvSpPr/>
            <p:nvPr/>
          </p:nvSpPr>
          <p:spPr>
            <a:xfrm>
              <a:off x="4064602" y="555486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8" name="Oval 517"/>
            <p:cNvSpPr/>
            <p:nvPr/>
          </p:nvSpPr>
          <p:spPr>
            <a:xfrm>
              <a:off x="4354162" y="555486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19" name="Group 518"/>
            <p:cNvGrpSpPr/>
            <p:nvPr/>
          </p:nvGrpSpPr>
          <p:grpSpPr>
            <a:xfrm>
              <a:off x="4040406" y="5167450"/>
              <a:ext cx="606458" cy="706240"/>
              <a:chOff x="4793883" y="3891160"/>
              <a:chExt cx="606458" cy="706240"/>
            </a:xfrm>
          </p:grpSpPr>
          <p:sp>
            <p:nvSpPr>
              <p:cNvPr id="520" name="TextBox 519"/>
              <p:cNvSpPr txBox="1"/>
              <p:nvPr/>
            </p:nvSpPr>
            <p:spPr>
              <a:xfrm>
                <a:off x="4793883" y="389116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521" name="TextBox 520"/>
              <p:cNvSpPr txBox="1"/>
              <p:nvPr/>
            </p:nvSpPr>
            <p:spPr>
              <a:xfrm>
                <a:off x="5085682" y="390398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522" name="TextBox 521"/>
              <p:cNvSpPr txBox="1"/>
              <p:nvPr/>
            </p:nvSpPr>
            <p:spPr>
              <a:xfrm>
                <a:off x="4803441" y="419475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523" name="TextBox 522"/>
              <p:cNvSpPr txBox="1"/>
              <p:nvPr/>
            </p:nvSpPr>
            <p:spPr>
              <a:xfrm>
                <a:off x="5085682" y="419729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grpSp>
      </p:grpSp>
      <p:cxnSp>
        <p:nvCxnSpPr>
          <p:cNvPr id="524" name="Straight Arrow Connector 523"/>
          <p:cNvCxnSpPr/>
          <p:nvPr/>
        </p:nvCxnSpPr>
        <p:spPr>
          <a:xfrm flipH="1" flipV="1">
            <a:off x="2692976" y="3624460"/>
            <a:ext cx="3064386" cy="477160"/>
          </a:xfrm>
          <a:prstGeom prst="straightConnector1">
            <a:avLst/>
          </a:prstGeom>
          <a:ln w="127000">
            <a:tailEnd type="arrow"/>
          </a:ln>
        </p:spPr>
        <p:style>
          <a:lnRef idx="2">
            <a:schemeClr val="accent1"/>
          </a:lnRef>
          <a:fillRef idx="0">
            <a:schemeClr val="accent1"/>
          </a:fillRef>
          <a:effectRef idx="1">
            <a:schemeClr val="accent1"/>
          </a:effectRef>
          <a:fontRef idx="minor">
            <a:schemeClr val="tx1"/>
          </a:fontRef>
        </p:style>
      </p:cxnSp>
      <p:sp>
        <p:nvSpPr>
          <p:cNvPr id="525" name="TextBox 524"/>
          <p:cNvSpPr txBox="1"/>
          <p:nvPr/>
        </p:nvSpPr>
        <p:spPr>
          <a:xfrm>
            <a:off x="406400" y="2704405"/>
            <a:ext cx="1365503" cy="1384995"/>
          </a:xfrm>
          <a:prstGeom prst="rect">
            <a:avLst/>
          </a:prstGeom>
          <a:noFill/>
        </p:spPr>
        <p:txBody>
          <a:bodyPr wrap="none" rtlCol="0">
            <a:spAutoFit/>
          </a:bodyPr>
          <a:lstStyle/>
          <a:p>
            <a:r>
              <a:rPr lang="en-US" sz="2800" dirty="0" smtClean="0"/>
              <a:t>_</a:t>
            </a:r>
          </a:p>
          <a:p>
            <a:r>
              <a:rPr lang="en-US" sz="2800" b="1" dirty="0" smtClean="0"/>
              <a:t>X = 5.25</a:t>
            </a:r>
          </a:p>
          <a:p>
            <a:r>
              <a:rPr lang="en-US" sz="2800" b="1" dirty="0" smtClean="0"/>
              <a:t>s = 3.86   </a:t>
            </a:r>
            <a:endParaRPr lang="en-US" sz="2800" b="1" dirty="0"/>
          </a:p>
        </p:txBody>
      </p:sp>
      <p:grpSp>
        <p:nvGrpSpPr>
          <p:cNvPr id="117" name="Group 116"/>
          <p:cNvGrpSpPr/>
          <p:nvPr/>
        </p:nvGrpSpPr>
        <p:grpSpPr>
          <a:xfrm>
            <a:off x="1757279" y="4279900"/>
            <a:ext cx="913733" cy="1001365"/>
            <a:chOff x="1247073" y="5267840"/>
            <a:chExt cx="913733" cy="1001365"/>
          </a:xfrm>
        </p:grpSpPr>
        <p:sp>
          <p:nvSpPr>
            <p:cNvPr id="505" name="Oval 504"/>
            <p:cNvSpPr/>
            <p:nvPr/>
          </p:nvSpPr>
          <p:spPr>
            <a:xfrm>
              <a:off x="1264487" y="53604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6" name="Oval 505"/>
            <p:cNvSpPr/>
            <p:nvPr/>
          </p:nvSpPr>
          <p:spPr>
            <a:xfrm>
              <a:off x="1554047" y="53604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7" name="Oval 506"/>
            <p:cNvSpPr/>
            <p:nvPr/>
          </p:nvSpPr>
          <p:spPr>
            <a:xfrm>
              <a:off x="1843607" y="53604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8" name="Oval 507"/>
            <p:cNvSpPr/>
            <p:nvPr/>
          </p:nvSpPr>
          <p:spPr>
            <a:xfrm>
              <a:off x="1267027" y="564751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9" name="Oval 508"/>
            <p:cNvSpPr/>
            <p:nvPr/>
          </p:nvSpPr>
          <p:spPr>
            <a:xfrm>
              <a:off x="1556587" y="564751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0" name="Oval 509"/>
            <p:cNvSpPr/>
            <p:nvPr/>
          </p:nvSpPr>
          <p:spPr>
            <a:xfrm>
              <a:off x="1846147" y="564751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1" name="Oval 510"/>
            <p:cNvSpPr/>
            <p:nvPr/>
          </p:nvSpPr>
          <p:spPr>
            <a:xfrm>
              <a:off x="1277187" y="594215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 name="Oval 511"/>
            <p:cNvSpPr/>
            <p:nvPr/>
          </p:nvSpPr>
          <p:spPr>
            <a:xfrm>
              <a:off x="1566747" y="594215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3" name="Oval 512"/>
            <p:cNvSpPr/>
            <p:nvPr/>
          </p:nvSpPr>
          <p:spPr>
            <a:xfrm>
              <a:off x="1856307" y="594215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5" name="TextBox 534"/>
            <p:cNvSpPr txBox="1"/>
            <p:nvPr/>
          </p:nvSpPr>
          <p:spPr>
            <a:xfrm>
              <a:off x="1247073" y="526784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536" name="TextBox 535"/>
            <p:cNvSpPr txBox="1"/>
            <p:nvPr/>
          </p:nvSpPr>
          <p:spPr>
            <a:xfrm>
              <a:off x="1538872" y="528066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537" name="TextBox 536"/>
            <p:cNvSpPr txBox="1"/>
            <p:nvPr/>
          </p:nvSpPr>
          <p:spPr>
            <a:xfrm>
              <a:off x="1256631" y="557143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538" name="TextBox 537"/>
            <p:cNvSpPr txBox="1"/>
            <p:nvPr/>
          </p:nvSpPr>
          <p:spPr>
            <a:xfrm>
              <a:off x="1538872" y="557397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539" name="TextBox 538"/>
            <p:cNvSpPr txBox="1"/>
            <p:nvPr/>
          </p:nvSpPr>
          <p:spPr>
            <a:xfrm>
              <a:off x="1543887" y="5862805"/>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540" name="TextBox 539"/>
            <p:cNvSpPr txBox="1"/>
            <p:nvPr/>
          </p:nvSpPr>
          <p:spPr>
            <a:xfrm>
              <a:off x="1835987" y="5869095"/>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541" name="TextBox 540"/>
            <p:cNvSpPr txBox="1"/>
            <p:nvPr/>
          </p:nvSpPr>
          <p:spPr>
            <a:xfrm>
              <a:off x="1252088" y="5856395"/>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542" name="TextBox 541"/>
            <p:cNvSpPr txBox="1"/>
            <p:nvPr/>
          </p:nvSpPr>
          <p:spPr>
            <a:xfrm>
              <a:off x="1846147" y="5564415"/>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543" name="TextBox 542"/>
            <p:cNvSpPr txBox="1"/>
            <p:nvPr/>
          </p:nvSpPr>
          <p:spPr>
            <a:xfrm>
              <a:off x="1823588" y="5279935"/>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grpSp>
      <p:grpSp>
        <p:nvGrpSpPr>
          <p:cNvPr id="562" name="Group 561"/>
          <p:cNvGrpSpPr/>
          <p:nvPr/>
        </p:nvGrpSpPr>
        <p:grpSpPr>
          <a:xfrm>
            <a:off x="5767887" y="3738457"/>
            <a:ext cx="913733" cy="1001365"/>
            <a:chOff x="1247073" y="5267840"/>
            <a:chExt cx="913733" cy="1001365"/>
          </a:xfrm>
        </p:grpSpPr>
        <p:sp>
          <p:nvSpPr>
            <p:cNvPr id="563" name="Oval 562"/>
            <p:cNvSpPr/>
            <p:nvPr/>
          </p:nvSpPr>
          <p:spPr>
            <a:xfrm>
              <a:off x="1264487" y="53604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4" name="Oval 563"/>
            <p:cNvSpPr/>
            <p:nvPr/>
          </p:nvSpPr>
          <p:spPr>
            <a:xfrm>
              <a:off x="1554047" y="53604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5" name="Oval 564"/>
            <p:cNvSpPr/>
            <p:nvPr/>
          </p:nvSpPr>
          <p:spPr>
            <a:xfrm>
              <a:off x="1843607" y="53604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6" name="Oval 565"/>
            <p:cNvSpPr/>
            <p:nvPr/>
          </p:nvSpPr>
          <p:spPr>
            <a:xfrm>
              <a:off x="1267027" y="564751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7" name="Oval 566"/>
            <p:cNvSpPr/>
            <p:nvPr/>
          </p:nvSpPr>
          <p:spPr>
            <a:xfrm>
              <a:off x="1556587" y="564751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8" name="Oval 567"/>
            <p:cNvSpPr/>
            <p:nvPr/>
          </p:nvSpPr>
          <p:spPr>
            <a:xfrm>
              <a:off x="1846147" y="564751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9" name="Oval 568"/>
            <p:cNvSpPr/>
            <p:nvPr/>
          </p:nvSpPr>
          <p:spPr>
            <a:xfrm>
              <a:off x="1277187" y="594215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0" name="Oval 569"/>
            <p:cNvSpPr/>
            <p:nvPr/>
          </p:nvSpPr>
          <p:spPr>
            <a:xfrm>
              <a:off x="1566747" y="594215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1" name="Oval 570"/>
            <p:cNvSpPr/>
            <p:nvPr/>
          </p:nvSpPr>
          <p:spPr>
            <a:xfrm>
              <a:off x="1856307" y="594215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2" name="TextBox 571"/>
            <p:cNvSpPr txBox="1"/>
            <p:nvPr/>
          </p:nvSpPr>
          <p:spPr>
            <a:xfrm>
              <a:off x="1247073" y="5267840"/>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573" name="TextBox 572"/>
            <p:cNvSpPr txBox="1"/>
            <p:nvPr/>
          </p:nvSpPr>
          <p:spPr>
            <a:xfrm>
              <a:off x="1538872" y="528066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574" name="TextBox 573"/>
            <p:cNvSpPr txBox="1"/>
            <p:nvPr/>
          </p:nvSpPr>
          <p:spPr>
            <a:xfrm>
              <a:off x="1256631" y="557143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575" name="TextBox 574"/>
            <p:cNvSpPr txBox="1"/>
            <p:nvPr/>
          </p:nvSpPr>
          <p:spPr>
            <a:xfrm>
              <a:off x="1538872" y="557397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576" name="TextBox 575"/>
            <p:cNvSpPr txBox="1"/>
            <p:nvPr/>
          </p:nvSpPr>
          <p:spPr>
            <a:xfrm>
              <a:off x="1543887" y="5862805"/>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577" name="TextBox 576"/>
            <p:cNvSpPr txBox="1"/>
            <p:nvPr/>
          </p:nvSpPr>
          <p:spPr>
            <a:xfrm>
              <a:off x="1835987" y="5869095"/>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578" name="TextBox 577"/>
            <p:cNvSpPr txBox="1"/>
            <p:nvPr/>
          </p:nvSpPr>
          <p:spPr>
            <a:xfrm>
              <a:off x="1252088" y="5856395"/>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579" name="TextBox 578"/>
            <p:cNvSpPr txBox="1"/>
            <p:nvPr/>
          </p:nvSpPr>
          <p:spPr>
            <a:xfrm>
              <a:off x="1846147" y="5564415"/>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580" name="TextBox 579"/>
            <p:cNvSpPr txBox="1"/>
            <p:nvPr/>
          </p:nvSpPr>
          <p:spPr>
            <a:xfrm>
              <a:off x="1823588" y="5279935"/>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grpSp>
      <p:cxnSp>
        <p:nvCxnSpPr>
          <p:cNvPr id="581" name="Straight Arrow Connector 580"/>
          <p:cNvCxnSpPr/>
          <p:nvPr/>
        </p:nvCxnSpPr>
        <p:spPr>
          <a:xfrm flipH="1">
            <a:off x="2643321" y="4329370"/>
            <a:ext cx="3101340" cy="449460"/>
          </a:xfrm>
          <a:prstGeom prst="straightConnector1">
            <a:avLst/>
          </a:prstGeom>
          <a:ln w="127000">
            <a:tailEnd type="arrow"/>
          </a:ln>
        </p:spPr>
        <p:style>
          <a:lnRef idx="2">
            <a:schemeClr val="accent1"/>
          </a:lnRef>
          <a:fillRef idx="0">
            <a:schemeClr val="accent1"/>
          </a:fillRef>
          <a:effectRef idx="1">
            <a:schemeClr val="accent1"/>
          </a:effectRef>
          <a:fontRef idx="minor">
            <a:schemeClr val="tx1"/>
          </a:fontRef>
        </p:style>
      </p:cxnSp>
      <p:sp>
        <p:nvSpPr>
          <p:cNvPr id="583" name="TextBox 582"/>
          <p:cNvSpPr txBox="1"/>
          <p:nvPr/>
        </p:nvSpPr>
        <p:spPr>
          <a:xfrm>
            <a:off x="391659" y="3962280"/>
            <a:ext cx="1365503" cy="1384995"/>
          </a:xfrm>
          <a:prstGeom prst="rect">
            <a:avLst/>
          </a:prstGeom>
          <a:noFill/>
        </p:spPr>
        <p:txBody>
          <a:bodyPr wrap="none" rtlCol="0">
            <a:spAutoFit/>
          </a:bodyPr>
          <a:lstStyle/>
          <a:p>
            <a:r>
              <a:rPr lang="en-US" sz="2800" dirty="0" smtClean="0"/>
              <a:t>_</a:t>
            </a:r>
          </a:p>
          <a:p>
            <a:r>
              <a:rPr lang="en-US" sz="2800" b="1" dirty="0" smtClean="0"/>
              <a:t>X = 5.89</a:t>
            </a:r>
          </a:p>
          <a:p>
            <a:r>
              <a:rPr lang="en-US" sz="2800" b="1" dirty="0" smtClean="0"/>
              <a:t>s = 3.33   </a:t>
            </a:r>
            <a:endParaRPr lang="en-US" sz="2800" b="1" dirty="0"/>
          </a:p>
        </p:txBody>
      </p:sp>
      <p:grpSp>
        <p:nvGrpSpPr>
          <p:cNvPr id="595" name="Group 594"/>
          <p:cNvGrpSpPr/>
          <p:nvPr/>
        </p:nvGrpSpPr>
        <p:grpSpPr>
          <a:xfrm>
            <a:off x="1703389" y="5347275"/>
            <a:ext cx="1198514" cy="1285480"/>
            <a:chOff x="3329873" y="5096330"/>
            <a:chExt cx="1198514" cy="1285480"/>
          </a:xfrm>
        </p:grpSpPr>
        <p:sp>
          <p:nvSpPr>
            <p:cNvPr id="526" name="Oval 525"/>
            <p:cNvSpPr/>
            <p:nvPr/>
          </p:nvSpPr>
          <p:spPr>
            <a:xfrm>
              <a:off x="4211621" y="518523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7" name="Oval 526"/>
            <p:cNvSpPr/>
            <p:nvPr/>
          </p:nvSpPr>
          <p:spPr>
            <a:xfrm>
              <a:off x="3929248" y="606262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8" name="Oval 527"/>
            <p:cNvSpPr/>
            <p:nvPr/>
          </p:nvSpPr>
          <p:spPr>
            <a:xfrm>
              <a:off x="4218808" y="606262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9" name="Oval 528"/>
            <p:cNvSpPr/>
            <p:nvPr/>
          </p:nvSpPr>
          <p:spPr>
            <a:xfrm>
              <a:off x="4214161" y="547225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0" name="Oval 529"/>
            <p:cNvSpPr/>
            <p:nvPr/>
          </p:nvSpPr>
          <p:spPr>
            <a:xfrm>
              <a:off x="3359987" y="606080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1" name="Oval 530"/>
            <p:cNvSpPr/>
            <p:nvPr/>
          </p:nvSpPr>
          <p:spPr>
            <a:xfrm>
              <a:off x="3649547" y="606080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 name="Oval 531"/>
            <p:cNvSpPr/>
            <p:nvPr/>
          </p:nvSpPr>
          <p:spPr>
            <a:xfrm>
              <a:off x="4224321" y="57668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4" name="Oval 543"/>
            <p:cNvSpPr/>
            <p:nvPr/>
          </p:nvSpPr>
          <p:spPr>
            <a:xfrm>
              <a:off x="3347287" y="519212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5" name="Oval 544"/>
            <p:cNvSpPr/>
            <p:nvPr/>
          </p:nvSpPr>
          <p:spPr>
            <a:xfrm>
              <a:off x="3636847" y="519212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6" name="Oval 545"/>
            <p:cNvSpPr/>
            <p:nvPr/>
          </p:nvSpPr>
          <p:spPr>
            <a:xfrm>
              <a:off x="3926407" y="519212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7" name="Oval 546"/>
            <p:cNvSpPr/>
            <p:nvPr/>
          </p:nvSpPr>
          <p:spPr>
            <a:xfrm>
              <a:off x="3349827" y="547914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8" name="Oval 547"/>
            <p:cNvSpPr/>
            <p:nvPr/>
          </p:nvSpPr>
          <p:spPr>
            <a:xfrm>
              <a:off x="3639387" y="547914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9" name="Oval 548"/>
            <p:cNvSpPr/>
            <p:nvPr/>
          </p:nvSpPr>
          <p:spPr>
            <a:xfrm>
              <a:off x="3928947" y="547914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0" name="Oval 549"/>
            <p:cNvSpPr/>
            <p:nvPr/>
          </p:nvSpPr>
          <p:spPr>
            <a:xfrm>
              <a:off x="3359987" y="577378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1" name="Oval 550"/>
            <p:cNvSpPr/>
            <p:nvPr/>
          </p:nvSpPr>
          <p:spPr>
            <a:xfrm>
              <a:off x="3649547" y="577378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2" name="Oval 551"/>
            <p:cNvSpPr/>
            <p:nvPr/>
          </p:nvSpPr>
          <p:spPr>
            <a:xfrm>
              <a:off x="3939107" y="577378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3" name="TextBox 552"/>
            <p:cNvSpPr txBox="1"/>
            <p:nvPr/>
          </p:nvSpPr>
          <p:spPr>
            <a:xfrm>
              <a:off x="3329873" y="5099475"/>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554" name="TextBox 553"/>
            <p:cNvSpPr txBox="1"/>
            <p:nvPr/>
          </p:nvSpPr>
          <p:spPr>
            <a:xfrm>
              <a:off x="3621672" y="5112295"/>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555" name="TextBox 554"/>
            <p:cNvSpPr txBox="1"/>
            <p:nvPr/>
          </p:nvSpPr>
          <p:spPr>
            <a:xfrm>
              <a:off x="3339431" y="5403065"/>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556" name="TextBox 555"/>
            <p:cNvSpPr txBox="1"/>
            <p:nvPr/>
          </p:nvSpPr>
          <p:spPr>
            <a:xfrm>
              <a:off x="3621672" y="5405605"/>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557" name="TextBox 556"/>
            <p:cNvSpPr txBox="1"/>
            <p:nvPr/>
          </p:nvSpPr>
          <p:spPr>
            <a:xfrm>
              <a:off x="3626687" y="569444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558" name="TextBox 557"/>
            <p:cNvSpPr txBox="1"/>
            <p:nvPr/>
          </p:nvSpPr>
          <p:spPr>
            <a:xfrm>
              <a:off x="3918787" y="570073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559" name="TextBox 558"/>
            <p:cNvSpPr txBox="1"/>
            <p:nvPr/>
          </p:nvSpPr>
          <p:spPr>
            <a:xfrm>
              <a:off x="3334888" y="568803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560" name="TextBox 559"/>
            <p:cNvSpPr txBox="1"/>
            <p:nvPr/>
          </p:nvSpPr>
          <p:spPr>
            <a:xfrm>
              <a:off x="3928947" y="539605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561" name="TextBox 560"/>
            <p:cNvSpPr txBox="1"/>
            <p:nvPr/>
          </p:nvSpPr>
          <p:spPr>
            <a:xfrm>
              <a:off x="3906388" y="511157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587" name="TextBox 586"/>
            <p:cNvSpPr txBox="1"/>
            <p:nvPr/>
          </p:nvSpPr>
          <p:spPr>
            <a:xfrm>
              <a:off x="4213728" y="567049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588" name="TextBox 587"/>
            <p:cNvSpPr txBox="1"/>
            <p:nvPr/>
          </p:nvSpPr>
          <p:spPr>
            <a:xfrm>
              <a:off x="4201028" y="509633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589" name="TextBox 588"/>
            <p:cNvSpPr txBox="1"/>
            <p:nvPr/>
          </p:nvSpPr>
          <p:spPr>
            <a:xfrm>
              <a:off x="3347287" y="5972630"/>
              <a:ext cx="314659" cy="400110"/>
            </a:xfrm>
            <a:prstGeom prst="rect">
              <a:avLst/>
            </a:prstGeom>
            <a:noFill/>
          </p:spPr>
          <p:txBody>
            <a:bodyPr wrap="none" rtlCol="0">
              <a:spAutoFit/>
            </a:bodyPr>
            <a:lstStyle/>
            <a:p>
              <a:r>
                <a:rPr lang="en-US" sz="2000" dirty="0" smtClean="0">
                  <a:solidFill>
                    <a:schemeClr val="bg1"/>
                  </a:solidFill>
                </a:rPr>
                <a:t>5</a:t>
              </a:r>
              <a:endParaRPr lang="en-US" sz="2000" dirty="0">
                <a:solidFill>
                  <a:schemeClr val="bg1"/>
                </a:solidFill>
              </a:endParaRPr>
            </a:p>
          </p:txBody>
        </p:sp>
        <p:sp>
          <p:nvSpPr>
            <p:cNvPr id="590" name="TextBox 589"/>
            <p:cNvSpPr txBox="1"/>
            <p:nvPr/>
          </p:nvSpPr>
          <p:spPr>
            <a:xfrm>
              <a:off x="3632369" y="598170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591" name="TextBox 590"/>
            <p:cNvSpPr txBox="1"/>
            <p:nvPr/>
          </p:nvSpPr>
          <p:spPr>
            <a:xfrm>
              <a:off x="3921628" y="597263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592" name="TextBox 591"/>
            <p:cNvSpPr txBox="1"/>
            <p:nvPr/>
          </p:nvSpPr>
          <p:spPr>
            <a:xfrm>
              <a:off x="4201028" y="538347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593" name="TextBox 592"/>
            <p:cNvSpPr txBox="1"/>
            <p:nvPr/>
          </p:nvSpPr>
          <p:spPr>
            <a:xfrm>
              <a:off x="4201329" y="5968275"/>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grpSp>
      <p:grpSp>
        <p:nvGrpSpPr>
          <p:cNvPr id="596" name="Group 595"/>
          <p:cNvGrpSpPr/>
          <p:nvPr/>
        </p:nvGrpSpPr>
        <p:grpSpPr>
          <a:xfrm>
            <a:off x="5768809" y="3731260"/>
            <a:ext cx="1198514" cy="1285480"/>
            <a:chOff x="3329873" y="5096330"/>
            <a:chExt cx="1198514" cy="1285480"/>
          </a:xfrm>
        </p:grpSpPr>
        <p:sp>
          <p:nvSpPr>
            <p:cNvPr id="597" name="Oval 596"/>
            <p:cNvSpPr/>
            <p:nvPr/>
          </p:nvSpPr>
          <p:spPr>
            <a:xfrm>
              <a:off x="4211621" y="518523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8" name="Oval 597"/>
            <p:cNvSpPr/>
            <p:nvPr/>
          </p:nvSpPr>
          <p:spPr>
            <a:xfrm>
              <a:off x="3929248" y="606262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9" name="Oval 598"/>
            <p:cNvSpPr/>
            <p:nvPr/>
          </p:nvSpPr>
          <p:spPr>
            <a:xfrm>
              <a:off x="4218808" y="606262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0" name="Oval 599"/>
            <p:cNvSpPr/>
            <p:nvPr/>
          </p:nvSpPr>
          <p:spPr>
            <a:xfrm>
              <a:off x="4214161" y="547225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1" name="Oval 600"/>
            <p:cNvSpPr/>
            <p:nvPr/>
          </p:nvSpPr>
          <p:spPr>
            <a:xfrm>
              <a:off x="3359987" y="606080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2" name="Oval 601"/>
            <p:cNvSpPr/>
            <p:nvPr/>
          </p:nvSpPr>
          <p:spPr>
            <a:xfrm>
              <a:off x="3649547" y="606080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3" name="Oval 602"/>
            <p:cNvSpPr/>
            <p:nvPr/>
          </p:nvSpPr>
          <p:spPr>
            <a:xfrm>
              <a:off x="4224321" y="5766890"/>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4" name="Oval 603"/>
            <p:cNvSpPr/>
            <p:nvPr/>
          </p:nvSpPr>
          <p:spPr>
            <a:xfrm>
              <a:off x="3347287" y="519212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5" name="Oval 604"/>
            <p:cNvSpPr/>
            <p:nvPr/>
          </p:nvSpPr>
          <p:spPr>
            <a:xfrm>
              <a:off x="3636847" y="519212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6" name="Oval 605"/>
            <p:cNvSpPr/>
            <p:nvPr/>
          </p:nvSpPr>
          <p:spPr>
            <a:xfrm>
              <a:off x="3926407" y="519212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7" name="Oval 606"/>
            <p:cNvSpPr/>
            <p:nvPr/>
          </p:nvSpPr>
          <p:spPr>
            <a:xfrm>
              <a:off x="3349827" y="547914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8" name="Oval 607"/>
            <p:cNvSpPr/>
            <p:nvPr/>
          </p:nvSpPr>
          <p:spPr>
            <a:xfrm>
              <a:off x="3639387" y="547914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9" name="Oval 608"/>
            <p:cNvSpPr/>
            <p:nvPr/>
          </p:nvSpPr>
          <p:spPr>
            <a:xfrm>
              <a:off x="3928947" y="547914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0" name="Oval 609"/>
            <p:cNvSpPr/>
            <p:nvPr/>
          </p:nvSpPr>
          <p:spPr>
            <a:xfrm>
              <a:off x="3359987" y="577378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1" name="Oval 610"/>
            <p:cNvSpPr/>
            <p:nvPr/>
          </p:nvSpPr>
          <p:spPr>
            <a:xfrm>
              <a:off x="3649547" y="577378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2" name="Oval 611"/>
            <p:cNvSpPr/>
            <p:nvPr/>
          </p:nvSpPr>
          <p:spPr>
            <a:xfrm>
              <a:off x="3939107" y="5773785"/>
              <a:ext cx="274320" cy="27432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3" name="TextBox 612"/>
            <p:cNvSpPr txBox="1"/>
            <p:nvPr/>
          </p:nvSpPr>
          <p:spPr>
            <a:xfrm>
              <a:off x="3329873" y="5099475"/>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sp>
          <p:nvSpPr>
            <p:cNvPr id="614" name="TextBox 613"/>
            <p:cNvSpPr txBox="1"/>
            <p:nvPr/>
          </p:nvSpPr>
          <p:spPr>
            <a:xfrm>
              <a:off x="3621672" y="5112295"/>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615" name="TextBox 614"/>
            <p:cNvSpPr txBox="1"/>
            <p:nvPr/>
          </p:nvSpPr>
          <p:spPr>
            <a:xfrm>
              <a:off x="3339431" y="5403065"/>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616" name="TextBox 615"/>
            <p:cNvSpPr txBox="1"/>
            <p:nvPr/>
          </p:nvSpPr>
          <p:spPr>
            <a:xfrm>
              <a:off x="3621672" y="5405605"/>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617" name="TextBox 616"/>
            <p:cNvSpPr txBox="1"/>
            <p:nvPr/>
          </p:nvSpPr>
          <p:spPr>
            <a:xfrm>
              <a:off x="3626687" y="569444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618" name="TextBox 617"/>
            <p:cNvSpPr txBox="1"/>
            <p:nvPr/>
          </p:nvSpPr>
          <p:spPr>
            <a:xfrm>
              <a:off x="3918787" y="5700730"/>
              <a:ext cx="314659" cy="400110"/>
            </a:xfrm>
            <a:prstGeom prst="rect">
              <a:avLst/>
            </a:prstGeom>
            <a:noFill/>
          </p:spPr>
          <p:txBody>
            <a:bodyPr wrap="none" rtlCol="0">
              <a:spAutoFit/>
            </a:bodyPr>
            <a:lstStyle/>
            <a:p>
              <a:r>
                <a:rPr lang="en-US" sz="2000" dirty="0" smtClean="0">
                  <a:solidFill>
                    <a:schemeClr val="bg1"/>
                  </a:solidFill>
                </a:rPr>
                <a:t>4</a:t>
              </a:r>
              <a:endParaRPr lang="en-US" sz="2000" dirty="0">
                <a:solidFill>
                  <a:schemeClr val="bg1"/>
                </a:solidFill>
              </a:endParaRPr>
            </a:p>
          </p:txBody>
        </p:sp>
        <p:sp>
          <p:nvSpPr>
            <p:cNvPr id="619" name="TextBox 618"/>
            <p:cNvSpPr txBox="1"/>
            <p:nvPr/>
          </p:nvSpPr>
          <p:spPr>
            <a:xfrm>
              <a:off x="3334888" y="5688030"/>
              <a:ext cx="314659" cy="400110"/>
            </a:xfrm>
            <a:prstGeom prst="rect">
              <a:avLst/>
            </a:prstGeom>
            <a:noFill/>
          </p:spPr>
          <p:txBody>
            <a:bodyPr wrap="none" rtlCol="0">
              <a:spAutoFit/>
            </a:bodyPr>
            <a:lstStyle/>
            <a:p>
              <a:r>
                <a:rPr lang="en-US" sz="2000" dirty="0" smtClean="0">
                  <a:solidFill>
                    <a:schemeClr val="bg1"/>
                  </a:solidFill>
                </a:rPr>
                <a:t>8</a:t>
              </a:r>
              <a:endParaRPr lang="en-US" sz="2000" dirty="0">
                <a:solidFill>
                  <a:schemeClr val="bg1"/>
                </a:solidFill>
              </a:endParaRPr>
            </a:p>
          </p:txBody>
        </p:sp>
        <p:sp>
          <p:nvSpPr>
            <p:cNvPr id="620" name="TextBox 619"/>
            <p:cNvSpPr txBox="1"/>
            <p:nvPr/>
          </p:nvSpPr>
          <p:spPr>
            <a:xfrm>
              <a:off x="3928947" y="539605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621" name="TextBox 620"/>
            <p:cNvSpPr txBox="1"/>
            <p:nvPr/>
          </p:nvSpPr>
          <p:spPr>
            <a:xfrm>
              <a:off x="3906388" y="5111570"/>
              <a:ext cx="314659" cy="400110"/>
            </a:xfrm>
            <a:prstGeom prst="rect">
              <a:avLst/>
            </a:prstGeom>
            <a:noFill/>
          </p:spPr>
          <p:txBody>
            <a:bodyPr wrap="none" rtlCol="0">
              <a:spAutoFit/>
            </a:bodyPr>
            <a:lstStyle/>
            <a:p>
              <a:r>
                <a:rPr lang="en-US" sz="2000" dirty="0" smtClean="0">
                  <a:solidFill>
                    <a:schemeClr val="bg1"/>
                  </a:solidFill>
                </a:rPr>
                <a:t>9</a:t>
              </a:r>
              <a:endParaRPr lang="en-US" sz="2000" dirty="0">
                <a:solidFill>
                  <a:schemeClr val="bg1"/>
                </a:solidFill>
              </a:endParaRPr>
            </a:p>
          </p:txBody>
        </p:sp>
        <p:sp>
          <p:nvSpPr>
            <p:cNvPr id="622" name="TextBox 621"/>
            <p:cNvSpPr txBox="1"/>
            <p:nvPr/>
          </p:nvSpPr>
          <p:spPr>
            <a:xfrm>
              <a:off x="4213728" y="567049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623" name="TextBox 622"/>
            <p:cNvSpPr txBox="1"/>
            <p:nvPr/>
          </p:nvSpPr>
          <p:spPr>
            <a:xfrm>
              <a:off x="4201028" y="5096330"/>
              <a:ext cx="314659" cy="400110"/>
            </a:xfrm>
            <a:prstGeom prst="rect">
              <a:avLst/>
            </a:prstGeom>
            <a:noFill/>
          </p:spPr>
          <p:txBody>
            <a:bodyPr wrap="none" rtlCol="0">
              <a:spAutoFit/>
            </a:bodyPr>
            <a:lstStyle/>
            <a:p>
              <a:r>
                <a:rPr lang="en-US" sz="2000" dirty="0" smtClean="0">
                  <a:solidFill>
                    <a:schemeClr val="bg1"/>
                  </a:solidFill>
                </a:rPr>
                <a:t>2</a:t>
              </a:r>
              <a:endParaRPr lang="en-US" sz="2000" dirty="0">
                <a:solidFill>
                  <a:schemeClr val="bg1"/>
                </a:solidFill>
              </a:endParaRPr>
            </a:p>
          </p:txBody>
        </p:sp>
        <p:sp>
          <p:nvSpPr>
            <p:cNvPr id="624" name="TextBox 623"/>
            <p:cNvSpPr txBox="1"/>
            <p:nvPr/>
          </p:nvSpPr>
          <p:spPr>
            <a:xfrm>
              <a:off x="3347287" y="5972630"/>
              <a:ext cx="314659" cy="400110"/>
            </a:xfrm>
            <a:prstGeom prst="rect">
              <a:avLst/>
            </a:prstGeom>
            <a:noFill/>
          </p:spPr>
          <p:txBody>
            <a:bodyPr wrap="none" rtlCol="0">
              <a:spAutoFit/>
            </a:bodyPr>
            <a:lstStyle/>
            <a:p>
              <a:r>
                <a:rPr lang="en-US" sz="2000" dirty="0" smtClean="0">
                  <a:solidFill>
                    <a:schemeClr val="bg1"/>
                  </a:solidFill>
                </a:rPr>
                <a:t>5</a:t>
              </a:r>
              <a:endParaRPr lang="en-US" sz="2000" dirty="0">
                <a:solidFill>
                  <a:schemeClr val="bg1"/>
                </a:solidFill>
              </a:endParaRPr>
            </a:p>
          </p:txBody>
        </p:sp>
        <p:sp>
          <p:nvSpPr>
            <p:cNvPr id="625" name="TextBox 624"/>
            <p:cNvSpPr txBox="1"/>
            <p:nvPr/>
          </p:nvSpPr>
          <p:spPr>
            <a:xfrm>
              <a:off x="3632369" y="598170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626" name="TextBox 625"/>
            <p:cNvSpPr txBox="1"/>
            <p:nvPr/>
          </p:nvSpPr>
          <p:spPr>
            <a:xfrm>
              <a:off x="3921628" y="597263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627" name="TextBox 626"/>
            <p:cNvSpPr txBox="1"/>
            <p:nvPr/>
          </p:nvSpPr>
          <p:spPr>
            <a:xfrm>
              <a:off x="4201028" y="5383470"/>
              <a:ext cx="314659" cy="400110"/>
            </a:xfrm>
            <a:prstGeom prst="rect">
              <a:avLst/>
            </a:prstGeom>
            <a:noFill/>
          </p:spPr>
          <p:txBody>
            <a:bodyPr wrap="none" rtlCol="0">
              <a:spAutoFit/>
            </a:bodyPr>
            <a:lstStyle/>
            <a:p>
              <a:r>
                <a:rPr lang="en-US" sz="2000" dirty="0" smtClean="0">
                  <a:solidFill>
                    <a:schemeClr val="bg1"/>
                  </a:solidFill>
                </a:rPr>
                <a:t>1</a:t>
              </a:r>
              <a:endParaRPr lang="en-US" sz="2000" dirty="0">
                <a:solidFill>
                  <a:schemeClr val="bg1"/>
                </a:solidFill>
              </a:endParaRPr>
            </a:p>
          </p:txBody>
        </p:sp>
        <p:sp>
          <p:nvSpPr>
            <p:cNvPr id="628" name="TextBox 627"/>
            <p:cNvSpPr txBox="1"/>
            <p:nvPr/>
          </p:nvSpPr>
          <p:spPr>
            <a:xfrm>
              <a:off x="4201329" y="5968275"/>
              <a:ext cx="314659" cy="400110"/>
            </a:xfrm>
            <a:prstGeom prst="rect">
              <a:avLst/>
            </a:prstGeom>
            <a:noFill/>
          </p:spPr>
          <p:txBody>
            <a:bodyPr wrap="none" rtlCol="0">
              <a:spAutoFit/>
            </a:bodyPr>
            <a:lstStyle/>
            <a:p>
              <a:r>
                <a:rPr lang="en-US" sz="2000" dirty="0" smtClean="0">
                  <a:solidFill>
                    <a:schemeClr val="bg1"/>
                  </a:solidFill>
                </a:rPr>
                <a:t>3</a:t>
              </a:r>
              <a:endParaRPr lang="en-US" sz="2000" dirty="0">
                <a:solidFill>
                  <a:schemeClr val="bg1"/>
                </a:solidFill>
              </a:endParaRPr>
            </a:p>
          </p:txBody>
        </p:sp>
      </p:grpSp>
      <p:cxnSp>
        <p:nvCxnSpPr>
          <p:cNvPr id="629" name="Straight Arrow Connector 628"/>
          <p:cNvCxnSpPr/>
          <p:nvPr/>
        </p:nvCxnSpPr>
        <p:spPr>
          <a:xfrm flipH="1">
            <a:off x="3022600" y="4576475"/>
            <a:ext cx="2722061" cy="1368910"/>
          </a:xfrm>
          <a:prstGeom prst="straightConnector1">
            <a:avLst/>
          </a:prstGeom>
          <a:ln w="127000">
            <a:tailEnd type="arrow"/>
          </a:ln>
        </p:spPr>
        <p:style>
          <a:lnRef idx="2">
            <a:schemeClr val="accent1"/>
          </a:lnRef>
          <a:fillRef idx="0">
            <a:schemeClr val="accent1"/>
          </a:fillRef>
          <a:effectRef idx="1">
            <a:schemeClr val="accent1"/>
          </a:effectRef>
          <a:fontRef idx="minor">
            <a:schemeClr val="tx1"/>
          </a:fontRef>
        </p:style>
      </p:cxnSp>
      <p:sp>
        <p:nvSpPr>
          <p:cNvPr id="632" name="TextBox 631"/>
          <p:cNvSpPr txBox="1"/>
          <p:nvPr/>
        </p:nvSpPr>
        <p:spPr>
          <a:xfrm>
            <a:off x="325186" y="5130045"/>
            <a:ext cx="1365503" cy="1384995"/>
          </a:xfrm>
          <a:prstGeom prst="rect">
            <a:avLst/>
          </a:prstGeom>
          <a:noFill/>
        </p:spPr>
        <p:txBody>
          <a:bodyPr wrap="none" rtlCol="0">
            <a:spAutoFit/>
          </a:bodyPr>
          <a:lstStyle/>
          <a:p>
            <a:r>
              <a:rPr lang="en-US" sz="2800" dirty="0" smtClean="0"/>
              <a:t>_</a:t>
            </a:r>
          </a:p>
          <a:p>
            <a:r>
              <a:rPr lang="en-US" sz="2800" b="1" dirty="0" smtClean="0"/>
              <a:t>X = 4.25</a:t>
            </a:r>
          </a:p>
          <a:p>
            <a:r>
              <a:rPr lang="en-US" sz="2800" b="1" dirty="0" smtClean="0"/>
              <a:t>s = 3.24   </a:t>
            </a:r>
            <a:endParaRPr lang="en-US" sz="2800" b="1" dirty="0"/>
          </a:p>
        </p:txBody>
      </p:sp>
    </p:spTree>
    <p:extLst>
      <p:ext uri="{BB962C8B-B14F-4D97-AF65-F5344CB8AC3E}">
        <p14:creationId xmlns:p14="http://schemas.microsoft.com/office/powerpoint/2010/main" val="384986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20"/>
                                        </p:tgtEl>
                                        <p:attrNameLst>
                                          <p:attrName>style.visibility</p:attrName>
                                        </p:attrNameLst>
                                      </p:cBhvr>
                                      <p:to>
                                        <p:strVal val="visible"/>
                                      </p:to>
                                    </p:set>
                                    <p:animEffect transition="in" filter="checkerboard(across)">
                                      <p:cBhvr>
                                        <p:cTn id="11" dur="500"/>
                                        <p:tgtEl>
                                          <p:spTgt spid="2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71"/>
                                        </p:tgtEl>
                                        <p:attrNameLst>
                                          <p:attrName>style.visibility</p:attrName>
                                        </p:attrNameLst>
                                      </p:cBhvr>
                                      <p:to>
                                        <p:strVal val="visible"/>
                                      </p:to>
                                    </p:set>
                                  </p:childTnLst>
                                </p:cTn>
                              </p:par>
                            </p:childTnLst>
                          </p:cTn>
                        </p:par>
                        <p:par>
                          <p:cTn id="20" fill="hold">
                            <p:stCondLst>
                              <p:cond delay="0"/>
                            </p:stCondLst>
                            <p:childTnLst>
                              <p:par>
                                <p:cTn id="21" presetID="22" presetClass="entr" presetSubtype="2"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right)">
                                      <p:cBhvr>
                                        <p:cTn id="23" dur="500"/>
                                        <p:tgtEl>
                                          <p:spTgt spid="37"/>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right)">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0"/>
                                        </p:tgtEl>
                                        <p:attrNameLst>
                                          <p:attrName>style.visibility</p:attrName>
                                        </p:attrNameLst>
                                      </p:cBhvr>
                                      <p:to>
                                        <p:strVal val="visible"/>
                                      </p:to>
                                    </p:set>
                                  </p:childTnLst>
                                </p:cTn>
                              </p:par>
                            </p:childTnLst>
                          </p:cTn>
                        </p:par>
                        <p:par>
                          <p:cTn id="35" fill="hold">
                            <p:stCondLst>
                              <p:cond delay="0"/>
                            </p:stCondLst>
                            <p:childTnLst>
                              <p:par>
                                <p:cTn id="36" presetID="22" presetClass="entr" presetSubtype="2" fill="hold" nodeType="afterEffect">
                                  <p:stCondLst>
                                    <p:cond delay="0"/>
                                  </p:stCondLst>
                                  <p:childTnLst>
                                    <p:set>
                                      <p:cBhvr>
                                        <p:cTn id="37" dur="1" fill="hold">
                                          <p:stCondLst>
                                            <p:cond delay="0"/>
                                          </p:stCondLst>
                                        </p:cTn>
                                        <p:tgtEl>
                                          <p:spTgt spid="499"/>
                                        </p:tgtEl>
                                        <p:attrNameLst>
                                          <p:attrName>style.visibility</p:attrName>
                                        </p:attrNameLst>
                                      </p:cBhvr>
                                      <p:to>
                                        <p:strVal val="visible"/>
                                      </p:to>
                                    </p:set>
                                    <p:animEffect transition="in" filter="wipe(right)">
                                      <p:cBhvr>
                                        <p:cTn id="38" dur="500"/>
                                        <p:tgtEl>
                                          <p:spTgt spid="499"/>
                                        </p:tgtEl>
                                      </p:cBhvr>
                                    </p:animEffec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59"/>
                                        </p:tgtEl>
                                        <p:attrNameLst>
                                          <p:attrName>style.visibility</p:attrName>
                                        </p:attrNameLst>
                                      </p:cBhvr>
                                      <p:to>
                                        <p:strVal val="visible"/>
                                      </p:to>
                                    </p:set>
                                  </p:childTnLst>
                                </p:cTn>
                              </p:par>
                            </p:childTnLst>
                          </p:cTn>
                        </p:par>
                        <p:par>
                          <p:cTn id="42" fill="hold">
                            <p:stCondLst>
                              <p:cond delay="500"/>
                            </p:stCondLst>
                            <p:childTnLst>
                              <p:par>
                                <p:cTn id="43" presetID="22" presetClass="entr" presetSubtype="2" fill="hold" grpId="0" nodeType="afterEffect">
                                  <p:stCondLst>
                                    <p:cond delay="0"/>
                                  </p:stCondLst>
                                  <p:childTnLst>
                                    <p:set>
                                      <p:cBhvr>
                                        <p:cTn id="44" dur="1" fill="hold">
                                          <p:stCondLst>
                                            <p:cond delay="0"/>
                                          </p:stCondLst>
                                        </p:cTn>
                                        <p:tgtEl>
                                          <p:spTgt spid="500"/>
                                        </p:tgtEl>
                                        <p:attrNameLst>
                                          <p:attrName>style.visibility</p:attrName>
                                        </p:attrNameLst>
                                      </p:cBhvr>
                                      <p:to>
                                        <p:strVal val="visible"/>
                                      </p:to>
                                    </p:set>
                                    <p:animEffect transition="in" filter="wipe(right)">
                                      <p:cBhvr>
                                        <p:cTn id="45" dur="500"/>
                                        <p:tgtEl>
                                          <p:spTgt spid="50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14"/>
                                        </p:tgtEl>
                                        <p:attrNameLst>
                                          <p:attrName>style.visibility</p:attrName>
                                        </p:attrNameLst>
                                      </p:cBhvr>
                                      <p:to>
                                        <p:strVal val="visible"/>
                                      </p:to>
                                    </p:set>
                                  </p:childTnLst>
                                </p:cTn>
                              </p:par>
                            </p:childTnLst>
                          </p:cTn>
                        </p:par>
                        <p:par>
                          <p:cTn id="50" fill="hold">
                            <p:stCondLst>
                              <p:cond delay="0"/>
                            </p:stCondLst>
                            <p:childTnLst>
                              <p:par>
                                <p:cTn id="51" presetID="22" presetClass="entr" presetSubtype="2" fill="hold" nodeType="afterEffect">
                                  <p:stCondLst>
                                    <p:cond delay="0"/>
                                  </p:stCondLst>
                                  <p:childTnLst>
                                    <p:set>
                                      <p:cBhvr>
                                        <p:cTn id="52" dur="1" fill="hold">
                                          <p:stCondLst>
                                            <p:cond delay="0"/>
                                          </p:stCondLst>
                                        </p:cTn>
                                        <p:tgtEl>
                                          <p:spTgt spid="524"/>
                                        </p:tgtEl>
                                        <p:attrNameLst>
                                          <p:attrName>style.visibility</p:attrName>
                                        </p:attrNameLst>
                                      </p:cBhvr>
                                      <p:to>
                                        <p:strVal val="visible"/>
                                      </p:to>
                                    </p:set>
                                    <p:animEffect transition="in" filter="wipe(right)">
                                      <p:cBhvr>
                                        <p:cTn id="53" dur="500"/>
                                        <p:tgtEl>
                                          <p:spTgt spid="524"/>
                                        </p:tgtEl>
                                      </p:cBhvr>
                                    </p:animEffect>
                                  </p:childTnLst>
                                </p:cTn>
                              </p:par>
                            </p:childTnLst>
                          </p:cTn>
                        </p:par>
                        <p:par>
                          <p:cTn id="54" fill="hold">
                            <p:stCondLst>
                              <p:cond delay="500"/>
                            </p:stCondLst>
                            <p:childTnLst>
                              <p:par>
                                <p:cTn id="55" presetID="1" presetClass="entr" presetSubtype="0" fill="hold" nodeType="afterEffect">
                                  <p:stCondLst>
                                    <p:cond delay="0"/>
                                  </p:stCondLst>
                                  <p:childTnLst>
                                    <p:set>
                                      <p:cBhvr>
                                        <p:cTn id="56" dur="1" fill="hold">
                                          <p:stCondLst>
                                            <p:cond delay="0"/>
                                          </p:stCondLst>
                                        </p:cTn>
                                        <p:tgtEl>
                                          <p:spTgt spid="104"/>
                                        </p:tgtEl>
                                        <p:attrNameLst>
                                          <p:attrName>style.visibility</p:attrName>
                                        </p:attrNameLst>
                                      </p:cBhvr>
                                      <p:to>
                                        <p:strVal val="visible"/>
                                      </p:to>
                                    </p:set>
                                  </p:childTnLst>
                                </p:cTn>
                              </p:par>
                            </p:childTnLst>
                          </p:cTn>
                        </p:par>
                        <p:par>
                          <p:cTn id="57" fill="hold">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525"/>
                                        </p:tgtEl>
                                        <p:attrNameLst>
                                          <p:attrName>style.visibility</p:attrName>
                                        </p:attrNameLst>
                                      </p:cBhvr>
                                      <p:to>
                                        <p:strVal val="visible"/>
                                      </p:to>
                                    </p:set>
                                    <p:animEffect transition="in" filter="wipe(right)">
                                      <p:cBhvr>
                                        <p:cTn id="60" dur="500"/>
                                        <p:tgtEl>
                                          <p:spTgt spid="525"/>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62"/>
                                        </p:tgtEl>
                                        <p:attrNameLst>
                                          <p:attrName>style.visibility</p:attrName>
                                        </p:attrNameLst>
                                      </p:cBhvr>
                                      <p:to>
                                        <p:strVal val="visible"/>
                                      </p:to>
                                    </p:set>
                                  </p:childTnLst>
                                </p:cTn>
                              </p:par>
                            </p:childTnLst>
                          </p:cTn>
                        </p:par>
                        <p:par>
                          <p:cTn id="65" fill="hold">
                            <p:stCondLst>
                              <p:cond delay="0"/>
                            </p:stCondLst>
                            <p:childTnLst>
                              <p:par>
                                <p:cTn id="66" presetID="22" presetClass="entr" presetSubtype="2" fill="hold" nodeType="afterEffect">
                                  <p:stCondLst>
                                    <p:cond delay="0"/>
                                  </p:stCondLst>
                                  <p:childTnLst>
                                    <p:set>
                                      <p:cBhvr>
                                        <p:cTn id="67" dur="1" fill="hold">
                                          <p:stCondLst>
                                            <p:cond delay="0"/>
                                          </p:stCondLst>
                                        </p:cTn>
                                        <p:tgtEl>
                                          <p:spTgt spid="581"/>
                                        </p:tgtEl>
                                        <p:attrNameLst>
                                          <p:attrName>style.visibility</p:attrName>
                                        </p:attrNameLst>
                                      </p:cBhvr>
                                      <p:to>
                                        <p:strVal val="visible"/>
                                      </p:to>
                                    </p:set>
                                    <p:animEffect transition="in" filter="wipe(right)">
                                      <p:cBhvr>
                                        <p:cTn id="68" dur="500"/>
                                        <p:tgtEl>
                                          <p:spTgt spid="581"/>
                                        </p:tgtEl>
                                      </p:cBhvr>
                                    </p:animEffect>
                                  </p:childTnLst>
                                </p:cTn>
                              </p:par>
                            </p:childTnLst>
                          </p:cTn>
                        </p:par>
                        <p:par>
                          <p:cTn id="69" fill="hold">
                            <p:stCondLst>
                              <p:cond delay="500"/>
                            </p:stCondLst>
                            <p:childTnLst>
                              <p:par>
                                <p:cTn id="70" presetID="1" presetClass="entr" presetSubtype="0" fill="hold" nodeType="afterEffect">
                                  <p:stCondLst>
                                    <p:cond delay="0"/>
                                  </p:stCondLst>
                                  <p:childTnLst>
                                    <p:set>
                                      <p:cBhvr>
                                        <p:cTn id="71" dur="1" fill="hold">
                                          <p:stCondLst>
                                            <p:cond delay="0"/>
                                          </p:stCondLst>
                                        </p:cTn>
                                        <p:tgtEl>
                                          <p:spTgt spid="117"/>
                                        </p:tgtEl>
                                        <p:attrNameLst>
                                          <p:attrName>style.visibility</p:attrName>
                                        </p:attrNameLst>
                                      </p:cBhvr>
                                      <p:to>
                                        <p:strVal val="visible"/>
                                      </p:to>
                                    </p:set>
                                  </p:childTnLst>
                                </p:cTn>
                              </p:par>
                            </p:childTnLst>
                          </p:cTn>
                        </p:par>
                        <p:par>
                          <p:cTn id="72" fill="hold">
                            <p:stCondLst>
                              <p:cond delay="500"/>
                            </p:stCondLst>
                            <p:childTnLst>
                              <p:par>
                                <p:cTn id="73" presetID="22" presetClass="entr" presetSubtype="2" fill="hold" grpId="0" nodeType="afterEffect">
                                  <p:stCondLst>
                                    <p:cond delay="0"/>
                                  </p:stCondLst>
                                  <p:childTnLst>
                                    <p:set>
                                      <p:cBhvr>
                                        <p:cTn id="74" dur="1" fill="hold">
                                          <p:stCondLst>
                                            <p:cond delay="0"/>
                                          </p:stCondLst>
                                        </p:cTn>
                                        <p:tgtEl>
                                          <p:spTgt spid="583"/>
                                        </p:tgtEl>
                                        <p:attrNameLst>
                                          <p:attrName>style.visibility</p:attrName>
                                        </p:attrNameLst>
                                      </p:cBhvr>
                                      <p:to>
                                        <p:strVal val="visible"/>
                                      </p:to>
                                    </p:set>
                                    <p:animEffect transition="in" filter="wipe(right)">
                                      <p:cBhvr>
                                        <p:cTn id="75" dur="500"/>
                                        <p:tgtEl>
                                          <p:spTgt spid="583"/>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596"/>
                                        </p:tgtEl>
                                        <p:attrNameLst>
                                          <p:attrName>style.visibility</p:attrName>
                                        </p:attrNameLst>
                                      </p:cBhvr>
                                      <p:to>
                                        <p:strVal val="visible"/>
                                      </p:to>
                                    </p:set>
                                  </p:childTnLst>
                                </p:cTn>
                              </p:par>
                            </p:childTnLst>
                          </p:cTn>
                        </p:par>
                        <p:par>
                          <p:cTn id="80" fill="hold">
                            <p:stCondLst>
                              <p:cond delay="0"/>
                            </p:stCondLst>
                            <p:childTnLst>
                              <p:par>
                                <p:cTn id="81" presetID="22" presetClass="entr" presetSubtype="2" fill="hold" nodeType="afterEffect">
                                  <p:stCondLst>
                                    <p:cond delay="0"/>
                                  </p:stCondLst>
                                  <p:childTnLst>
                                    <p:set>
                                      <p:cBhvr>
                                        <p:cTn id="82" dur="1" fill="hold">
                                          <p:stCondLst>
                                            <p:cond delay="0"/>
                                          </p:stCondLst>
                                        </p:cTn>
                                        <p:tgtEl>
                                          <p:spTgt spid="629"/>
                                        </p:tgtEl>
                                        <p:attrNameLst>
                                          <p:attrName>style.visibility</p:attrName>
                                        </p:attrNameLst>
                                      </p:cBhvr>
                                      <p:to>
                                        <p:strVal val="visible"/>
                                      </p:to>
                                    </p:set>
                                    <p:animEffect transition="in" filter="wipe(right)">
                                      <p:cBhvr>
                                        <p:cTn id="83" dur="500"/>
                                        <p:tgtEl>
                                          <p:spTgt spid="629"/>
                                        </p:tgtEl>
                                      </p:cBhvr>
                                    </p:animEffect>
                                  </p:childTnLst>
                                </p:cTn>
                              </p:par>
                            </p:childTnLst>
                          </p:cTn>
                        </p:par>
                        <p:par>
                          <p:cTn id="84" fill="hold">
                            <p:stCondLst>
                              <p:cond delay="500"/>
                            </p:stCondLst>
                            <p:childTnLst>
                              <p:par>
                                <p:cTn id="85" presetID="22" presetClass="entr" presetSubtype="2" fill="hold" grpId="0" nodeType="afterEffect">
                                  <p:stCondLst>
                                    <p:cond delay="0"/>
                                  </p:stCondLst>
                                  <p:childTnLst>
                                    <p:set>
                                      <p:cBhvr>
                                        <p:cTn id="86" dur="1" fill="hold">
                                          <p:stCondLst>
                                            <p:cond delay="0"/>
                                          </p:stCondLst>
                                        </p:cTn>
                                        <p:tgtEl>
                                          <p:spTgt spid="632"/>
                                        </p:tgtEl>
                                        <p:attrNameLst>
                                          <p:attrName>style.visibility</p:attrName>
                                        </p:attrNameLst>
                                      </p:cBhvr>
                                      <p:to>
                                        <p:strVal val="visible"/>
                                      </p:to>
                                    </p:set>
                                    <p:animEffect transition="in" filter="wipe(right)">
                                      <p:cBhvr>
                                        <p:cTn id="87" dur="500"/>
                                        <p:tgtEl>
                                          <p:spTgt spid="632"/>
                                        </p:tgtEl>
                                      </p:cBhvr>
                                    </p:animEffect>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p:bldP spid="48" grpId="0"/>
      <p:bldP spid="500" grpId="0"/>
      <p:bldP spid="525" grpId="0"/>
      <p:bldP spid="583" grpId="0"/>
      <p:bldP spid="63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Units of analysis?</a:t>
            </a:r>
            <a:endParaRPr lang="en-US" dirty="0"/>
          </a:p>
        </p:txBody>
      </p:sp>
      <p:sp>
        <p:nvSpPr>
          <p:cNvPr id="3" name="Content Placeholder 2"/>
          <p:cNvSpPr>
            <a:spLocks noGrp="1"/>
          </p:cNvSpPr>
          <p:nvPr>
            <p:ph idx="1"/>
          </p:nvPr>
        </p:nvSpPr>
        <p:spPr>
          <a:xfrm>
            <a:off x="0" y="609600"/>
            <a:ext cx="9144000" cy="6248400"/>
          </a:xfrm>
        </p:spPr>
        <p:txBody>
          <a:bodyPr>
            <a:normAutofit/>
          </a:bodyPr>
          <a:lstStyle/>
          <a:p>
            <a:r>
              <a:rPr lang="en-US" dirty="0" smtClean="0"/>
              <a:t>The fundamental question is always: What is the unit of analysis about which we want to make conclusions. </a:t>
            </a:r>
          </a:p>
          <a:p>
            <a:r>
              <a:rPr lang="en-US" dirty="0" smtClean="0"/>
              <a:t>For instance, if we want to study the activity patterns of *neurons* and we are reasonably certain that the underlying brains are relatively similar, the unit of analysis might be neurons.</a:t>
            </a:r>
          </a:p>
          <a:p>
            <a:r>
              <a:rPr lang="en-US" dirty="0" smtClean="0"/>
              <a:t>In other words, there will be no </a:t>
            </a:r>
            <a:r>
              <a:rPr lang="en-US" dirty="0" err="1" smtClean="0"/>
              <a:t>pseudoreplication</a:t>
            </a:r>
            <a:r>
              <a:rPr lang="en-US" dirty="0" smtClean="0"/>
              <a:t> problem. </a:t>
            </a:r>
          </a:p>
          <a:p>
            <a:r>
              <a:rPr lang="en-US" dirty="0" smtClean="0"/>
              <a:t>But if we start to look at the relationship between neurons and behavior, things get complicated. Most neurons will “share” a monkey. Not independent.   </a:t>
            </a:r>
            <a:endParaRPr lang="en-US" dirty="0"/>
          </a:p>
        </p:txBody>
      </p:sp>
    </p:spTree>
    <p:extLst>
      <p:ext uri="{BB962C8B-B14F-4D97-AF65-F5344CB8AC3E}">
        <p14:creationId xmlns:p14="http://schemas.microsoft.com/office/powerpoint/2010/main" val="2707091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smtClean="0"/>
              <a:t>Why does this work? The central limit theorem</a:t>
            </a:r>
            <a:endParaRPr lang="en-US" sz="3600" dirty="0"/>
          </a:p>
        </p:txBody>
      </p:sp>
      <p:sp>
        <p:nvSpPr>
          <p:cNvPr id="4" name="Content Placeholder 3"/>
          <p:cNvSpPr>
            <a:spLocks noGrp="1"/>
          </p:cNvSpPr>
          <p:nvPr>
            <p:ph idx="1"/>
          </p:nvPr>
        </p:nvSpPr>
        <p:spPr>
          <a:xfrm>
            <a:off x="0" y="1600200"/>
            <a:ext cx="9144000" cy="5257800"/>
          </a:xfrm>
        </p:spPr>
        <p:txBody>
          <a:bodyPr/>
          <a:lstStyle/>
          <a:p>
            <a:r>
              <a:rPr lang="en-US" b="1" dirty="0" smtClean="0"/>
              <a:t>If</a:t>
            </a:r>
            <a:r>
              <a:rPr lang="en-US" dirty="0" smtClean="0"/>
              <a:t> drawn </a:t>
            </a:r>
            <a:r>
              <a:rPr lang="en-US" b="1" dirty="0" smtClean="0"/>
              <a:t>randomly</a:t>
            </a:r>
            <a:r>
              <a:rPr lang="en-US" dirty="0" smtClean="0"/>
              <a:t> and </a:t>
            </a:r>
            <a:r>
              <a:rPr lang="en-US" b="1" dirty="0" smtClean="0"/>
              <a:t>independently</a:t>
            </a:r>
            <a:r>
              <a:rPr lang="en-US" dirty="0" smtClean="0"/>
              <a:t>, the </a:t>
            </a:r>
            <a:r>
              <a:rPr lang="en-US" b="1" dirty="0" smtClean="0"/>
              <a:t>sample means</a:t>
            </a:r>
            <a:r>
              <a:rPr lang="en-US" dirty="0" smtClean="0"/>
              <a:t> distribute </a:t>
            </a:r>
            <a:r>
              <a:rPr lang="en-US" b="1" dirty="0" smtClean="0"/>
              <a:t>normally</a:t>
            </a:r>
            <a:r>
              <a:rPr lang="en-US" dirty="0" smtClean="0"/>
              <a:t> as the sample size </a:t>
            </a:r>
            <a:r>
              <a:rPr lang="en-US" b="1" dirty="0" smtClean="0"/>
              <a:t>increases</a:t>
            </a:r>
            <a:r>
              <a:rPr lang="en-US" dirty="0" smtClean="0"/>
              <a:t>, </a:t>
            </a:r>
            <a:r>
              <a:rPr lang="en-US" b="1" dirty="0" smtClean="0"/>
              <a:t>regardless</a:t>
            </a:r>
            <a:r>
              <a:rPr lang="en-US" dirty="0" smtClean="0"/>
              <a:t> of how the underlying population is distributed. </a:t>
            </a:r>
          </a:p>
          <a:p>
            <a:r>
              <a:rPr lang="en-US" dirty="0"/>
              <a:t>If the sampling is independent and representative (each member of the population has an equal chance of being in the sample), then sample parameters (mean, SD) will approach the parameters (mean, SD) of the population, as one increases sample size</a:t>
            </a:r>
            <a:r>
              <a:rPr lang="en-US" dirty="0" smtClean="0"/>
              <a:t>.</a:t>
            </a:r>
            <a:endParaRPr lang="en-US" dirty="0"/>
          </a:p>
        </p:txBody>
      </p:sp>
    </p:spTree>
    <p:extLst>
      <p:ext uri="{BB962C8B-B14F-4D97-AF65-F5344CB8AC3E}">
        <p14:creationId xmlns:p14="http://schemas.microsoft.com/office/powerpoint/2010/main" val="4066116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143000"/>
          </a:xfrm>
        </p:spPr>
        <p:txBody>
          <a:bodyPr>
            <a:normAutofit/>
          </a:bodyPr>
          <a:lstStyle/>
          <a:p>
            <a:r>
              <a:rPr lang="en-US" sz="3200" dirty="0" smtClean="0"/>
              <a:t>To understand what is going on, we </a:t>
            </a:r>
            <a:r>
              <a:rPr lang="en-US" sz="3200" dirty="0" smtClean="0"/>
              <a:t>differentiate</a:t>
            </a:r>
            <a:r>
              <a:rPr lang="en-US" sz="3200" dirty="0" smtClean="0"/>
              <a:t>:</a:t>
            </a:r>
            <a:endParaRPr lang="en-US" sz="3200" dirty="0"/>
          </a:p>
        </p:txBody>
      </p:sp>
      <p:sp>
        <p:nvSpPr>
          <p:cNvPr id="3" name="Content Placeholder 2"/>
          <p:cNvSpPr>
            <a:spLocks noGrp="1"/>
          </p:cNvSpPr>
          <p:nvPr>
            <p:ph idx="1"/>
          </p:nvPr>
        </p:nvSpPr>
        <p:spPr>
          <a:xfrm>
            <a:off x="0" y="863601"/>
            <a:ext cx="9144000" cy="6079067"/>
          </a:xfrm>
        </p:spPr>
        <p:txBody>
          <a:bodyPr>
            <a:normAutofit fontScale="92500" lnSpcReduction="10000"/>
          </a:bodyPr>
          <a:lstStyle/>
          <a:p>
            <a:r>
              <a:rPr lang="en-US" dirty="0" smtClean="0"/>
              <a:t>Population</a:t>
            </a:r>
          </a:p>
          <a:p>
            <a:r>
              <a:rPr lang="en-US" dirty="0" smtClean="0"/>
              <a:t>Sample</a:t>
            </a:r>
          </a:p>
          <a:p>
            <a:r>
              <a:rPr lang="en-US" dirty="0" smtClean="0"/>
              <a:t>Observations (that make up each sample)</a:t>
            </a:r>
            <a:endParaRPr lang="en-US" dirty="0" smtClean="0"/>
          </a:p>
          <a:p>
            <a:r>
              <a:rPr lang="en-US" dirty="0" smtClean="0"/>
              <a:t>Population mean</a:t>
            </a:r>
          </a:p>
          <a:p>
            <a:r>
              <a:rPr lang="en-US" dirty="0" smtClean="0"/>
              <a:t>Population standard deviation</a:t>
            </a:r>
          </a:p>
          <a:p>
            <a:r>
              <a:rPr lang="en-US" dirty="0" smtClean="0"/>
              <a:t>Sample mean</a:t>
            </a:r>
          </a:p>
          <a:p>
            <a:r>
              <a:rPr lang="en-US" dirty="0" smtClean="0"/>
              <a:t>Sample standard deviation</a:t>
            </a:r>
          </a:p>
          <a:p>
            <a:r>
              <a:rPr lang="en-US" dirty="0" smtClean="0"/>
              <a:t>The distribution of values (in a population or sample)</a:t>
            </a:r>
          </a:p>
          <a:p>
            <a:r>
              <a:rPr lang="en-US" dirty="0" smtClean="0"/>
              <a:t>The distribution of sample means (not population means)</a:t>
            </a:r>
          </a:p>
          <a:p>
            <a:r>
              <a:rPr lang="en-US" dirty="0" smtClean="0"/>
              <a:t>The standard deviation of the sample means = </a:t>
            </a:r>
          </a:p>
          <a:p>
            <a:r>
              <a:rPr lang="en-US" dirty="0" smtClean="0"/>
              <a:t>The standard </a:t>
            </a:r>
            <a:r>
              <a:rPr lang="en-US" dirty="0"/>
              <a:t>error </a:t>
            </a:r>
            <a:r>
              <a:rPr lang="en-US" dirty="0" smtClean="0"/>
              <a:t>of </a:t>
            </a:r>
            <a:r>
              <a:rPr lang="en-US" dirty="0"/>
              <a:t>the </a:t>
            </a:r>
            <a:r>
              <a:rPr lang="en-US" dirty="0" smtClean="0"/>
              <a:t>mean </a:t>
            </a:r>
            <a:endParaRPr lang="en-US" dirty="0" smtClean="0"/>
          </a:p>
        </p:txBody>
      </p:sp>
    </p:spTree>
    <p:extLst>
      <p:ext uri="{BB962C8B-B14F-4D97-AF65-F5344CB8AC3E}">
        <p14:creationId xmlns:p14="http://schemas.microsoft.com/office/powerpoint/2010/main" val="2533154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71438"/>
            <a:ext cx="9144000" cy="1143000"/>
          </a:xfrm>
        </p:spPr>
        <p:txBody>
          <a:bodyPr>
            <a:normAutofit fontScale="90000"/>
          </a:bodyPr>
          <a:lstStyle/>
          <a:p>
            <a:r>
              <a:rPr lang="en-US" dirty="0" smtClean="0"/>
              <a:t>Estimates of the sample mean distribute normally, as n increases</a:t>
            </a:r>
            <a:endParaRPr lang="en-US" dirty="0"/>
          </a:p>
        </p:txBody>
      </p:sp>
      <p:pic>
        <p:nvPicPr>
          <p:cNvPr id="3" name="centend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84325"/>
            <a:ext cx="9144000" cy="4781550"/>
          </a:xfrm>
          <a:prstGeom prst="rect">
            <a:avLst/>
          </a:prstGeom>
        </p:spPr>
      </p:pic>
    </p:spTree>
    <p:extLst>
      <p:ext uri="{BB962C8B-B14F-4D97-AF65-F5344CB8AC3E}">
        <p14:creationId xmlns:p14="http://schemas.microsoft.com/office/powerpoint/2010/main" val="159258496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0638"/>
            <a:ext cx="9144000" cy="1143000"/>
          </a:xfrm>
        </p:spPr>
        <p:txBody>
          <a:bodyPr>
            <a:normAutofit fontScale="90000"/>
          </a:bodyPr>
          <a:lstStyle/>
          <a:p>
            <a:r>
              <a:rPr lang="en-US" dirty="0" smtClean="0"/>
              <a:t>Regardless of the shape of the underlying distribution, e.g. gamma here.</a:t>
            </a:r>
            <a:endParaRPr lang="en-US" dirty="0"/>
          </a:p>
        </p:txBody>
      </p:sp>
      <p:pic>
        <p:nvPicPr>
          <p:cNvPr id="3" name="centend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06525"/>
            <a:ext cx="9144000" cy="4781550"/>
          </a:xfrm>
          <a:prstGeom prst="rect">
            <a:avLst/>
          </a:prstGeom>
        </p:spPr>
      </p:pic>
    </p:spTree>
    <p:extLst>
      <p:ext uri="{BB962C8B-B14F-4D97-AF65-F5344CB8AC3E}">
        <p14:creationId xmlns:p14="http://schemas.microsoft.com/office/powerpoint/2010/main" val="293200471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5225</TotalTime>
  <Words>3720</Words>
  <Application>Microsoft Macintosh PowerPoint</Application>
  <PresentationFormat>On-screen Show (4:3)</PresentationFormat>
  <Paragraphs>590</Paragraphs>
  <Slides>50</Slides>
  <Notes>30</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1_Office Theme</vt:lpstr>
      <vt:lpstr>Equation</vt:lpstr>
      <vt:lpstr>PowerPoint Presentation</vt:lpstr>
      <vt:lpstr>Reminder: Orthogonality principle</vt:lpstr>
      <vt:lpstr>Partitioning of sum of squared deviations</vt:lpstr>
      <vt:lpstr>Sampling from populations to infer which population the sample came from</vt:lpstr>
      <vt:lpstr>The sampling game</vt:lpstr>
      <vt:lpstr>Why does this work? The central limit theorem</vt:lpstr>
      <vt:lpstr>To understand what is going on, we differentiate:</vt:lpstr>
      <vt:lpstr>Estimates of the sample mean distribute normally, as n increases</vt:lpstr>
      <vt:lpstr>Regardless of the shape of the underlying distribution, e.g. gamma here.</vt:lpstr>
      <vt:lpstr>What is the standard deviation of the sample means as function of sample size?</vt:lpstr>
      <vt:lpstr>Why square root of n, not n?</vt:lpstr>
      <vt:lpstr>How does the SEM fall off?</vt:lpstr>
      <vt:lpstr>Statistical significance  Null hypothesis Significance testing (NHST)</vt:lpstr>
      <vt:lpstr>PowerPoint Presentation</vt:lpstr>
      <vt:lpstr>PowerPoint Presentation</vt:lpstr>
      <vt:lpstr>What does this mean?  </vt:lpstr>
      <vt:lpstr>You are in good company…</vt:lpstr>
      <vt:lpstr>Common misconceptions</vt:lpstr>
      <vt:lpstr>Statistical significance means</vt:lpstr>
      <vt:lpstr>Why statistical significance testing?</vt:lpstr>
      <vt:lpstr>We want to know whether the treatment makes a difference</vt:lpstr>
      <vt:lpstr>Null hypothesis significance testing</vt:lpstr>
      <vt:lpstr>1) How likely is each sample?</vt:lpstr>
      <vt:lpstr>1) How likely is each sample?</vt:lpstr>
      <vt:lpstr>A practical example</vt:lpstr>
      <vt:lpstr>A possible outcome…</vt:lpstr>
      <vt:lpstr>What if the effect of NZT had been half that?</vt:lpstr>
      <vt:lpstr>Significance levels</vt:lpstr>
      <vt:lpstr>Does NZT improve IQ scores or not?</vt:lpstr>
      <vt:lpstr>Test statistics</vt:lpstr>
      <vt:lpstr>In this case</vt:lpstr>
      <vt:lpstr>Inferential statistics in general</vt:lpstr>
      <vt:lpstr>Null hypothesis significance testing</vt:lpstr>
      <vt:lpstr>The t-test</vt:lpstr>
      <vt:lpstr>Inferential statistics</vt:lpstr>
      <vt:lpstr>Why can’t we always just use z?</vt:lpstr>
      <vt:lpstr>Student’s t-test</vt:lpstr>
      <vt:lpstr>The rationale</vt:lpstr>
      <vt:lpstr>The t distribution approaches the normal distribution for large n</vt:lpstr>
      <vt:lpstr>What does this mean in practice?</vt:lpstr>
      <vt:lpstr>We need to talk</vt:lpstr>
      <vt:lpstr>Degrees of freedom</vt:lpstr>
      <vt:lpstr>Degree of freedom = independent pieces of information.</vt:lpstr>
      <vt:lpstr>An illustration</vt:lpstr>
      <vt:lpstr>We have to adjust the formula because we estimated the sample mean from the data itself.</vt:lpstr>
      <vt:lpstr>It really matters: Pseudoreplication</vt:lpstr>
      <vt:lpstr>The issue</vt:lpstr>
      <vt:lpstr>This is surprisingly common in (neuro)science and psychology</vt:lpstr>
      <vt:lpstr>An example from the published literature</vt:lpstr>
      <vt:lpstr>Units of analysis?</vt:lpstr>
    </vt:vector>
  </TitlesOfParts>
  <Company>New York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Pascal Wallisch</dc:creator>
  <cp:lastModifiedBy>Pascal Wallisch</cp:lastModifiedBy>
  <cp:revision>732</cp:revision>
  <dcterms:created xsi:type="dcterms:W3CDTF">2016-09-15T02:31:41Z</dcterms:created>
  <dcterms:modified xsi:type="dcterms:W3CDTF">2016-10-27T19:54:04Z</dcterms:modified>
</cp:coreProperties>
</file>