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21.xml" ContentType="application/vnd.openxmlformats-officedocument.presentationml.notesSlide+xml"/>
  <Override PartName="/ppt/embeddings/oleObject17.bin" ContentType="application/vnd.openxmlformats-officedocument.oleObject"/>
  <Override PartName="/ppt/notesSlides/notesSlide22.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23.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24.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37.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38.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39.bin" ContentType="application/vnd.openxmlformats-officedocument.oleObject"/>
  <Override PartName="/ppt/notesSlides/notesSlide41.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57" r:id="rId2"/>
    <p:sldId id="263" r:id="rId3"/>
    <p:sldId id="264" r:id="rId4"/>
    <p:sldId id="265" r:id="rId5"/>
    <p:sldId id="338" r:id="rId6"/>
    <p:sldId id="267" r:id="rId7"/>
    <p:sldId id="266" r:id="rId8"/>
    <p:sldId id="330" r:id="rId9"/>
    <p:sldId id="328" r:id="rId10"/>
    <p:sldId id="326" r:id="rId11"/>
    <p:sldId id="327" r:id="rId12"/>
    <p:sldId id="270" r:id="rId13"/>
    <p:sldId id="329" r:id="rId14"/>
    <p:sldId id="339" r:id="rId15"/>
    <p:sldId id="272" r:id="rId16"/>
    <p:sldId id="273" r:id="rId17"/>
    <p:sldId id="275" r:id="rId18"/>
    <p:sldId id="276" r:id="rId19"/>
    <p:sldId id="277" r:id="rId20"/>
    <p:sldId id="278" r:id="rId21"/>
    <p:sldId id="331" r:id="rId22"/>
    <p:sldId id="332" r:id="rId23"/>
    <p:sldId id="337" r:id="rId24"/>
    <p:sldId id="333" r:id="rId25"/>
    <p:sldId id="279" r:id="rId26"/>
    <p:sldId id="280" r:id="rId27"/>
    <p:sldId id="282" r:id="rId28"/>
    <p:sldId id="281" r:id="rId29"/>
    <p:sldId id="285" r:id="rId30"/>
    <p:sldId id="286" r:id="rId31"/>
    <p:sldId id="287" r:id="rId32"/>
    <p:sldId id="288" r:id="rId33"/>
    <p:sldId id="289" r:id="rId34"/>
    <p:sldId id="290" r:id="rId35"/>
    <p:sldId id="334" r:id="rId36"/>
    <p:sldId id="291" r:id="rId37"/>
    <p:sldId id="292" r:id="rId38"/>
    <p:sldId id="293" r:id="rId39"/>
    <p:sldId id="336" r:id="rId40"/>
    <p:sldId id="335" r:id="rId41"/>
    <p:sldId id="304" r:id="rId42"/>
    <p:sldId id="294" r:id="rId43"/>
    <p:sldId id="295" r:id="rId44"/>
    <p:sldId id="296" r:id="rId45"/>
    <p:sldId id="297" r:id="rId46"/>
    <p:sldId id="298" r:id="rId47"/>
    <p:sldId id="300" r:id="rId48"/>
    <p:sldId id="303" r:id="rId49"/>
    <p:sldId id="302" r:id="rId50"/>
    <p:sldId id="301" r:id="rId51"/>
    <p:sldId id="305" r:id="rId52"/>
    <p:sldId id="307" r:id="rId53"/>
    <p:sldId id="306"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B617"/>
    <a:srgbClr val="00FF35"/>
    <a:srgbClr val="3DFF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2" autoAdjust="0"/>
    <p:restoredTop sz="76087" autoAdjust="0"/>
  </p:normalViewPr>
  <p:slideViewPr>
    <p:cSldViewPr snapToGrid="0" snapToObjects="1">
      <p:cViewPr>
        <p:scale>
          <a:sx n="75" d="100"/>
          <a:sy n="75" d="100"/>
        </p:scale>
        <p:origin x="-136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image" Target="../media/image42.emf"/><Relationship Id="rId2" Type="http://schemas.openxmlformats.org/officeDocument/2006/relationships/image" Target="../media/image4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image" Target="../media/image46.emf"/><Relationship Id="rId2"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image" Target="../media/image52.emf"/><Relationship Id="rId2" Type="http://schemas.openxmlformats.org/officeDocument/2006/relationships/image" Target="../media/image5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image" Target="../media/image7.emf"/><Relationship Id="rId2"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5.emf"/><Relationship Id="rId2" Type="http://schemas.openxmlformats.org/officeDocument/2006/relationships/image" Target="../media/image96.emf"/><Relationship Id="rId3" Type="http://schemas.openxmlformats.org/officeDocument/2006/relationships/image" Target="../media/image9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image" Target="../media/image29.emf"/><Relationship Id="rId2"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EFBA56-7F7C-D447-8AAC-04EB06ACC214}"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73E61-22F5-DB43-BD8D-E3DE62163C15}" type="slidenum">
              <a:rPr lang="en-US" smtClean="0"/>
              <a:t>‹#›</a:t>
            </a:fld>
            <a:endParaRPr lang="en-US"/>
          </a:p>
        </p:txBody>
      </p:sp>
    </p:spTree>
    <p:extLst>
      <p:ext uri="{BB962C8B-B14F-4D97-AF65-F5344CB8AC3E}">
        <p14:creationId xmlns:p14="http://schemas.microsoft.com/office/powerpoint/2010/main" val="2027729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619BD41-E932-8C45-B7F0-154C9C9B1FC2}" type="slidenum">
              <a:rPr lang="en-US">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7860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Rock paintings of </a:t>
            </a:r>
            <a:r>
              <a:rPr lang="en-US" dirty="0" err="1" smtClean="0"/>
              <a:t>Tassili</a:t>
            </a:r>
            <a:r>
              <a:rPr lang="en-US" dirty="0" smtClean="0"/>
              <a:t> </a:t>
            </a:r>
            <a:r>
              <a:rPr lang="en-US" dirty="0" err="1" smtClean="0"/>
              <a:t>N'Ajjer</a:t>
            </a:r>
            <a:r>
              <a:rPr lang="en-US" dirty="0" smtClean="0"/>
              <a:t>, Algeria (~10,000 years old). </a:t>
            </a:r>
          </a:p>
          <a:p>
            <a:r>
              <a:rPr lang="en-US" dirty="0" smtClean="0"/>
              <a:t>We routinely take the mean like there is nothing to it.</a:t>
            </a:r>
            <a:r>
              <a:rPr lang="en-US" baseline="0" dirty="0" smtClean="0"/>
              <a:t> Like we’ve always been doing this. But that is not true. </a:t>
            </a:r>
            <a:endParaRPr lang="en-US" dirty="0" smtClean="0"/>
          </a:p>
          <a:p>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13</a:t>
            </a:fld>
            <a:endParaRPr lang="en-US"/>
          </a:p>
        </p:txBody>
      </p:sp>
    </p:spTree>
    <p:extLst>
      <p:ext uri="{BB962C8B-B14F-4D97-AF65-F5344CB8AC3E}">
        <p14:creationId xmlns:p14="http://schemas.microsoft.com/office/powerpoint/2010/main" val="240630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Radical: Throwing away most of the information.</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14</a:t>
            </a:fld>
            <a:endParaRPr lang="en-US"/>
          </a:p>
        </p:txBody>
      </p:sp>
    </p:spTree>
    <p:extLst>
      <p:ext uri="{BB962C8B-B14F-4D97-AF65-F5344CB8AC3E}">
        <p14:creationId xmlns:p14="http://schemas.microsoft.com/office/powerpoint/2010/main" val="220387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came up with</a:t>
            </a:r>
            <a:r>
              <a:rPr lang="en-US" baseline="0" dirty="0" smtClean="0"/>
              <a:t> the formula for body mass index (BMI). Been doing this outside of astronomy for about 200 years. Not longer (!)</a:t>
            </a:r>
          </a:p>
          <a:p>
            <a:r>
              <a:rPr lang="en-US" dirty="0" smtClean="0"/>
              <a:t>In astronomy</a:t>
            </a:r>
            <a:r>
              <a:rPr lang="en-US" baseline="0" dirty="0" smtClean="0"/>
              <a:t> for about 400 years. </a:t>
            </a:r>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15</a:t>
            </a:fld>
            <a:endParaRPr lang="en-US"/>
          </a:p>
        </p:txBody>
      </p:sp>
    </p:spTree>
    <p:extLst>
      <p:ext uri="{BB962C8B-B14F-4D97-AF65-F5344CB8AC3E}">
        <p14:creationId xmlns:p14="http://schemas.microsoft.com/office/powerpoint/2010/main" val="379215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a:t>
            </a:r>
            <a:r>
              <a:rPr lang="en-US" baseline="0" dirty="0" smtClean="0"/>
              <a:t> normally distributed.</a:t>
            </a:r>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16</a:t>
            </a:fld>
            <a:endParaRPr lang="en-US"/>
          </a:p>
        </p:txBody>
      </p:sp>
    </p:spTree>
    <p:extLst>
      <p:ext uri="{BB962C8B-B14F-4D97-AF65-F5344CB8AC3E}">
        <p14:creationId xmlns:p14="http://schemas.microsoft.com/office/powerpoint/2010/main" val="216057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if we simply averaged</a:t>
            </a:r>
            <a:r>
              <a:rPr lang="en-US" baseline="0" dirty="0" smtClean="0"/>
              <a:t> the foot size, the shoes wouldn’t really fit anyone. There is more than one foot size. There is inherent diversity. That is not error. It is very real.</a:t>
            </a:r>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17</a:t>
            </a:fld>
            <a:endParaRPr lang="en-US"/>
          </a:p>
        </p:txBody>
      </p:sp>
    </p:spTree>
    <p:extLst>
      <p:ext uri="{BB962C8B-B14F-4D97-AF65-F5344CB8AC3E}">
        <p14:creationId xmlns:p14="http://schemas.microsoft.com/office/powerpoint/2010/main" val="68506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18</a:t>
            </a:fld>
            <a:endParaRPr lang="en-US"/>
          </a:p>
        </p:txBody>
      </p:sp>
    </p:spTree>
    <p:extLst>
      <p:ext uri="{BB962C8B-B14F-4D97-AF65-F5344CB8AC3E}">
        <p14:creationId xmlns:p14="http://schemas.microsoft.com/office/powerpoint/2010/main" val="2865092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Smith et al.</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19</a:t>
            </a:fld>
            <a:endParaRPr lang="en-US"/>
          </a:p>
        </p:txBody>
      </p:sp>
    </p:spTree>
    <p:extLst>
      <p:ext uri="{BB962C8B-B14F-4D97-AF65-F5344CB8AC3E}">
        <p14:creationId xmlns:p14="http://schemas.microsoft.com/office/powerpoint/2010/main" val="351191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a:t>
            </a:r>
            <a:r>
              <a:rPr lang="en-US" baseline="0" dirty="0" smtClean="0"/>
              <a:t> by a former TA of this course</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20</a:t>
            </a:fld>
            <a:endParaRPr lang="en-US"/>
          </a:p>
        </p:txBody>
      </p:sp>
    </p:spTree>
    <p:extLst>
      <p:ext uri="{BB962C8B-B14F-4D97-AF65-F5344CB8AC3E}">
        <p14:creationId xmlns:p14="http://schemas.microsoft.com/office/powerpoint/2010/main" val="257279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already seen that least squares regression is sensitive to outliers.</a:t>
            </a:r>
            <a:r>
              <a:rPr lang="en-US" baseline="0" dirty="0" smtClean="0"/>
              <a:t> So it should not come as a surprise that the average – which minimizes squared error is also sensitive to outliers. </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21</a:t>
            </a:fld>
            <a:endParaRPr lang="en-US"/>
          </a:p>
        </p:txBody>
      </p:sp>
    </p:spTree>
    <p:extLst>
      <p:ext uri="{BB962C8B-B14F-4D97-AF65-F5344CB8AC3E}">
        <p14:creationId xmlns:p14="http://schemas.microsoft.com/office/powerpoint/2010/main" val="280496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distance is not interpretable. Only the order is. </a:t>
            </a:r>
          </a:p>
          <a:p>
            <a:r>
              <a:rPr lang="en-US" baseline="0" dirty="0" smtClean="0"/>
              <a:t>So technically, the mean is not interpretable either. But the median is.</a:t>
            </a:r>
          </a:p>
          <a:p>
            <a:r>
              <a:rPr lang="en-US" baseline="0" dirty="0" smtClean="0"/>
              <a:t>For this, one has to do the median.</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24</a:t>
            </a:fld>
            <a:endParaRPr lang="en-US"/>
          </a:p>
        </p:txBody>
      </p:sp>
    </p:spTree>
    <p:extLst>
      <p:ext uri="{BB962C8B-B14F-4D97-AF65-F5344CB8AC3E}">
        <p14:creationId xmlns:p14="http://schemas.microsoft.com/office/powerpoint/2010/main" val="118360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 we need it?</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2</a:t>
            </a:fld>
            <a:endParaRPr lang="en-US"/>
          </a:p>
        </p:txBody>
      </p:sp>
    </p:spTree>
    <p:extLst>
      <p:ext uri="{BB962C8B-B14F-4D97-AF65-F5344CB8AC3E}">
        <p14:creationId xmlns:p14="http://schemas.microsoft.com/office/powerpoint/2010/main" val="163659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fundamental property of the mean</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25</a:t>
            </a:fld>
            <a:endParaRPr lang="en-US"/>
          </a:p>
        </p:txBody>
      </p:sp>
    </p:spTree>
    <p:extLst>
      <p:ext uri="{BB962C8B-B14F-4D97-AF65-F5344CB8AC3E}">
        <p14:creationId xmlns:p14="http://schemas.microsoft.com/office/powerpoint/2010/main" val="273551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a:t>
            </a:r>
            <a:r>
              <a:rPr lang="en-US" baseline="0" dirty="0" smtClean="0"/>
              <a:t> correlation. What is r? Building up to that.</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31</a:t>
            </a:fld>
            <a:endParaRPr lang="en-US"/>
          </a:p>
        </p:txBody>
      </p:sp>
    </p:spTree>
    <p:extLst>
      <p:ext uri="{BB962C8B-B14F-4D97-AF65-F5344CB8AC3E}">
        <p14:creationId xmlns:p14="http://schemas.microsoft.com/office/powerpoint/2010/main" val="3441559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variance is simply the square</a:t>
            </a:r>
            <a:r>
              <a:rPr lang="en-US" baseline="0" dirty="0" smtClean="0"/>
              <a:t> of the standard deviation</a:t>
            </a:r>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33</a:t>
            </a:fld>
            <a:endParaRPr lang="en-US"/>
          </a:p>
        </p:txBody>
      </p:sp>
    </p:spTree>
    <p:extLst>
      <p:ext uri="{BB962C8B-B14F-4D97-AF65-F5344CB8AC3E}">
        <p14:creationId xmlns:p14="http://schemas.microsoft.com/office/powerpoint/2010/main" val="916108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The covariance</a:t>
            </a:r>
            <a:r>
              <a:rPr lang="en-US" baseline="0" dirty="0" smtClean="0"/>
              <a:t> </a:t>
            </a:r>
            <a:r>
              <a:rPr lang="en-US" dirty="0" smtClean="0"/>
              <a:t>matrix</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35</a:t>
            </a:fld>
            <a:endParaRPr lang="en-US"/>
          </a:p>
        </p:txBody>
      </p:sp>
    </p:spTree>
    <p:extLst>
      <p:ext uri="{BB962C8B-B14F-4D97-AF65-F5344CB8AC3E}">
        <p14:creationId xmlns:p14="http://schemas.microsoft.com/office/powerpoint/2010/main" val="88217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Normalizing the axes (as we showed before). 1 </a:t>
            </a:r>
            <a:r>
              <a:rPr lang="en-US" dirty="0" err="1" smtClean="0"/>
              <a:t>df</a:t>
            </a:r>
            <a:r>
              <a:rPr lang="en-US" dirty="0" smtClean="0"/>
              <a:t>. A single number</a:t>
            </a:r>
            <a:r>
              <a:rPr lang="en-US" baseline="0" dirty="0" smtClean="0"/>
              <a:t> that characterizes the shape of the data cloud.</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39</a:t>
            </a:fld>
            <a:endParaRPr lang="en-US"/>
          </a:p>
        </p:txBody>
      </p:sp>
    </p:spTree>
    <p:extLst>
      <p:ext uri="{BB962C8B-B14F-4D97-AF65-F5344CB8AC3E}">
        <p14:creationId xmlns:p14="http://schemas.microsoft.com/office/powerpoint/2010/main" val="167790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Correlation = summarizing the relationship</a:t>
            </a:r>
            <a:r>
              <a:rPr lang="en-US" baseline="0" dirty="0" smtClean="0"/>
              <a:t> = characterizing the shape of the data cloud.</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40</a:t>
            </a:fld>
            <a:endParaRPr lang="en-US"/>
          </a:p>
        </p:txBody>
      </p:sp>
    </p:spTree>
    <p:extLst>
      <p:ext uri="{BB962C8B-B14F-4D97-AF65-F5344CB8AC3E}">
        <p14:creationId xmlns:p14="http://schemas.microsoft.com/office/powerpoint/2010/main" val="62207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Pertaining to the throwing of dice.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Why do we need to correlate? Because</a:t>
            </a:r>
            <a:r>
              <a:rPr lang="en-US" baseline="0" dirty="0" smtClean="0"/>
              <a:t> we have no access to the true value. So we simply correlate two values.</a:t>
            </a:r>
            <a:endParaRPr lang="en-US" dirty="0" smtClean="0"/>
          </a:p>
          <a:p>
            <a:r>
              <a:rPr lang="en-US" dirty="0" smtClean="0"/>
              <a:t>Give</a:t>
            </a:r>
            <a:r>
              <a:rPr lang="en-US" baseline="0" dirty="0" smtClean="0"/>
              <a:t> me some psychological construct. If no one else says something, I’ll use intelligence. Environment, Genes and Daily form. </a:t>
            </a:r>
            <a:endParaRPr lang="en-US" dirty="0" smtClean="0"/>
          </a:p>
        </p:txBody>
      </p:sp>
      <p:sp>
        <p:nvSpPr>
          <p:cNvPr id="4" name="Slide Number Placeholder 3"/>
          <p:cNvSpPr>
            <a:spLocks noGrp="1"/>
          </p:cNvSpPr>
          <p:nvPr>
            <p:ph type="sldNum" sz="quarter" idx="10"/>
          </p:nvPr>
        </p:nvSpPr>
        <p:spPr/>
        <p:txBody>
          <a:bodyPr/>
          <a:lstStyle/>
          <a:p>
            <a:fld id="{57197013-4D6C-0E40-9830-8679B0D24F3E}" type="slidenum">
              <a:rPr lang="en-US" smtClean="0"/>
              <a:t>41</a:t>
            </a:fld>
            <a:endParaRPr lang="en-US"/>
          </a:p>
        </p:txBody>
      </p:sp>
    </p:spTree>
    <p:extLst>
      <p:ext uri="{BB962C8B-B14F-4D97-AF65-F5344CB8AC3E}">
        <p14:creationId xmlns:p14="http://schemas.microsoft.com/office/powerpoint/2010/main" val="966135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44</a:t>
            </a:fld>
            <a:endParaRPr lang="en-US"/>
          </a:p>
        </p:txBody>
      </p:sp>
    </p:spTree>
    <p:extLst>
      <p:ext uri="{BB962C8B-B14F-4D97-AF65-F5344CB8AC3E}">
        <p14:creationId xmlns:p14="http://schemas.microsoft.com/office/powerpoint/2010/main" val="1068625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Pulling</a:t>
            </a:r>
            <a:r>
              <a:rPr lang="en-US" baseline="0" dirty="0" smtClean="0"/>
              <a:t> it all over the place</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46</a:t>
            </a:fld>
            <a:endParaRPr lang="en-US"/>
          </a:p>
        </p:txBody>
      </p:sp>
    </p:spTree>
    <p:extLst>
      <p:ext uri="{BB962C8B-B14F-4D97-AF65-F5344CB8AC3E}">
        <p14:creationId xmlns:p14="http://schemas.microsoft.com/office/powerpoint/2010/main" val="482630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49</a:t>
            </a:fld>
            <a:endParaRPr lang="en-US"/>
          </a:p>
        </p:txBody>
      </p:sp>
    </p:spTree>
    <p:extLst>
      <p:ext uri="{BB962C8B-B14F-4D97-AF65-F5344CB8AC3E}">
        <p14:creationId xmlns:p14="http://schemas.microsoft.com/office/powerpoint/2010/main" val="42814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is interesting.</a:t>
            </a:r>
            <a:r>
              <a:rPr lang="en-US" baseline="0" dirty="0" smtClean="0"/>
              <a:t> It exists in the intersection of human creation and independent existence. There are things that exist, but haven’t been measured yet and things that are just made up.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That’s why you want your models bound by data. As much as possible.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That is</a:t>
            </a:r>
            <a:r>
              <a:rPr lang="en-US" baseline="0" dirty="0" smtClean="0"/>
              <a:t> why making up data is the cardinal sin in science</a:t>
            </a:r>
            <a:endParaRPr lang="en-US" dirty="0" smtClean="0"/>
          </a:p>
          <a:p>
            <a:endParaRPr lang="en-US" dirty="0"/>
          </a:p>
        </p:txBody>
      </p:sp>
      <p:sp>
        <p:nvSpPr>
          <p:cNvPr id="4" name="Slide Number Placeholder 3"/>
          <p:cNvSpPr>
            <a:spLocks noGrp="1"/>
          </p:cNvSpPr>
          <p:nvPr>
            <p:ph type="sldNum" sz="quarter" idx="10"/>
          </p:nvPr>
        </p:nvSpPr>
        <p:spPr/>
        <p:txBody>
          <a:bodyPr/>
          <a:lstStyle/>
          <a:p>
            <a:fld id="{47159B4C-EB0C-FB44-88DB-D1B47E534917}" type="slidenum">
              <a:rPr lang="en-US" smtClean="0"/>
              <a:t>3</a:t>
            </a:fld>
            <a:endParaRPr lang="en-US"/>
          </a:p>
        </p:txBody>
      </p:sp>
    </p:spTree>
    <p:extLst>
      <p:ext uri="{BB962C8B-B14F-4D97-AF65-F5344CB8AC3E}">
        <p14:creationId xmlns:p14="http://schemas.microsoft.com/office/powerpoint/2010/main" val="166470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a number in the same ratio to</a:t>
            </a:r>
            <a:r>
              <a:rPr lang="en-US" baseline="0" dirty="0" smtClean="0"/>
              <a:t> a given number as those between two other numbers.</a:t>
            </a:r>
            <a:r>
              <a:rPr lang="en-US" dirty="0" smtClean="0"/>
              <a:t> </a:t>
            </a:r>
          </a:p>
          <a:p>
            <a:r>
              <a:rPr lang="en-US" dirty="0" smtClean="0"/>
              <a:t>Used t</a:t>
            </a:r>
            <a:r>
              <a:rPr lang="en-US" baseline="0" dirty="0" smtClean="0"/>
              <a:t>o extrapolate.</a:t>
            </a:r>
            <a:endParaRPr lang="en-US" dirty="0" smtClean="0"/>
          </a:p>
          <a:p>
            <a:r>
              <a:rPr lang="en-US" dirty="0" smtClean="0"/>
              <a:t>A well placed faith?</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51</a:t>
            </a:fld>
            <a:endParaRPr lang="en-US"/>
          </a:p>
        </p:txBody>
      </p:sp>
    </p:spTree>
    <p:extLst>
      <p:ext uri="{BB962C8B-B14F-4D97-AF65-F5344CB8AC3E}">
        <p14:creationId xmlns:p14="http://schemas.microsoft.com/office/powerpoint/2010/main" val="2809482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a:t>
            </a:r>
            <a:r>
              <a:rPr lang="en-US" baseline="0" dirty="0" smtClean="0"/>
              <a:t> error: Rule of three fails. If correlation is </a:t>
            </a:r>
            <a:r>
              <a:rPr lang="en-US" baseline="0" smtClean="0"/>
              <a:t>not perfect.</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53</a:t>
            </a:fld>
            <a:endParaRPr lang="en-US"/>
          </a:p>
        </p:txBody>
      </p:sp>
    </p:spTree>
    <p:extLst>
      <p:ext uri="{BB962C8B-B14F-4D97-AF65-F5344CB8AC3E}">
        <p14:creationId xmlns:p14="http://schemas.microsoft.com/office/powerpoint/2010/main" val="4066613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Residuals</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54</a:t>
            </a:fld>
            <a:endParaRPr lang="en-US"/>
          </a:p>
        </p:txBody>
      </p:sp>
    </p:spTree>
    <p:extLst>
      <p:ext uri="{BB962C8B-B14F-4D97-AF65-F5344CB8AC3E}">
        <p14:creationId xmlns:p14="http://schemas.microsoft.com/office/powerpoint/2010/main" val="1260040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optimization problem. Having a marble</a:t>
            </a:r>
            <a:r>
              <a:rPr lang="en-US" baseline="0" dirty="0" smtClean="0"/>
              <a:t> come to rest at the bottom.</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55</a:t>
            </a:fld>
            <a:endParaRPr lang="en-US"/>
          </a:p>
        </p:txBody>
      </p:sp>
    </p:spTree>
    <p:extLst>
      <p:ext uri="{BB962C8B-B14F-4D97-AF65-F5344CB8AC3E}">
        <p14:creationId xmlns:p14="http://schemas.microsoft.com/office/powerpoint/2010/main" val="3689988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go to a career counselor.</a:t>
            </a:r>
            <a:r>
              <a:rPr lang="en-US" baseline="0" dirty="0" smtClean="0"/>
              <a:t> They they test your IQ. You want to know how much money you can be expected to get with that. They consult a study where the relationship between IQ and income was measured. The question is: </a:t>
            </a:r>
            <a:r>
              <a:rPr lang="en-US" dirty="0" smtClean="0"/>
              <a:t>Where to</a:t>
            </a:r>
            <a:r>
              <a:rPr lang="en-US" baseline="0" dirty="0" smtClean="0"/>
              <a:t> draw the line?</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56</a:t>
            </a:fld>
            <a:endParaRPr lang="en-US"/>
          </a:p>
        </p:txBody>
      </p:sp>
    </p:spTree>
    <p:extLst>
      <p:ext uri="{BB962C8B-B14F-4D97-AF65-F5344CB8AC3E}">
        <p14:creationId xmlns:p14="http://schemas.microsoft.com/office/powerpoint/2010/main" val="773408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grid of the standard</a:t>
            </a:r>
            <a:r>
              <a:rPr lang="en-US" baseline="0" dirty="0" smtClean="0"/>
              <a:t> deviations</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57</a:t>
            </a:fld>
            <a:endParaRPr lang="en-US"/>
          </a:p>
        </p:txBody>
      </p:sp>
    </p:spTree>
    <p:extLst>
      <p:ext uri="{BB962C8B-B14F-4D97-AF65-F5344CB8AC3E}">
        <p14:creationId xmlns:p14="http://schemas.microsoft.com/office/powerpoint/2010/main" val="2635437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line connecting</a:t>
            </a:r>
            <a:r>
              <a:rPr lang="en-US" baseline="0" dirty="0" smtClean="0"/>
              <a:t> the standard deviations. As you notice, as IQ increases by 1 SD, most points are *below* the SD line, so it raises less than that. But how much less? </a:t>
            </a:r>
          </a:p>
          <a:p>
            <a:r>
              <a:rPr lang="en-US" baseline="0" dirty="0" smtClean="0"/>
              <a:t>You start in the mid point (mean of both distributions), then you go 1 SD over in both directions (x and y) and connect the 2 intersection points. Then extrapolate. That’s the line that connects the vertices of standard deviation lines. If r was = 1, this would be the regression line. </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58</a:t>
            </a:fld>
            <a:endParaRPr lang="en-US"/>
          </a:p>
        </p:txBody>
      </p:sp>
    </p:spTree>
    <p:extLst>
      <p:ext uri="{BB962C8B-B14F-4D97-AF65-F5344CB8AC3E}">
        <p14:creationId xmlns:p14="http://schemas.microsoft.com/office/powerpoint/2010/main" val="1465966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Multiplying by the correlation of</a:t>
            </a:r>
            <a:r>
              <a:rPr lang="en-US" baseline="0" dirty="0" smtClean="0"/>
              <a:t> the SD. That gives the right amount.</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59</a:t>
            </a:fld>
            <a:endParaRPr lang="en-US"/>
          </a:p>
        </p:txBody>
      </p:sp>
    </p:spTree>
    <p:extLst>
      <p:ext uri="{BB962C8B-B14F-4D97-AF65-F5344CB8AC3E}">
        <p14:creationId xmlns:p14="http://schemas.microsoft.com/office/powerpoint/2010/main" val="1997980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for all SDs</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60</a:t>
            </a:fld>
            <a:endParaRPr lang="en-US"/>
          </a:p>
        </p:txBody>
      </p:sp>
    </p:spTree>
    <p:extLst>
      <p:ext uri="{BB962C8B-B14F-4D97-AF65-F5344CB8AC3E}">
        <p14:creationId xmlns:p14="http://schemas.microsoft.com/office/powerpoint/2010/main" val="1579219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the dots. This is the regression</a:t>
            </a:r>
            <a:r>
              <a:rPr lang="en-US" baseline="0" dirty="0" smtClean="0"/>
              <a:t> line. Note that there are two possible regression lines.</a:t>
            </a:r>
          </a:p>
          <a:p>
            <a:r>
              <a:rPr lang="en-US" baseline="0" dirty="0" smtClean="0"/>
              <a:t>Say you come in with a given IQ, e.g. 115, our best guess of what you’ll make is maybe around 120k. But we also note that there is a lot of variation because correlation is only moderately high. Why? Because other things matter for income, not just IQ. For instance, work ethic, luck, social skills, organization (conscientiousness), creativity, talent, connections, education. </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61</a:t>
            </a:fld>
            <a:endParaRPr lang="en-US"/>
          </a:p>
        </p:txBody>
      </p:sp>
    </p:spTree>
    <p:extLst>
      <p:ext uri="{BB962C8B-B14F-4D97-AF65-F5344CB8AC3E}">
        <p14:creationId xmlns:p14="http://schemas.microsoft.com/office/powerpoint/2010/main" val="394041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ways</a:t>
            </a:r>
            <a:r>
              <a:rPr lang="en-US" baseline="0" dirty="0" smtClean="0"/>
              <a:t> in which the data is an imperfect representation of the natural phenomenon.</a:t>
            </a:r>
          </a:p>
          <a:p>
            <a:r>
              <a:rPr lang="en-US" baseline="0" dirty="0" smtClean="0"/>
              <a:t>There might be measurement error (there always is)</a:t>
            </a:r>
          </a:p>
          <a:p>
            <a:r>
              <a:rPr lang="en-US" baseline="0" dirty="0" smtClean="0"/>
              <a:t>The phenomenon might be inherently stochastic, so the data is just a – rather incomplete – sample of the larger phenomenon.  </a:t>
            </a:r>
          </a:p>
          <a:p>
            <a:r>
              <a:rPr lang="en-US" baseline="0" dirty="0" smtClean="0"/>
              <a:t>Statistical methods were conceived to deal with that. On top of that, we usually quantify a very specific aspect of the natural phenomenon. Not all of it. That’s a whole field.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Measurement: </a:t>
            </a:r>
            <a:r>
              <a:rPr lang="en-US" sz="1200" dirty="0" smtClean="0"/>
              <a:t>Formal, quantified observation</a:t>
            </a:r>
          </a:p>
          <a:p>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a:t>
            </a:fld>
            <a:endParaRPr lang="en-US"/>
          </a:p>
        </p:txBody>
      </p:sp>
    </p:spTree>
    <p:extLst>
      <p:ext uri="{BB962C8B-B14F-4D97-AF65-F5344CB8AC3E}">
        <p14:creationId xmlns:p14="http://schemas.microsoft.com/office/powerpoint/2010/main" val="4200125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Assumptions: Independent</a:t>
            </a:r>
            <a:r>
              <a:rPr lang="en-US" baseline="0" dirty="0" smtClean="0"/>
              <a:t> effects, independent errors. The best possible case. The world is simple.</a:t>
            </a:r>
          </a:p>
          <a:p>
            <a:r>
              <a:rPr lang="en-US" baseline="0" dirty="0" smtClean="0"/>
              <a:t>Partitioning of variation</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62</a:t>
            </a:fld>
            <a:endParaRPr lang="en-US"/>
          </a:p>
        </p:txBody>
      </p:sp>
    </p:spTree>
    <p:extLst>
      <p:ext uri="{BB962C8B-B14F-4D97-AF65-F5344CB8AC3E}">
        <p14:creationId xmlns:p14="http://schemas.microsoft.com/office/powerpoint/2010/main" val="3687921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that it is well known that.</a:t>
            </a:r>
          </a:p>
          <a:p>
            <a:r>
              <a:rPr lang="en-US" sz="1200" kern="1200" dirty="0" smtClean="0">
                <a:solidFill>
                  <a:schemeClr val="tx1"/>
                </a:solidFill>
                <a:effectLst/>
                <a:latin typeface="+mn-lt"/>
                <a:ea typeface="+mn-ea"/>
                <a:cs typeface="+mn-cs"/>
              </a:rPr>
              <a:t>As you can easily convince yourself</a:t>
            </a:r>
          </a:p>
          <a:p>
            <a:r>
              <a:rPr lang="en-US" sz="1200" kern="1200" dirty="0" smtClean="0">
                <a:solidFill>
                  <a:schemeClr val="tx1"/>
                </a:solidFill>
                <a:effectLst/>
                <a:latin typeface="+mn-lt"/>
                <a:ea typeface="+mn-ea"/>
                <a:cs typeface="+mn-cs"/>
              </a:rPr>
              <a:t>It is obvious</a:t>
            </a:r>
            <a:r>
              <a:rPr lang="is-I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Just kidding.</a:t>
            </a:r>
          </a:p>
          <a:p>
            <a:r>
              <a:rPr lang="en-US" sz="1200" kern="1200" dirty="0" smtClean="0">
                <a:solidFill>
                  <a:schemeClr val="tx1"/>
                </a:solidFill>
                <a:effectLst/>
                <a:latin typeface="+mn-lt"/>
                <a:ea typeface="+mn-ea"/>
                <a:cs typeface="+mn-cs"/>
              </a:rPr>
              <a:t>Show the animation.</a:t>
            </a:r>
          </a:p>
          <a:p>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63</a:t>
            </a:fld>
            <a:endParaRPr lang="en-US"/>
          </a:p>
        </p:txBody>
      </p:sp>
    </p:spTree>
    <p:extLst>
      <p:ext uri="{BB962C8B-B14F-4D97-AF65-F5344CB8AC3E}">
        <p14:creationId xmlns:p14="http://schemas.microsoft.com/office/powerpoint/2010/main" val="732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looking for</a:t>
            </a:r>
            <a:r>
              <a:rPr lang="en-US" baseline="0" dirty="0" smtClean="0"/>
              <a:t> a single number that characterizes the neurons, regardless of how often we measure. We want to summarize the measurements.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Upper neuron: </a:t>
            </a:r>
            <a:r>
              <a:rPr lang="en-US" sz="1200" dirty="0" smtClean="0"/>
              <a:t>Firing rate: 10 </a:t>
            </a:r>
            <a:r>
              <a:rPr lang="en-US" sz="1200" dirty="0" err="1" smtClean="0"/>
              <a:t>sp</a:t>
            </a:r>
            <a:r>
              <a:rPr lang="en-US" sz="1200" dirty="0" smtClean="0"/>
              <a:t>/s</a:t>
            </a:r>
          </a:p>
          <a:p>
            <a:r>
              <a:rPr lang="en-US" dirty="0" smtClean="0"/>
              <a:t>Lower neuron: Firing rate: 5 </a:t>
            </a:r>
            <a:r>
              <a:rPr lang="en-US" dirty="0" err="1" smtClean="0"/>
              <a:t>sp</a:t>
            </a:r>
            <a:r>
              <a:rPr lang="en-US" dirty="0" smtClean="0"/>
              <a:t>/s</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6</a:t>
            </a:fld>
            <a:endParaRPr lang="en-US"/>
          </a:p>
        </p:txBody>
      </p:sp>
    </p:spTree>
    <p:extLst>
      <p:ext uri="{BB962C8B-B14F-4D97-AF65-F5344CB8AC3E}">
        <p14:creationId xmlns:p14="http://schemas.microsoft.com/office/powerpoint/2010/main" val="377844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function</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7</a:t>
            </a:fld>
            <a:endParaRPr lang="en-US"/>
          </a:p>
        </p:txBody>
      </p:sp>
    </p:spTree>
    <p:extLst>
      <p:ext uri="{BB962C8B-B14F-4D97-AF65-F5344CB8AC3E}">
        <p14:creationId xmlns:p14="http://schemas.microsoft.com/office/powerpoint/2010/main" val="191719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a:t>
            </a:r>
            <a:r>
              <a:rPr lang="en-US" baseline="0" dirty="0" smtClean="0"/>
              <a:t> also solve it with linear algebra</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8</a:t>
            </a:fld>
            <a:endParaRPr lang="en-US"/>
          </a:p>
        </p:txBody>
      </p:sp>
    </p:spTree>
    <p:extLst>
      <p:ext uri="{BB962C8B-B14F-4D97-AF65-F5344CB8AC3E}">
        <p14:creationId xmlns:p14="http://schemas.microsoft.com/office/powerpoint/2010/main" val="111479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first impressions are so unreliable. And why people use prior information to blend with the first</a:t>
            </a:r>
            <a:r>
              <a:rPr lang="en-US" baseline="0" dirty="0" smtClean="0"/>
              <a:t> impressions. Which is why it is so unfair if you are not representative of the category you belong to – because people will reduce you to your category.</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10</a:t>
            </a:fld>
            <a:endParaRPr lang="en-US"/>
          </a:p>
        </p:txBody>
      </p:sp>
    </p:spTree>
    <p:extLst>
      <p:ext uri="{BB962C8B-B14F-4D97-AF65-F5344CB8AC3E}">
        <p14:creationId xmlns:p14="http://schemas.microsoft.com/office/powerpoint/2010/main" val="244704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 is </a:t>
            </a:r>
            <a:r>
              <a:rPr lang="en-US" dirty="0" err="1" smtClean="0"/>
              <a:t>gaussian</a:t>
            </a:r>
            <a:r>
              <a:rPr lang="en-US" dirty="0" smtClean="0"/>
              <a:t>,</a:t>
            </a:r>
            <a:r>
              <a:rPr lang="en-US" baseline="0" dirty="0" smtClean="0"/>
              <a:t> as it is here. </a:t>
            </a:r>
          </a:p>
          <a:p>
            <a:r>
              <a:rPr lang="en-US" baseline="0" dirty="0" smtClean="0"/>
              <a:t>Might need more samples.</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11</a:t>
            </a:fld>
            <a:endParaRPr lang="en-US"/>
          </a:p>
        </p:txBody>
      </p:sp>
    </p:spTree>
    <p:extLst>
      <p:ext uri="{BB962C8B-B14F-4D97-AF65-F5344CB8AC3E}">
        <p14:creationId xmlns:p14="http://schemas.microsoft.com/office/powerpoint/2010/main" val="381298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726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35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0831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019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36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74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068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08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41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799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6398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55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3.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33.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9.bin"/><Relationship Id="rId4" Type="http://schemas.openxmlformats.org/officeDocument/2006/relationships/image" Target="../media/image29.emf"/><Relationship Id="rId5" Type="http://schemas.openxmlformats.org/officeDocument/2006/relationships/oleObject" Target="../embeddings/oleObject10.bin"/><Relationship Id="rId6" Type="http://schemas.openxmlformats.org/officeDocument/2006/relationships/image" Target="../media/image30.emf"/><Relationship Id="rId7" Type="http://schemas.openxmlformats.org/officeDocument/2006/relationships/oleObject" Target="../embeddings/oleObject11.bin"/><Relationship Id="rId8" Type="http://schemas.openxmlformats.org/officeDocument/2006/relationships/image" Target="../media/image31.emf"/><Relationship Id="rId9" Type="http://schemas.openxmlformats.org/officeDocument/2006/relationships/oleObject" Target="../embeddings/oleObject12.bin"/><Relationship Id="rId10"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4.bin"/><Relationship Id="rId5" Type="http://schemas.openxmlformats.org/officeDocument/2006/relationships/image" Target="../media/image3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6.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40.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8.bin"/><Relationship Id="rId5" Type="http://schemas.openxmlformats.org/officeDocument/2006/relationships/image" Target="../media/image40.emf"/><Relationship Id="rId6" Type="http://schemas.openxmlformats.org/officeDocument/2006/relationships/oleObject" Target="../embeddings/oleObject19.bin"/><Relationship Id="rId7" Type="http://schemas.openxmlformats.org/officeDocument/2006/relationships/image" Target="../media/image41.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42.emf"/><Relationship Id="rId5" Type="http://schemas.openxmlformats.org/officeDocument/2006/relationships/oleObject" Target="../embeddings/oleObject21.bin"/><Relationship Id="rId6" Type="http://schemas.openxmlformats.org/officeDocument/2006/relationships/image" Target="../media/image43.emf"/><Relationship Id="rId7" Type="http://schemas.openxmlformats.org/officeDocument/2006/relationships/oleObject" Target="../embeddings/oleObject22.bin"/><Relationship Id="rId8" Type="http://schemas.openxmlformats.org/officeDocument/2006/relationships/image" Target="../media/image44.emf"/><Relationship Id="rId9" Type="http://schemas.openxmlformats.org/officeDocument/2006/relationships/oleObject" Target="../embeddings/oleObject23.bin"/><Relationship Id="rId10"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4.bin"/><Relationship Id="rId5" Type="http://schemas.openxmlformats.org/officeDocument/2006/relationships/image" Target="../media/image46.emf"/><Relationship Id="rId6" Type="http://schemas.openxmlformats.org/officeDocument/2006/relationships/oleObject" Target="../embeddings/oleObject25.bin"/><Relationship Id="rId7" Type="http://schemas.openxmlformats.org/officeDocument/2006/relationships/image" Target="../media/image47.emf"/><Relationship Id="rId8" Type="http://schemas.openxmlformats.org/officeDocument/2006/relationships/oleObject" Target="../embeddings/oleObject26.bin"/><Relationship Id="rId9" Type="http://schemas.openxmlformats.org/officeDocument/2006/relationships/image" Target="../media/image48.emf"/><Relationship Id="rId10" Type="http://schemas.openxmlformats.org/officeDocument/2006/relationships/oleObject" Target="../embeddings/oleObject27.bin"/><Relationship Id="rId11" Type="http://schemas.openxmlformats.org/officeDocument/2006/relationships/image" Target="../media/image49.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50.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50.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51.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1" Type="http://schemas.openxmlformats.org/officeDocument/2006/relationships/image" Target="../media/image54.emf"/><Relationship Id="rId12" Type="http://schemas.openxmlformats.org/officeDocument/2006/relationships/oleObject" Target="../embeddings/oleObject35.bin"/><Relationship Id="rId13" Type="http://schemas.openxmlformats.org/officeDocument/2006/relationships/oleObject" Target="../embeddings/oleObject36.bin"/><Relationship Id="rId14" Type="http://schemas.openxmlformats.org/officeDocument/2006/relationships/image" Target="../media/image55.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notesSlide" Target="../notesSlides/notesSlide24.xml"/><Relationship Id="rId4" Type="http://schemas.openxmlformats.org/officeDocument/2006/relationships/oleObject" Target="../embeddings/oleObject31.bin"/><Relationship Id="rId5" Type="http://schemas.openxmlformats.org/officeDocument/2006/relationships/image" Target="../media/image52.emf"/><Relationship Id="rId6" Type="http://schemas.openxmlformats.org/officeDocument/2006/relationships/oleObject" Target="../embeddings/oleObject32.bin"/><Relationship Id="rId7" Type="http://schemas.openxmlformats.org/officeDocument/2006/relationships/image" Target="../media/image53.emf"/><Relationship Id="rId8" Type="http://schemas.openxmlformats.org/officeDocument/2006/relationships/oleObject" Target="../embeddings/oleObject33.bin"/><Relationship Id="rId9" Type="http://schemas.openxmlformats.org/officeDocument/2006/relationships/image" Target="../media/image49.emf"/><Relationship Id="rId10"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5.png"/><Relationship Id="rId3"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37.bin"/><Relationship Id="rId5" Type="http://schemas.openxmlformats.org/officeDocument/2006/relationships/image" Target="../media/image80.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 Id="rId3"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7.png"/><Relationship Id="rId5" Type="http://schemas.openxmlformats.org/officeDocument/2006/relationships/oleObject" Target="../embeddings/oleObject38.bin"/><Relationship Id="rId6" Type="http://schemas.openxmlformats.org/officeDocument/2006/relationships/image" Target="../media/image86.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39.bin"/><Relationship Id="rId5" Type="http://schemas.openxmlformats.org/officeDocument/2006/relationships/image" Target="../media/image94.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40.bin"/><Relationship Id="rId5" Type="http://schemas.openxmlformats.org/officeDocument/2006/relationships/image" Target="../media/image95.emf"/><Relationship Id="rId6" Type="http://schemas.openxmlformats.org/officeDocument/2006/relationships/oleObject" Target="../embeddings/oleObject41.bin"/><Relationship Id="rId7" Type="http://schemas.openxmlformats.org/officeDocument/2006/relationships/image" Target="../media/image96.emf"/><Relationship Id="rId8" Type="http://schemas.openxmlformats.org/officeDocument/2006/relationships/oleObject" Target="../embeddings/oleObject42.bin"/><Relationship Id="rId9" Type="http://schemas.openxmlformats.org/officeDocument/2006/relationships/image" Target="../media/image97.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6.bin"/><Relationship Id="rId13"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7.emf"/><Relationship Id="rId6" Type="http://schemas.openxmlformats.org/officeDocument/2006/relationships/oleObject" Target="../embeddings/oleObject3.bin"/><Relationship Id="rId7" Type="http://schemas.openxmlformats.org/officeDocument/2006/relationships/image" Target="../media/image8.emf"/><Relationship Id="rId8" Type="http://schemas.openxmlformats.org/officeDocument/2006/relationships/oleObject" Target="../embeddings/oleObject4.bin"/><Relationship Id="rId9" Type="http://schemas.openxmlformats.org/officeDocument/2006/relationships/image" Target="../media/image9.emf"/><Relationship Id="rId10"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Great wave 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194"/>
            <a:ext cx="9144000" cy="6231038"/>
          </a:xfrm>
          <a:prstGeom prst="rect">
            <a:avLst/>
          </a:prstGeom>
        </p:spPr>
      </p:pic>
      <p:sp>
        <p:nvSpPr>
          <p:cNvPr id="3" name="TextBox 2"/>
          <p:cNvSpPr txBox="1"/>
          <p:nvPr/>
        </p:nvSpPr>
        <p:spPr>
          <a:xfrm>
            <a:off x="0" y="-118531"/>
            <a:ext cx="9144000" cy="1015663"/>
          </a:xfrm>
          <a:prstGeom prst="rect">
            <a:avLst/>
          </a:prstGeom>
          <a:noFill/>
        </p:spPr>
        <p:txBody>
          <a:bodyPr wrap="square" rtlCol="0">
            <a:spAutoFit/>
          </a:bodyPr>
          <a:lstStyle/>
          <a:p>
            <a:r>
              <a:rPr lang="en-US" sz="6000" dirty="0" smtClean="0">
                <a:solidFill>
                  <a:prstClr val="black"/>
                </a:solidFill>
                <a:latin typeface="Calibri"/>
              </a:rPr>
              <a:t>Classical statistical methods I</a:t>
            </a:r>
            <a:endParaRPr lang="en-US" sz="6000" dirty="0">
              <a:solidFill>
                <a:prstClr val="black"/>
              </a:solidFill>
              <a:latin typeface="Calibri"/>
            </a:endParaRPr>
          </a:p>
        </p:txBody>
      </p:sp>
      <p:sp>
        <p:nvSpPr>
          <p:cNvPr id="4" name="TextBox 3"/>
          <p:cNvSpPr txBox="1"/>
          <p:nvPr/>
        </p:nvSpPr>
        <p:spPr>
          <a:xfrm>
            <a:off x="5638800" y="1290204"/>
            <a:ext cx="3471330" cy="1846659"/>
          </a:xfrm>
          <a:prstGeom prst="rect">
            <a:avLst/>
          </a:prstGeom>
          <a:noFill/>
        </p:spPr>
        <p:txBody>
          <a:bodyPr wrap="square" rtlCol="0">
            <a:spAutoFit/>
          </a:bodyPr>
          <a:lstStyle/>
          <a:p>
            <a:pPr algn="r"/>
            <a:r>
              <a:rPr lang="en-US" sz="3800" dirty="0" smtClean="0">
                <a:solidFill>
                  <a:prstClr val="black"/>
                </a:solidFill>
                <a:latin typeface="Calibri"/>
              </a:rPr>
              <a:t>Summaries of and predictions from data</a:t>
            </a:r>
            <a:endParaRPr lang="en-US" sz="3800" dirty="0">
              <a:solidFill>
                <a:prstClr val="black"/>
              </a:solidFill>
              <a:latin typeface="Calibri"/>
            </a:endParaRPr>
          </a:p>
        </p:txBody>
      </p:sp>
    </p:spTree>
    <p:extLst>
      <p:ext uri="{BB962C8B-B14F-4D97-AF65-F5344CB8AC3E}">
        <p14:creationId xmlns:p14="http://schemas.microsoft.com/office/powerpoint/2010/main" val="42239711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263"/>
            <a:ext cx="8229600" cy="1143000"/>
          </a:xfrm>
        </p:spPr>
        <p:txBody>
          <a:bodyPr/>
          <a:lstStyle/>
          <a:p>
            <a:r>
              <a:rPr lang="en-US" dirty="0" smtClean="0"/>
              <a:t>Why is averaging useful?</a:t>
            </a:r>
            <a:endParaRPr lang="en-US" dirty="0"/>
          </a:p>
        </p:txBody>
      </p:sp>
      <p:sp>
        <p:nvSpPr>
          <p:cNvPr id="3" name="Content Placeholder 2"/>
          <p:cNvSpPr>
            <a:spLocks noGrp="1"/>
          </p:cNvSpPr>
          <p:nvPr>
            <p:ph idx="1"/>
          </p:nvPr>
        </p:nvSpPr>
        <p:spPr>
          <a:xfrm>
            <a:off x="0" y="956737"/>
            <a:ext cx="9144000" cy="4525963"/>
          </a:xfrm>
        </p:spPr>
        <p:txBody>
          <a:bodyPr/>
          <a:lstStyle/>
          <a:p>
            <a:r>
              <a:rPr lang="en-US" dirty="0" smtClean="0"/>
              <a:t>Taming random variability</a:t>
            </a:r>
          </a:p>
          <a:p>
            <a:r>
              <a:rPr lang="en-US" dirty="0" smtClean="0"/>
              <a:t>Convergence to the “true” value, as n increases.</a:t>
            </a:r>
            <a:endParaRPr lang="en-US" dirty="0"/>
          </a:p>
        </p:txBody>
      </p:sp>
      <p:pic>
        <p:nvPicPr>
          <p:cNvPr id="5" name="Picture 4" descr="neuron5ip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933" y="2108199"/>
            <a:ext cx="6146800" cy="4610100"/>
          </a:xfrm>
          <a:prstGeom prst="rect">
            <a:avLst/>
          </a:prstGeom>
        </p:spPr>
      </p:pic>
    </p:spTree>
    <p:extLst>
      <p:ext uri="{BB962C8B-B14F-4D97-AF65-F5344CB8AC3E}">
        <p14:creationId xmlns:p14="http://schemas.microsoft.com/office/powerpoint/2010/main" val="24232717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uron5ipsSeriousNois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457200"/>
            <a:ext cx="4267200" cy="3200400"/>
          </a:xfrm>
          <a:prstGeom prst="rect">
            <a:avLst/>
          </a:prstGeom>
        </p:spPr>
      </p:pic>
      <p:pic>
        <p:nvPicPr>
          <p:cNvPr id="4" name="Picture 3" descr="neuron5ip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2449"/>
            <a:ext cx="4267200" cy="3200400"/>
          </a:xfrm>
          <a:prstGeom prst="rect">
            <a:avLst/>
          </a:prstGeom>
        </p:spPr>
      </p:pic>
      <p:sp>
        <p:nvSpPr>
          <p:cNvPr id="2" name="Title 1"/>
          <p:cNvSpPr>
            <a:spLocks noGrp="1"/>
          </p:cNvSpPr>
          <p:nvPr>
            <p:ph type="title"/>
          </p:nvPr>
        </p:nvSpPr>
        <p:spPr>
          <a:xfrm>
            <a:off x="0" y="-292622"/>
            <a:ext cx="9144000" cy="1143000"/>
          </a:xfrm>
        </p:spPr>
        <p:txBody>
          <a:bodyPr>
            <a:normAutofit/>
          </a:bodyPr>
          <a:lstStyle/>
          <a:p>
            <a:r>
              <a:rPr lang="en-US" sz="3600" dirty="0" smtClean="0"/>
              <a:t>This even works in the presence of serious noise</a:t>
            </a:r>
            <a:endParaRPr lang="en-US" sz="3600" dirty="0"/>
          </a:p>
        </p:txBody>
      </p:sp>
      <p:pic>
        <p:nvPicPr>
          <p:cNvPr id="5" name="Picture 4" descr="neuron10ip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7" y="3657600"/>
            <a:ext cx="4267200" cy="3200400"/>
          </a:xfrm>
          <a:prstGeom prst="rect">
            <a:avLst/>
          </a:prstGeom>
        </p:spPr>
      </p:pic>
      <p:pic>
        <p:nvPicPr>
          <p:cNvPr id="7" name="Picture 6" descr="neuron10ipsSeriousNoise.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333" y="3657600"/>
            <a:ext cx="4267200" cy="3200400"/>
          </a:xfrm>
          <a:prstGeom prst="rect">
            <a:avLst/>
          </a:prstGeom>
        </p:spPr>
      </p:pic>
    </p:spTree>
    <p:extLst>
      <p:ext uri="{BB962C8B-B14F-4D97-AF65-F5344CB8AC3E}">
        <p14:creationId xmlns:p14="http://schemas.microsoft.com/office/powerpoint/2010/main" val="32780810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Where does this come from?</a:t>
            </a:r>
            <a:endParaRPr lang="en-US" dirty="0"/>
          </a:p>
        </p:txBody>
      </p:sp>
    </p:spTree>
    <p:extLst>
      <p:ext uri="{BB962C8B-B14F-4D97-AF65-F5344CB8AC3E}">
        <p14:creationId xmlns:p14="http://schemas.microsoft.com/office/powerpoint/2010/main" val="3137899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ssical Statistics 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Classical Statistics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5443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Where does this come from?</a:t>
            </a:r>
            <a:endParaRPr lang="en-US" dirty="0"/>
          </a:p>
        </p:txBody>
      </p:sp>
      <p:sp>
        <p:nvSpPr>
          <p:cNvPr id="3" name="Content Placeholder 2"/>
          <p:cNvSpPr>
            <a:spLocks noGrp="1"/>
          </p:cNvSpPr>
          <p:nvPr>
            <p:ph idx="1"/>
          </p:nvPr>
        </p:nvSpPr>
        <p:spPr>
          <a:xfrm>
            <a:off x="135467" y="1413937"/>
            <a:ext cx="9008533" cy="5257800"/>
          </a:xfrm>
        </p:spPr>
        <p:txBody>
          <a:bodyPr>
            <a:normAutofit/>
          </a:bodyPr>
          <a:lstStyle/>
          <a:p>
            <a:r>
              <a:rPr lang="en-US" dirty="0"/>
              <a:t>Why do we believe that mixing all measurements together will yield the best estimate of the natural phenomenon? </a:t>
            </a:r>
          </a:p>
          <a:p>
            <a:r>
              <a:rPr lang="en-US" dirty="0"/>
              <a:t>Why not just retain the best measurement</a:t>
            </a:r>
            <a:r>
              <a:rPr lang="en-US" dirty="0" smtClean="0"/>
              <a:t>?</a:t>
            </a:r>
          </a:p>
          <a:p>
            <a:r>
              <a:rPr lang="en-US" dirty="0" smtClean="0"/>
              <a:t>Averaging is a radical act. </a:t>
            </a:r>
          </a:p>
          <a:p>
            <a:r>
              <a:rPr lang="en-US" dirty="0" smtClean="0"/>
              <a:t>We have just gotten used to doing it.</a:t>
            </a:r>
          </a:p>
          <a:p>
            <a:r>
              <a:rPr lang="en-US" dirty="0" smtClean="0"/>
              <a:t>What </a:t>
            </a:r>
            <a:r>
              <a:rPr lang="en-US" dirty="0"/>
              <a:t>does it mean to take the average</a:t>
            </a:r>
            <a:r>
              <a:rPr lang="en-US" dirty="0" smtClean="0"/>
              <a:t>?</a:t>
            </a:r>
            <a:endParaRPr lang="en-US" dirty="0"/>
          </a:p>
        </p:txBody>
      </p:sp>
    </p:spTree>
    <p:extLst>
      <p:ext uri="{BB962C8B-B14F-4D97-AF65-F5344CB8AC3E}">
        <p14:creationId xmlns:p14="http://schemas.microsoft.com/office/powerpoint/2010/main" val="1206302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7"/>
            <a:ext cx="8229600" cy="1143000"/>
          </a:xfrm>
        </p:spPr>
        <p:txBody>
          <a:bodyPr/>
          <a:lstStyle/>
          <a:p>
            <a:r>
              <a:rPr lang="en-US" dirty="0" smtClean="0"/>
              <a:t>This comes to us from astronomy</a:t>
            </a:r>
            <a:endParaRPr lang="en-US" dirty="0"/>
          </a:p>
        </p:txBody>
      </p:sp>
      <p:pic>
        <p:nvPicPr>
          <p:cNvPr id="13" name="Content Placeholder 12"/>
          <p:cNvPicPr>
            <a:picLocks noGrp="1" noChangeAspect="1"/>
          </p:cNvPicPr>
          <p:nvPr>
            <p:ph sz="half" idx="2"/>
          </p:nvPr>
        </p:nvPicPr>
        <p:blipFill>
          <a:blip r:embed="rId3"/>
          <a:srcRect l="-22046" r="-22046"/>
          <a:stretch>
            <a:fillRect/>
          </a:stretch>
        </p:blipFill>
        <p:spPr>
          <a:xfrm>
            <a:off x="4668596" y="990604"/>
            <a:ext cx="4782288" cy="5359396"/>
          </a:xfrm>
        </p:spPr>
      </p:pic>
      <p:sp>
        <p:nvSpPr>
          <p:cNvPr id="12" name="Content Placeholder 11"/>
          <p:cNvSpPr>
            <a:spLocks noGrp="1"/>
          </p:cNvSpPr>
          <p:nvPr>
            <p:ph sz="half" idx="1"/>
          </p:nvPr>
        </p:nvSpPr>
        <p:spPr>
          <a:xfrm>
            <a:off x="-1" y="990604"/>
            <a:ext cx="5418668" cy="5359396"/>
          </a:xfrm>
        </p:spPr>
        <p:txBody>
          <a:bodyPr/>
          <a:lstStyle/>
          <a:p>
            <a:r>
              <a:rPr lang="en-US" dirty="0" err="1" smtClean="0"/>
              <a:t>Quetelet</a:t>
            </a:r>
            <a:r>
              <a:rPr lang="en-US" dirty="0" smtClean="0"/>
              <a:t> trained as an astronomer, brought statistical methods to other sciences. (e.g. “Social physics”)</a:t>
            </a:r>
          </a:p>
          <a:p>
            <a:r>
              <a:rPr lang="en-US" dirty="0" smtClean="0"/>
              <a:t>A chief task at the time: Determining the speed of heavenly objects by measuring the time it takes them to pass through two parallel lines etched on the glass of the telescope. </a:t>
            </a:r>
            <a:endParaRPr lang="en-US" dirty="0"/>
          </a:p>
        </p:txBody>
      </p:sp>
      <p:sp>
        <p:nvSpPr>
          <p:cNvPr id="14" name="TextBox 13"/>
          <p:cNvSpPr txBox="1"/>
          <p:nvPr/>
        </p:nvSpPr>
        <p:spPr>
          <a:xfrm>
            <a:off x="5189964" y="6383868"/>
            <a:ext cx="4006926" cy="461665"/>
          </a:xfrm>
          <a:prstGeom prst="rect">
            <a:avLst/>
          </a:prstGeom>
          <a:noFill/>
        </p:spPr>
        <p:txBody>
          <a:bodyPr wrap="none" rtlCol="0">
            <a:spAutoFit/>
          </a:bodyPr>
          <a:lstStyle/>
          <a:p>
            <a:r>
              <a:rPr lang="en-US" sz="2400" dirty="0" err="1" smtClean="0"/>
              <a:t>Adolphe</a:t>
            </a:r>
            <a:r>
              <a:rPr lang="en-US" sz="2400" dirty="0" smtClean="0"/>
              <a:t> </a:t>
            </a:r>
            <a:r>
              <a:rPr lang="en-US" sz="2400" dirty="0" err="1" smtClean="0"/>
              <a:t>Quetelet</a:t>
            </a:r>
            <a:r>
              <a:rPr lang="en-US" sz="2400" dirty="0" smtClean="0"/>
              <a:t> (1796-1874)</a:t>
            </a:r>
            <a:endParaRPr lang="en-US" sz="2400" dirty="0"/>
          </a:p>
        </p:txBody>
      </p:sp>
      <p:grpSp>
        <p:nvGrpSpPr>
          <p:cNvPr id="23" name="Group 22"/>
          <p:cNvGrpSpPr/>
          <p:nvPr/>
        </p:nvGrpSpPr>
        <p:grpSpPr>
          <a:xfrm>
            <a:off x="1744133" y="5520261"/>
            <a:ext cx="1136226" cy="1507066"/>
            <a:chOff x="1744133" y="5232400"/>
            <a:chExt cx="1136226" cy="1507066"/>
          </a:xfrm>
        </p:grpSpPr>
        <p:cxnSp>
          <p:nvCxnSpPr>
            <p:cNvPr id="16" name="Straight Connector 15"/>
            <p:cNvCxnSpPr/>
            <p:nvPr/>
          </p:nvCxnSpPr>
          <p:spPr>
            <a:xfrm>
              <a:off x="1744133" y="5232400"/>
              <a:ext cx="0" cy="15070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743199" y="5232400"/>
              <a:ext cx="0" cy="15070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606039" y="5313680"/>
              <a:ext cx="274320" cy="27432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a:spLocks noChangeAspect="1"/>
            </p:cNvSpPr>
            <p:nvPr/>
          </p:nvSpPr>
          <p:spPr>
            <a:xfrm>
              <a:off x="2032006" y="5313680"/>
              <a:ext cx="489204" cy="24231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9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5800" y="2222500"/>
            <a:ext cx="7772400" cy="4635500"/>
          </a:xfrm>
          <a:prstGeom prst="rect">
            <a:avLst/>
          </a:prstGeom>
        </p:spPr>
      </p:pic>
      <p:sp>
        <p:nvSpPr>
          <p:cNvPr id="5" name="Title 4"/>
          <p:cNvSpPr>
            <a:spLocks noGrp="1"/>
          </p:cNvSpPr>
          <p:nvPr>
            <p:ph type="title"/>
          </p:nvPr>
        </p:nvSpPr>
        <p:spPr>
          <a:xfrm>
            <a:off x="457200" y="-224891"/>
            <a:ext cx="8229600" cy="1143000"/>
          </a:xfrm>
        </p:spPr>
        <p:txBody>
          <a:bodyPr/>
          <a:lstStyle/>
          <a:p>
            <a:r>
              <a:rPr lang="en-US" dirty="0" smtClean="0"/>
              <a:t>Statistical properties of this task</a:t>
            </a:r>
            <a:endParaRPr lang="en-US" dirty="0"/>
          </a:p>
        </p:txBody>
      </p:sp>
      <p:sp>
        <p:nvSpPr>
          <p:cNvPr id="6" name="Content Placeholder 5"/>
          <p:cNvSpPr>
            <a:spLocks noGrp="1"/>
          </p:cNvSpPr>
          <p:nvPr>
            <p:ph idx="1"/>
          </p:nvPr>
        </p:nvSpPr>
        <p:spPr>
          <a:xfrm>
            <a:off x="0" y="723373"/>
            <a:ext cx="9144000" cy="4525963"/>
          </a:xfrm>
        </p:spPr>
        <p:txBody>
          <a:bodyPr/>
          <a:lstStyle/>
          <a:p>
            <a:r>
              <a:rPr lang="en-US" dirty="0" smtClean="0"/>
              <a:t>Every measurement is not free of (random) error. </a:t>
            </a:r>
          </a:p>
          <a:p>
            <a:r>
              <a:rPr lang="en-US" dirty="0" smtClean="0"/>
              <a:t>But the object has an actual real speed. </a:t>
            </a:r>
          </a:p>
          <a:p>
            <a:r>
              <a:rPr lang="en-US" dirty="0" smtClean="0"/>
              <a:t>Combine enough measurements and the errors will “average out”</a:t>
            </a:r>
            <a:endParaRPr lang="en-US" dirty="0"/>
          </a:p>
        </p:txBody>
      </p:sp>
    </p:spTree>
    <p:extLst>
      <p:ext uri="{BB962C8B-B14F-4D97-AF65-F5344CB8AC3E}">
        <p14:creationId xmlns:p14="http://schemas.microsoft.com/office/powerpoint/2010/main" val="1335239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825"/>
            <a:ext cx="8229600" cy="1143000"/>
          </a:xfrm>
        </p:spPr>
        <p:txBody>
          <a:bodyPr>
            <a:normAutofit fontScale="90000"/>
          </a:bodyPr>
          <a:lstStyle/>
          <a:p>
            <a:r>
              <a:rPr lang="en-US" dirty="0" smtClean="0"/>
              <a:t>Why is there more than one shoe size?</a:t>
            </a:r>
            <a:endParaRPr lang="en-US" dirty="0"/>
          </a:p>
        </p:txBody>
      </p:sp>
      <p:sp>
        <p:nvSpPr>
          <p:cNvPr id="3" name="Content Placeholder 2"/>
          <p:cNvSpPr>
            <a:spLocks noGrp="1"/>
          </p:cNvSpPr>
          <p:nvPr>
            <p:ph idx="1"/>
          </p:nvPr>
        </p:nvSpPr>
        <p:spPr>
          <a:xfrm>
            <a:off x="-16933" y="651933"/>
            <a:ext cx="9144000" cy="4525963"/>
          </a:xfrm>
        </p:spPr>
        <p:txBody>
          <a:bodyPr>
            <a:normAutofit lnSpcReduction="10000"/>
          </a:bodyPr>
          <a:lstStyle/>
          <a:p>
            <a:r>
              <a:rPr lang="en-US" dirty="0" smtClean="0"/>
              <a:t>Implied model: Deviations from mean are error.</a:t>
            </a:r>
          </a:p>
          <a:p>
            <a:r>
              <a:rPr lang="en-US" sz="2900" dirty="0"/>
              <a:t>Instead of measuring one individual many times (e.g. in different context), most researchers measure many individuals once, then combine the measurements by calculating the group average.</a:t>
            </a:r>
          </a:p>
          <a:p>
            <a:r>
              <a:rPr lang="en-US" sz="2900" dirty="0"/>
              <a:t>According to </a:t>
            </a:r>
            <a:r>
              <a:rPr lang="en-US" sz="2900" b="1" dirty="0" err="1"/>
              <a:t>ergodic</a:t>
            </a:r>
            <a:r>
              <a:rPr lang="en-US" sz="2900" b="1" dirty="0"/>
              <a:t> theory</a:t>
            </a:r>
            <a:r>
              <a:rPr lang="en-US" sz="2900" dirty="0"/>
              <a:t>, one can use the group average to predict the average behavior of individuals if:</a:t>
            </a:r>
          </a:p>
          <a:p>
            <a:pPr lvl="1"/>
            <a:r>
              <a:rPr lang="en-US" sz="2900" dirty="0"/>
              <a:t>Every member of the group is identical</a:t>
            </a:r>
          </a:p>
          <a:p>
            <a:pPr lvl="1"/>
            <a:r>
              <a:rPr lang="en-US" sz="2900" dirty="0"/>
              <a:t>Every member of the group remains the same (doesn’t change over time) </a:t>
            </a:r>
          </a:p>
        </p:txBody>
      </p:sp>
      <p:sp>
        <p:nvSpPr>
          <p:cNvPr id="4" name="Rectangle 3"/>
          <p:cNvSpPr/>
          <p:nvPr/>
        </p:nvSpPr>
        <p:spPr>
          <a:xfrm>
            <a:off x="-457202" y="5181619"/>
            <a:ext cx="9719733" cy="984885"/>
          </a:xfrm>
          <a:prstGeom prst="rect">
            <a:avLst/>
          </a:prstGeom>
        </p:spPr>
        <p:txBody>
          <a:bodyPr wrap="square">
            <a:spAutoFit/>
          </a:bodyPr>
          <a:lstStyle/>
          <a:p>
            <a:pPr marL="742950" lvl="1" indent="-285750">
              <a:buFont typeface="Arial"/>
              <a:buChar char="•"/>
            </a:pPr>
            <a:r>
              <a:rPr lang="en-US" sz="2900" dirty="0"/>
              <a:t>This works </a:t>
            </a:r>
            <a:r>
              <a:rPr lang="en-US" sz="2900" dirty="0" smtClean="0"/>
              <a:t>reasonably well </a:t>
            </a:r>
            <a:r>
              <a:rPr lang="en-US" sz="2900" dirty="0"/>
              <a:t>in statistical physics, e.g. predicting the behavior of ideal gases and gas molecules.</a:t>
            </a:r>
          </a:p>
        </p:txBody>
      </p:sp>
      <p:sp>
        <p:nvSpPr>
          <p:cNvPr id="5" name="Rectangle 4"/>
          <p:cNvSpPr/>
          <p:nvPr/>
        </p:nvSpPr>
        <p:spPr>
          <a:xfrm>
            <a:off x="-423327" y="6135726"/>
            <a:ext cx="9889066" cy="538609"/>
          </a:xfrm>
          <a:prstGeom prst="rect">
            <a:avLst/>
          </a:prstGeom>
        </p:spPr>
        <p:txBody>
          <a:bodyPr wrap="square">
            <a:spAutoFit/>
          </a:bodyPr>
          <a:lstStyle/>
          <a:p>
            <a:pPr marL="742950" lvl="1" indent="-285750">
              <a:buFont typeface="Arial"/>
              <a:buChar char="•"/>
            </a:pPr>
            <a:r>
              <a:rPr lang="en-US" sz="2900" dirty="0" smtClean="0"/>
              <a:t>How about psychology and neuroscience?</a:t>
            </a:r>
            <a:endParaRPr lang="en-US" sz="2900" dirty="0"/>
          </a:p>
        </p:txBody>
      </p:sp>
    </p:spTree>
    <p:extLst>
      <p:ext uri="{BB962C8B-B14F-4D97-AF65-F5344CB8AC3E}">
        <p14:creationId xmlns:p14="http://schemas.microsoft.com/office/powerpoint/2010/main" val="1443325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a:t>It matters: fMRI activation in a memory </a:t>
            </a:r>
            <a:r>
              <a:rPr lang="en-US" sz="3800" dirty="0" smtClean="0"/>
              <a:t>task</a:t>
            </a:r>
            <a:r>
              <a:rPr lang="is-IS" sz="3800" dirty="0" smtClean="0"/>
              <a:t>… </a:t>
            </a:r>
            <a:endParaRPr lang="en-US" sz="3800" dirty="0"/>
          </a:p>
        </p:txBody>
      </p:sp>
      <p:sp>
        <p:nvSpPr>
          <p:cNvPr id="4" name="Title 1"/>
          <p:cNvSpPr txBox="1">
            <a:spLocks/>
          </p:cNvSpPr>
          <p:nvPr/>
        </p:nvSpPr>
        <p:spPr>
          <a:xfrm>
            <a:off x="457200" y="57150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Miller et al. 2002</a:t>
            </a:r>
            <a:endParaRPr lang="en-US" dirty="0"/>
          </a:p>
        </p:txBody>
      </p:sp>
      <p:pic>
        <p:nvPicPr>
          <p:cNvPr id="7" name="Content Placeholder 6"/>
          <p:cNvPicPr>
            <a:picLocks noGrp="1" noChangeAspect="1"/>
          </p:cNvPicPr>
          <p:nvPr>
            <p:ph idx="1"/>
          </p:nvPr>
        </p:nvPicPr>
        <p:blipFill>
          <a:blip r:embed="rId3"/>
          <a:srcRect l="-16486" r="-16486"/>
          <a:stretch>
            <a:fillRect/>
          </a:stretch>
        </p:blipFill>
        <p:spPr/>
      </p:pic>
    </p:spTree>
    <p:extLst>
      <p:ext uri="{BB962C8B-B14F-4D97-AF65-F5344CB8AC3E}">
        <p14:creationId xmlns:p14="http://schemas.microsoft.com/office/powerpoint/2010/main" val="23442992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419"/>
            <a:ext cx="9144000" cy="1143000"/>
          </a:xfrm>
        </p:spPr>
        <p:txBody>
          <a:bodyPr>
            <a:noAutofit/>
          </a:bodyPr>
          <a:lstStyle/>
          <a:p>
            <a:r>
              <a:rPr lang="en-US" sz="3200" dirty="0" smtClean="0"/>
              <a:t>Neural activity in V4 in response to sine wave gratings</a:t>
            </a:r>
            <a:endParaRPr lang="en-US" sz="3200" dirty="0"/>
          </a:p>
        </p:txBody>
      </p:sp>
      <p:pic>
        <p:nvPicPr>
          <p:cNvPr id="5" name="Picture 4"/>
          <p:cNvPicPr>
            <a:picLocks noChangeAspect="1"/>
          </p:cNvPicPr>
          <p:nvPr/>
        </p:nvPicPr>
        <p:blipFill>
          <a:blip r:embed="rId3"/>
          <a:stretch>
            <a:fillRect/>
          </a:stretch>
        </p:blipFill>
        <p:spPr>
          <a:xfrm>
            <a:off x="863600" y="601127"/>
            <a:ext cx="7404100" cy="6299200"/>
          </a:xfrm>
          <a:prstGeom prst="rect">
            <a:avLst/>
          </a:prstGeom>
        </p:spPr>
      </p:pic>
    </p:spTree>
    <p:extLst>
      <p:ext uri="{BB962C8B-B14F-4D97-AF65-F5344CB8AC3E}">
        <p14:creationId xmlns:p14="http://schemas.microsoft.com/office/powerpoint/2010/main" val="570683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statistics?</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We have done a lot in this class without resorting to statistical methods at all.</a:t>
            </a:r>
          </a:p>
          <a:p>
            <a:r>
              <a:rPr lang="en-US" dirty="0" smtClean="0"/>
              <a:t>To handle data. </a:t>
            </a:r>
          </a:p>
          <a:p>
            <a:r>
              <a:rPr lang="en-US" dirty="0" smtClean="0"/>
              <a:t>Data is special.</a:t>
            </a:r>
          </a:p>
          <a:p>
            <a:r>
              <a:rPr lang="en-US" dirty="0" smtClean="0"/>
              <a:t>A relatively recent thing:</a:t>
            </a:r>
          </a:p>
          <a:p>
            <a:r>
              <a:rPr lang="en-US" dirty="0" smtClean="0"/>
              <a:t>“Data” = “A given thing” (</a:t>
            </a:r>
            <a:r>
              <a:rPr lang="en-US" dirty="0" err="1" smtClean="0"/>
              <a:t>latin</a:t>
            </a:r>
            <a:r>
              <a:rPr lang="en-US" dirty="0" smtClean="0"/>
              <a:t>), ~1645)  </a:t>
            </a:r>
            <a:endParaRPr lang="en-US" dirty="0"/>
          </a:p>
        </p:txBody>
      </p:sp>
    </p:spTree>
    <p:extLst>
      <p:ext uri="{BB962C8B-B14F-4D97-AF65-F5344CB8AC3E}">
        <p14:creationId xmlns:p14="http://schemas.microsoft.com/office/powerpoint/2010/main" val="220864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Recently quite controversial</a:t>
            </a:r>
            <a:endParaRPr lang="en-US" dirty="0"/>
          </a:p>
        </p:txBody>
      </p:sp>
      <p:pic>
        <p:nvPicPr>
          <p:cNvPr id="4" name="Picture 3"/>
          <p:cNvPicPr>
            <a:picLocks noChangeAspect="1"/>
          </p:cNvPicPr>
          <p:nvPr/>
        </p:nvPicPr>
        <p:blipFill>
          <a:blip r:embed="rId3"/>
          <a:stretch>
            <a:fillRect/>
          </a:stretch>
        </p:blipFill>
        <p:spPr>
          <a:xfrm>
            <a:off x="1261533" y="1417638"/>
            <a:ext cx="5930900" cy="2324100"/>
          </a:xfrm>
          <a:prstGeom prst="rect">
            <a:avLst/>
          </a:prstGeom>
        </p:spPr>
      </p:pic>
      <p:pic>
        <p:nvPicPr>
          <p:cNvPr id="5" name="Picture 4"/>
          <p:cNvPicPr>
            <a:picLocks noChangeAspect="1"/>
          </p:cNvPicPr>
          <p:nvPr/>
        </p:nvPicPr>
        <p:blipFill>
          <a:blip r:embed="rId4"/>
          <a:stretch>
            <a:fillRect/>
          </a:stretch>
        </p:blipFill>
        <p:spPr>
          <a:xfrm>
            <a:off x="1278466" y="3869269"/>
            <a:ext cx="6477000" cy="2870200"/>
          </a:xfrm>
          <a:prstGeom prst="rect">
            <a:avLst/>
          </a:prstGeom>
        </p:spPr>
      </p:pic>
      <p:pic>
        <p:nvPicPr>
          <p:cNvPr id="6" name="Picture 5"/>
          <p:cNvPicPr>
            <a:picLocks noChangeAspect="1"/>
          </p:cNvPicPr>
          <p:nvPr/>
        </p:nvPicPr>
        <p:blipFill>
          <a:blip r:embed="rId5"/>
          <a:stretch>
            <a:fillRect/>
          </a:stretch>
        </p:blipFill>
        <p:spPr>
          <a:xfrm>
            <a:off x="740832" y="1570555"/>
            <a:ext cx="7585549" cy="5168914"/>
          </a:xfrm>
          <a:prstGeom prst="rect">
            <a:avLst/>
          </a:prstGeom>
        </p:spPr>
      </p:pic>
    </p:spTree>
    <p:extLst>
      <p:ext uri="{BB962C8B-B14F-4D97-AF65-F5344CB8AC3E}">
        <p14:creationId xmlns:p14="http://schemas.microsoft.com/office/powerpoint/2010/main" val="1863445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360"/>
            <a:ext cx="9144000" cy="1143000"/>
          </a:xfrm>
        </p:spPr>
        <p:txBody>
          <a:bodyPr>
            <a:normAutofit/>
          </a:bodyPr>
          <a:lstStyle/>
          <a:p>
            <a:r>
              <a:rPr lang="en-US" dirty="0" smtClean="0"/>
              <a:t>Another issues with the average</a:t>
            </a:r>
            <a:endParaRPr lang="en-US" dirty="0"/>
          </a:p>
        </p:txBody>
      </p:sp>
      <p:sp>
        <p:nvSpPr>
          <p:cNvPr id="3" name="Content Placeholder 2"/>
          <p:cNvSpPr>
            <a:spLocks noGrp="1"/>
          </p:cNvSpPr>
          <p:nvPr>
            <p:ph idx="1"/>
          </p:nvPr>
        </p:nvSpPr>
        <p:spPr>
          <a:xfrm>
            <a:off x="0" y="635003"/>
            <a:ext cx="9144000" cy="4525963"/>
          </a:xfrm>
        </p:spPr>
        <p:txBody>
          <a:bodyPr/>
          <a:lstStyle/>
          <a:p>
            <a:pPr marL="0" indent="0">
              <a:buNone/>
            </a:pPr>
            <a:r>
              <a:rPr lang="en-US" dirty="0" smtClean="0"/>
              <a:t>It is sensitive to outliers that can make it unrepresentative of most of the data in the sample.</a:t>
            </a:r>
          </a:p>
        </p:txBody>
      </p:sp>
      <p:pic>
        <p:nvPicPr>
          <p:cNvPr id="4" name="Picture 3"/>
          <p:cNvPicPr>
            <a:picLocks noChangeAspect="1"/>
          </p:cNvPicPr>
          <p:nvPr/>
        </p:nvPicPr>
        <p:blipFill>
          <a:blip r:embed="rId3"/>
          <a:stretch>
            <a:fillRect/>
          </a:stretch>
        </p:blipFill>
        <p:spPr>
          <a:xfrm>
            <a:off x="1155700" y="1761076"/>
            <a:ext cx="6832600" cy="5118100"/>
          </a:xfrm>
          <a:prstGeom prst="rect">
            <a:avLst/>
          </a:prstGeom>
        </p:spPr>
      </p:pic>
      <p:pic>
        <p:nvPicPr>
          <p:cNvPr id="5" name="Picture 4"/>
          <p:cNvPicPr>
            <a:picLocks noChangeAspect="1"/>
          </p:cNvPicPr>
          <p:nvPr/>
        </p:nvPicPr>
        <p:blipFill>
          <a:blip r:embed="rId4"/>
          <a:stretch>
            <a:fillRect/>
          </a:stretch>
        </p:blipFill>
        <p:spPr>
          <a:xfrm>
            <a:off x="1155700" y="1710276"/>
            <a:ext cx="6718300" cy="5168900"/>
          </a:xfrm>
          <a:prstGeom prst="rect">
            <a:avLst/>
          </a:prstGeom>
        </p:spPr>
      </p:pic>
    </p:spTree>
    <p:extLst>
      <p:ext uri="{BB962C8B-B14F-4D97-AF65-F5344CB8AC3E}">
        <p14:creationId xmlns:p14="http://schemas.microsoft.com/office/powerpoint/2010/main" val="1123160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705"/>
            <a:ext cx="9144000" cy="1143000"/>
          </a:xfrm>
        </p:spPr>
        <p:txBody>
          <a:bodyPr>
            <a:normAutofit fontScale="90000"/>
          </a:bodyPr>
          <a:lstStyle/>
          <a:p>
            <a:pPr algn="just"/>
            <a:r>
              <a:rPr lang="en-US" dirty="0" smtClean="0"/>
              <a:t>We could now look for a number that also represents the central tendency of a sample but is not as sensitive to outliers.</a:t>
            </a:r>
            <a:endParaRPr lang="en-US" dirty="0"/>
          </a:p>
        </p:txBody>
      </p:sp>
      <p:sp>
        <p:nvSpPr>
          <p:cNvPr id="3" name="Content Placeholder 2"/>
          <p:cNvSpPr>
            <a:spLocks noGrp="1"/>
          </p:cNvSpPr>
          <p:nvPr>
            <p:ph idx="1"/>
          </p:nvPr>
        </p:nvSpPr>
        <p:spPr>
          <a:xfrm>
            <a:off x="0" y="1769530"/>
            <a:ext cx="9144000" cy="5088470"/>
          </a:xfrm>
        </p:spPr>
        <p:txBody>
          <a:bodyPr>
            <a:normAutofit lnSpcReduction="10000"/>
          </a:bodyPr>
          <a:lstStyle/>
          <a:p>
            <a:r>
              <a:rPr lang="en-US" dirty="0" smtClean="0"/>
              <a:t>One that minimizes absolute deviations</a:t>
            </a:r>
          </a:p>
          <a:p>
            <a:endParaRPr lang="en-US" dirty="0" smtClean="0"/>
          </a:p>
          <a:p>
            <a:endParaRPr lang="en-US" dirty="0"/>
          </a:p>
          <a:p>
            <a:endParaRPr lang="en-US" dirty="0" smtClean="0"/>
          </a:p>
          <a:p>
            <a:r>
              <a:rPr lang="en-US" dirty="0" smtClean="0"/>
              <a:t>This is the </a:t>
            </a:r>
            <a:r>
              <a:rPr lang="en-US" b="1" dirty="0" smtClean="0"/>
              <a:t>median</a:t>
            </a:r>
            <a:r>
              <a:rPr lang="en-US" dirty="0" smtClean="0"/>
              <a:t>, the central value of a sample.</a:t>
            </a:r>
          </a:p>
          <a:p>
            <a:r>
              <a:rPr lang="en-US" dirty="0" smtClean="0"/>
              <a:t>It relies only on rank order (not absolute magnitude)</a:t>
            </a:r>
          </a:p>
          <a:p>
            <a:r>
              <a:rPr lang="en-US" dirty="0" smtClean="0"/>
              <a:t>Computationally intensive (we’re only able to sort long lists efficiently since the 1960s with algorithms like quicksort or </a:t>
            </a:r>
            <a:r>
              <a:rPr lang="en-US" dirty="0" err="1" smtClean="0"/>
              <a:t>heapsort</a:t>
            </a:r>
            <a:r>
              <a:rPr lang="en-US" dirty="0" smtClean="0"/>
              <a: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519446798"/>
              </p:ext>
            </p:extLst>
          </p:nvPr>
        </p:nvGraphicFramePr>
        <p:xfrm>
          <a:off x="1377950" y="2355850"/>
          <a:ext cx="6364288" cy="1666875"/>
        </p:xfrm>
        <a:graphic>
          <a:graphicData uri="http://schemas.openxmlformats.org/presentationml/2006/ole">
            <mc:AlternateContent xmlns:mc="http://schemas.openxmlformats.org/markup-compatibility/2006">
              <mc:Choice xmlns:v="urn:schemas-microsoft-com:vml" Requires="v">
                <p:oleObj spid="_x0000_s39985" name="Equation" r:id="rId3" imgW="1066800" imgH="279400" progId="Equation.3">
                  <p:embed/>
                </p:oleObj>
              </mc:Choice>
              <mc:Fallback>
                <p:oleObj name="Equation" r:id="rId3" imgW="1066800" imgH="279400" progId="Equation.3">
                  <p:embed/>
                  <p:pic>
                    <p:nvPicPr>
                      <p:cNvPr id="0" name=""/>
                      <p:cNvPicPr/>
                      <p:nvPr/>
                    </p:nvPicPr>
                    <p:blipFill>
                      <a:blip r:embed="rId4"/>
                      <a:stretch>
                        <a:fillRect/>
                      </a:stretch>
                    </p:blipFill>
                    <p:spPr>
                      <a:xfrm>
                        <a:off x="1377950" y="2355850"/>
                        <a:ext cx="6364288" cy="1666875"/>
                      </a:xfrm>
                      <a:prstGeom prst="rect">
                        <a:avLst/>
                      </a:prstGeom>
                    </p:spPr>
                  </p:pic>
                </p:oleObj>
              </mc:Fallback>
            </mc:AlternateContent>
          </a:graphicData>
        </a:graphic>
      </p:graphicFrame>
    </p:spTree>
    <p:extLst>
      <p:ext uri="{BB962C8B-B14F-4D97-AF65-F5344CB8AC3E}">
        <p14:creationId xmlns:p14="http://schemas.microsoft.com/office/powerpoint/2010/main" val="1701206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The median is the number we are looking for – derivation: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77667088"/>
              </p:ext>
            </p:extLst>
          </p:nvPr>
        </p:nvGraphicFramePr>
        <p:xfrm>
          <a:off x="1979613" y="1290638"/>
          <a:ext cx="5294312" cy="1387475"/>
        </p:xfrm>
        <a:graphic>
          <a:graphicData uri="http://schemas.openxmlformats.org/presentationml/2006/ole">
            <mc:AlternateContent xmlns:mc="http://schemas.openxmlformats.org/markup-compatibility/2006">
              <mc:Choice xmlns:v="urn:schemas-microsoft-com:vml" Requires="v">
                <p:oleObj spid="_x0000_s57552" name="Equation" r:id="rId3" imgW="1066800" imgH="279400" progId="Equation.3">
                  <p:embed/>
                </p:oleObj>
              </mc:Choice>
              <mc:Fallback>
                <p:oleObj name="Equation" r:id="rId3" imgW="1066800" imgH="279400" progId="Equation.3">
                  <p:embed/>
                  <p:pic>
                    <p:nvPicPr>
                      <p:cNvPr id="0" name=""/>
                      <p:cNvPicPr/>
                      <p:nvPr/>
                    </p:nvPicPr>
                    <p:blipFill>
                      <a:blip r:embed="rId4"/>
                      <a:stretch>
                        <a:fillRect/>
                      </a:stretch>
                    </p:blipFill>
                    <p:spPr>
                      <a:xfrm>
                        <a:off x="1979613" y="1290638"/>
                        <a:ext cx="5294312" cy="13874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07010012"/>
              </p:ext>
            </p:extLst>
          </p:nvPr>
        </p:nvGraphicFramePr>
        <p:xfrm>
          <a:off x="412750" y="2658017"/>
          <a:ext cx="3380317" cy="1328011"/>
        </p:xfrm>
        <a:graphic>
          <a:graphicData uri="http://schemas.openxmlformats.org/presentationml/2006/ole">
            <mc:AlternateContent xmlns:mc="http://schemas.openxmlformats.org/markup-compatibility/2006">
              <mc:Choice xmlns:v="urn:schemas-microsoft-com:vml" Requires="v">
                <p:oleObj spid="_x0000_s57553" name="Equation" r:id="rId5" imgW="1066800" imgH="419100" progId="Equation.3">
                  <p:embed/>
                </p:oleObj>
              </mc:Choice>
              <mc:Fallback>
                <p:oleObj name="Equation" r:id="rId5" imgW="1066800" imgH="419100" progId="Equation.3">
                  <p:embed/>
                  <p:pic>
                    <p:nvPicPr>
                      <p:cNvPr id="0" name=""/>
                      <p:cNvPicPr/>
                      <p:nvPr/>
                    </p:nvPicPr>
                    <p:blipFill>
                      <a:blip r:embed="rId6"/>
                      <a:stretch>
                        <a:fillRect/>
                      </a:stretch>
                    </p:blipFill>
                    <p:spPr>
                      <a:xfrm>
                        <a:off x="412750" y="2658017"/>
                        <a:ext cx="3380317" cy="132801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5093061"/>
              </p:ext>
            </p:extLst>
          </p:nvPr>
        </p:nvGraphicFramePr>
        <p:xfrm>
          <a:off x="4251586" y="2675475"/>
          <a:ext cx="4000769" cy="1635327"/>
        </p:xfrm>
        <a:graphic>
          <a:graphicData uri="http://schemas.openxmlformats.org/presentationml/2006/ole">
            <mc:AlternateContent xmlns:mc="http://schemas.openxmlformats.org/markup-compatibility/2006">
              <mc:Choice xmlns:v="urn:schemas-microsoft-com:vml" Requires="v">
                <p:oleObj spid="_x0000_s57554" name="Equation" r:id="rId7" imgW="1803400" imgH="736600" progId="Equation.3">
                  <p:embed/>
                </p:oleObj>
              </mc:Choice>
              <mc:Fallback>
                <p:oleObj name="Equation" r:id="rId7" imgW="1803400" imgH="736600" progId="Equation.3">
                  <p:embed/>
                  <p:pic>
                    <p:nvPicPr>
                      <p:cNvPr id="0" name=""/>
                      <p:cNvPicPr/>
                      <p:nvPr/>
                    </p:nvPicPr>
                    <p:blipFill>
                      <a:blip r:embed="rId8"/>
                      <a:stretch>
                        <a:fillRect/>
                      </a:stretch>
                    </p:blipFill>
                    <p:spPr>
                      <a:xfrm>
                        <a:off x="4251586" y="2675475"/>
                        <a:ext cx="4000769" cy="163532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97468391"/>
              </p:ext>
            </p:extLst>
          </p:nvPr>
        </p:nvGraphicFramePr>
        <p:xfrm>
          <a:off x="2336800" y="4310802"/>
          <a:ext cx="4442883" cy="978106"/>
        </p:xfrm>
        <a:graphic>
          <a:graphicData uri="http://schemas.openxmlformats.org/presentationml/2006/ole">
            <mc:AlternateContent xmlns:mc="http://schemas.openxmlformats.org/markup-compatibility/2006">
              <mc:Choice xmlns:v="urn:schemas-microsoft-com:vml" Requires="v">
                <p:oleObj spid="_x0000_s57555" name="Equation" r:id="rId9" imgW="1270000" imgH="279400" progId="Equation.3">
                  <p:embed/>
                </p:oleObj>
              </mc:Choice>
              <mc:Fallback>
                <p:oleObj name="Equation" r:id="rId9" imgW="1270000" imgH="279400" progId="Equation.3">
                  <p:embed/>
                  <p:pic>
                    <p:nvPicPr>
                      <p:cNvPr id="0" name=""/>
                      <p:cNvPicPr/>
                      <p:nvPr/>
                    </p:nvPicPr>
                    <p:blipFill>
                      <a:blip r:embed="rId10"/>
                      <a:stretch>
                        <a:fillRect/>
                      </a:stretch>
                    </p:blipFill>
                    <p:spPr>
                      <a:xfrm>
                        <a:off x="2336800" y="4310802"/>
                        <a:ext cx="4442883" cy="978106"/>
                      </a:xfrm>
                      <a:prstGeom prst="rect">
                        <a:avLst/>
                      </a:prstGeom>
                    </p:spPr>
                  </p:pic>
                </p:oleObj>
              </mc:Fallback>
            </mc:AlternateContent>
          </a:graphicData>
        </a:graphic>
      </p:graphicFrame>
      <p:sp>
        <p:nvSpPr>
          <p:cNvPr id="8" name="TextBox 7"/>
          <p:cNvSpPr txBox="1"/>
          <p:nvPr/>
        </p:nvSpPr>
        <p:spPr>
          <a:xfrm>
            <a:off x="541866" y="5808133"/>
            <a:ext cx="2201686" cy="707886"/>
          </a:xfrm>
          <a:prstGeom prst="rect">
            <a:avLst/>
          </a:prstGeom>
          <a:noFill/>
        </p:spPr>
        <p:txBody>
          <a:bodyPr wrap="none" rtlCol="0">
            <a:spAutoFit/>
          </a:bodyPr>
          <a:lstStyle/>
          <a:p>
            <a:r>
              <a:rPr lang="en-US" sz="4000" dirty="0" smtClean="0"/>
              <a:t>True for </a:t>
            </a:r>
            <a:endParaRPr lang="en-US" sz="4000" dirty="0"/>
          </a:p>
        </p:txBody>
      </p:sp>
      <p:graphicFrame>
        <p:nvGraphicFramePr>
          <p:cNvPr id="9" name="Object 8"/>
          <p:cNvGraphicFramePr>
            <a:graphicFrameLocks noChangeAspect="1"/>
          </p:cNvGraphicFramePr>
          <p:nvPr>
            <p:extLst>
              <p:ext uri="{D42A27DB-BD31-4B8C-83A1-F6EECF244321}">
                <p14:modId xmlns:p14="http://schemas.microsoft.com/office/powerpoint/2010/main" val="184104119"/>
              </p:ext>
            </p:extLst>
          </p:nvPr>
        </p:nvGraphicFramePr>
        <p:xfrm>
          <a:off x="2930527" y="5892798"/>
          <a:ext cx="5287962" cy="755650"/>
        </p:xfrm>
        <a:graphic>
          <a:graphicData uri="http://schemas.openxmlformats.org/presentationml/2006/ole">
            <mc:AlternateContent xmlns:mc="http://schemas.openxmlformats.org/markup-compatibility/2006">
              <mc:Choice xmlns:v="urn:schemas-microsoft-com:vml" Requires="v">
                <p:oleObj spid="_x0000_s57556" name="Equation" r:id="rId11" imgW="1511300" imgH="215900" progId="Equation.3">
                  <p:embed/>
                </p:oleObj>
              </mc:Choice>
              <mc:Fallback>
                <p:oleObj name="Equation" r:id="rId11" imgW="1511300" imgH="215900" progId="Equation.3">
                  <p:embed/>
                  <p:pic>
                    <p:nvPicPr>
                      <p:cNvPr id="0" name=""/>
                      <p:cNvPicPr/>
                      <p:nvPr/>
                    </p:nvPicPr>
                    <p:blipFill>
                      <a:blip r:embed="rId12"/>
                      <a:stretch>
                        <a:fillRect/>
                      </a:stretch>
                    </p:blipFill>
                    <p:spPr>
                      <a:xfrm>
                        <a:off x="2930527" y="5892798"/>
                        <a:ext cx="5287962" cy="755650"/>
                      </a:xfrm>
                      <a:prstGeom prst="rect">
                        <a:avLst/>
                      </a:prstGeom>
                    </p:spPr>
                  </p:pic>
                </p:oleObj>
              </mc:Fallback>
            </mc:AlternateContent>
          </a:graphicData>
        </a:graphic>
      </p:graphicFrame>
    </p:spTree>
    <p:extLst>
      <p:ext uri="{BB962C8B-B14F-4D97-AF65-F5344CB8AC3E}">
        <p14:creationId xmlns:p14="http://schemas.microsoft.com/office/powerpoint/2010/main" val="2849656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 y="37571"/>
            <a:ext cx="9150673" cy="1143000"/>
          </a:xfrm>
        </p:spPr>
        <p:txBody>
          <a:bodyPr>
            <a:normAutofit fontScale="90000"/>
          </a:bodyPr>
          <a:lstStyle/>
          <a:p>
            <a:r>
              <a:rPr lang="en-US" dirty="0" smtClean="0"/>
              <a:t>It is often indicated in psychology and neuroscience for measurement reasons.</a:t>
            </a:r>
            <a:endParaRPr lang="en-US" dirty="0"/>
          </a:p>
        </p:txBody>
      </p:sp>
      <p:sp>
        <p:nvSpPr>
          <p:cNvPr id="3" name="Content Placeholder 2"/>
          <p:cNvSpPr>
            <a:spLocks noGrp="1"/>
          </p:cNvSpPr>
          <p:nvPr>
            <p:ph idx="1"/>
          </p:nvPr>
        </p:nvSpPr>
        <p:spPr>
          <a:xfrm>
            <a:off x="0" y="1350627"/>
            <a:ext cx="9144000" cy="4525963"/>
          </a:xfrm>
        </p:spPr>
        <p:txBody>
          <a:bodyPr/>
          <a:lstStyle/>
          <a:p>
            <a:r>
              <a:rPr lang="en-US" dirty="0" smtClean="0"/>
              <a:t>An ordinal scale is probably the most common scale type in psychology and cognitive neuroscience. </a:t>
            </a:r>
          </a:p>
          <a:p>
            <a:r>
              <a:rPr lang="en-US" dirty="0" smtClean="0"/>
              <a:t>The distances between numbers are not assumed to be equal and are not interpretable.</a:t>
            </a:r>
            <a:endParaRPr lang="en-US" dirty="0"/>
          </a:p>
        </p:txBody>
      </p:sp>
      <p:grpSp>
        <p:nvGrpSpPr>
          <p:cNvPr id="20" name="Group 19"/>
          <p:cNvGrpSpPr/>
          <p:nvPr/>
        </p:nvGrpSpPr>
        <p:grpSpPr>
          <a:xfrm>
            <a:off x="256680" y="4304633"/>
            <a:ext cx="8575836" cy="267369"/>
            <a:chOff x="256680" y="4304633"/>
            <a:chExt cx="8575836" cy="267369"/>
          </a:xfrm>
        </p:grpSpPr>
        <p:cxnSp>
          <p:nvCxnSpPr>
            <p:cNvPr id="5" name="Straight Connector 4"/>
            <p:cNvCxnSpPr/>
            <p:nvPr/>
          </p:nvCxnSpPr>
          <p:spPr>
            <a:xfrm flipV="1">
              <a:off x="457200" y="4451685"/>
              <a:ext cx="8229600" cy="13368"/>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56680" y="4304633"/>
              <a:ext cx="291432" cy="2673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541084" y="4304633"/>
              <a:ext cx="291432" cy="2673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98882" y="4304633"/>
              <a:ext cx="291432" cy="2673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327781" y="4304633"/>
              <a:ext cx="291432" cy="2673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469983" y="4304633"/>
              <a:ext cx="291432" cy="2673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673" y="4782857"/>
            <a:ext cx="9179502" cy="830997"/>
            <a:chOff x="-6673" y="4782857"/>
            <a:chExt cx="9179502" cy="830997"/>
          </a:xfrm>
        </p:grpSpPr>
        <p:sp>
          <p:nvSpPr>
            <p:cNvPr id="15" name="TextBox 14"/>
            <p:cNvSpPr txBox="1"/>
            <p:nvPr/>
          </p:nvSpPr>
          <p:spPr>
            <a:xfrm>
              <a:off x="-6673" y="4782857"/>
              <a:ext cx="1243249" cy="830997"/>
            </a:xfrm>
            <a:prstGeom prst="rect">
              <a:avLst/>
            </a:prstGeom>
            <a:noFill/>
          </p:spPr>
          <p:txBody>
            <a:bodyPr wrap="none" rtlCol="0" anchor="ctr">
              <a:spAutoFit/>
            </a:bodyPr>
            <a:lstStyle/>
            <a:p>
              <a:pPr algn="ctr"/>
              <a:r>
                <a:rPr lang="en-US" sz="2400" dirty="0" smtClean="0"/>
                <a:t>Strongly</a:t>
              </a:r>
            </a:p>
            <a:p>
              <a:pPr algn="ctr"/>
              <a:r>
                <a:rPr lang="en-US" sz="2400" dirty="0" smtClean="0"/>
                <a:t>disagree</a:t>
              </a:r>
              <a:endParaRPr lang="en-US" sz="2400" dirty="0"/>
            </a:p>
          </p:txBody>
        </p:sp>
        <p:sp>
          <p:nvSpPr>
            <p:cNvPr id="16" name="TextBox 15"/>
            <p:cNvSpPr txBox="1"/>
            <p:nvPr/>
          </p:nvSpPr>
          <p:spPr>
            <a:xfrm>
              <a:off x="1959042" y="4967523"/>
              <a:ext cx="1270901" cy="461665"/>
            </a:xfrm>
            <a:prstGeom prst="rect">
              <a:avLst/>
            </a:prstGeom>
            <a:noFill/>
          </p:spPr>
          <p:txBody>
            <a:bodyPr wrap="none" rtlCol="0" anchor="ctr">
              <a:spAutoFit/>
            </a:bodyPr>
            <a:lstStyle/>
            <a:p>
              <a:pPr algn="ctr"/>
              <a:r>
                <a:rPr lang="en-US" sz="2400" dirty="0" smtClean="0"/>
                <a:t>Disagree</a:t>
              </a:r>
              <a:endParaRPr lang="en-US" sz="2400" dirty="0"/>
            </a:p>
          </p:txBody>
        </p:sp>
        <p:sp>
          <p:nvSpPr>
            <p:cNvPr id="17" name="TextBox 16"/>
            <p:cNvSpPr txBox="1"/>
            <p:nvPr/>
          </p:nvSpPr>
          <p:spPr>
            <a:xfrm>
              <a:off x="3986939" y="4967523"/>
              <a:ext cx="1514207" cy="461665"/>
            </a:xfrm>
            <a:prstGeom prst="rect">
              <a:avLst/>
            </a:prstGeom>
            <a:noFill/>
          </p:spPr>
          <p:txBody>
            <a:bodyPr wrap="none" rtlCol="0" anchor="ctr">
              <a:spAutoFit/>
            </a:bodyPr>
            <a:lstStyle/>
            <a:p>
              <a:pPr algn="ctr"/>
              <a:r>
                <a:rPr lang="en-US" sz="2400" dirty="0" smtClean="0"/>
                <a:t>Indifferent</a:t>
              </a:r>
              <a:endParaRPr lang="en-US" sz="2400" dirty="0"/>
            </a:p>
          </p:txBody>
        </p:sp>
        <p:sp>
          <p:nvSpPr>
            <p:cNvPr id="18" name="TextBox 17"/>
            <p:cNvSpPr txBox="1"/>
            <p:nvPr/>
          </p:nvSpPr>
          <p:spPr>
            <a:xfrm>
              <a:off x="6290358" y="4967523"/>
              <a:ext cx="921196" cy="461665"/>
            </a:xfrm>
            <a:prstGeom prst="rect">
              <a:avLst/>
            </a:prstGeom>
            <a:noFill/>
          </p:spPr>
          <p:txBody>
            <a:bodyPr wrap="none" rtlCol="0" anchor="ctr">
              <a:spAutoFit/>
            </a:bodyPr>
            <a:lstStyle/>
            <a:p>
              <a:pPr algn="ctr"/>
              <a:r>
                <a:rPr lang="en-US" sz="2400" dirty="0" smtClean="0"/>
                <a:t>Agree</a:t>
              </a:r>
              <a:endParaRPr lang="en-US" sz="2400" dirty="0"/>
            </a:p>
          </p:txBody>
        </p:sp>
        <p:sp>
          <p:nvSpPr>
            <p:cNvPr id="19" name="TextBox 18"/>
            <p:cNvSpPr txBox="1"/>
            <p:nvPr/>
          </p:nvSpPr>
          <p:spPr>
            <a:xfrm>
              <a:off x="7949417" y="4782857"/>
              <a:ext cx="1223412" cy="830997"/>
            </a:xfrm>
            <a:prstGeom prst="rect">
              <a:avLst/>
            </a:prstGeom>
            <a:noFill/>
          </p:spPr>
          <p:txBody>
            <a:bodyPr wrap="none" rtlCol="0" anchor="ctr">
              <a:spAutoFit/>
            </a:bodyPr>
            <a:lstStyle/>
            <a:p>
              <a:pPr algn="ctr"/>
              <a:r>
                <a:rPr lang="en-US" sz="2400" dirty="0" smtClean="0"/>
                <a:t>Strongly</a:t>
              </a:r>
            </a:p>
            <a:p>
              <a:pPr algn="ctr"/>
              <a:r>
                <a:rPr lang="en-US" sz="2400" dirty="0" smtClean="0"/>
                <a:t>agree</a:t>
              </a:r>
              <a:endParaRPr lang="en-US" sz="2400" dirty="0"/>
            </a:p>
          </p:txBody>
        </p:sp>
      </p:grpSp>
      <p:grpSp>
        <p:nvGrpSpPr>
          <p:cNvPr id="26" name="Group 25"/>
          <p:cNvGrpSpPr/>
          <p:nvPr/>
        </p:nvGrpSpPr>
        <p:grpSpPr>
          <a:xfrm>
            <a:off x="384240" y="5741126"/>
            <a:ext cx="8525241" cy="646331"/>
            <a:chOff x="384240" y="5741126"/>
            <a:chExt cx="8525241" cy="646331"/>
          </a:xfrm>
        </p:grpSpPr>
        <p:sp>
          <p:nvSpPr>
            <p:cNvPr id="21" name="TextBox 20"/>
            <p:cNvSpPr txBox="1"/>
            <p:nvPr/>
          </p:nvSpPr>
          <p:spPr>
            <a:xfrm>
              <a:off x="384240" y="5741126"/>
              <a:ext cx="418654" cy="646331"/>
            </a:xfrm>
            <a:prstGeom prst="rect">
              <a:avLst/>
            </a:prstGeom>
            <a:noFill/>
          </p:spPr>
          <p:txBody>
            <a:bodyPr wrap="none" rtlCol="0" anchor="ctr">
              <a:spAutoFit/>
            </a:bodyPr>
            <a:lstStyle/>
            <a:p>
              <a:pPr algn="ctr"/>
              <a:r>
                <a:rPr lang="en-US" sz="3600" dirty="0" smtClean="0"/>
                <a:t>1</a:t>
              </a:r>
              <a:endParaRPr lang="en-US" sz="3600" dirty="0"/>
            </a:p>
          </p:txBody>
        </p:sp>
        <p:sp>
          <p:nvSpPr>
            <p:cNvPr id="22" name="TextBox 21"/>
            <p:cNvSpPr txBox="1"/>
            <p:nvPr/>
          </p:nvSpPr>
          <p:spPr>
            <a:xfrm>
              <a:off x="2430621" y="5741126"/>
              <a:ext cx="418654" cy="646331"/>
            </a:xfrm>
            <a:prstGeom prst="rect">
              <a:avLst/>
            </a:prstGeom>
            <a:noFill/>
          </p:spPr>
          <p:txBody>
            <a:bodyPr wrap="none" rtlCol="0" anchor="ctr">
              <a:spAutoFit/>
            </a:bodyPr>
            <a:lstStyle/>
            <a:p>
              <a:pPr algn="ctr"/>
              <a:r>
                <a:rPr lang="en-US" sz="3600" dirty="0" smtClean="0"/>
                <a:t>2</a:t>
              </a:r>
              <a:endParaRPr lang="en-US" sz="3600" dirty="0"/>
            </a:p>
          </p:txBody>
        </p:sp>
        <p:sp>
          <p:nvSpPr>
            <p:cNvPr id="23" name="TextBox 22"/>
            <p:cNvSpPr txBox="1"/>
            <p:nvPr/>
          </p:nvSpPr>
          <p:spPr>
            <a:xfrm>
              <a:off x="4580171" y="5741126"/>
              <a:ext cx="418654" cy="646331"/>
            </a:xfrm>
            <a:prstGeom prst="rect">
              <a:avLst/>
            </a:prstGeom>
            <a:noFill/>
          </p:spPr>
          <p:txBody>
            <a:bodyPr wrap="none" rtlCol="0" anchor="ctr">
              <a:spAutoFit/>
            </a:bodyPr>
            <a:lstStyle/>
            <a:p>
              <a:pPr algn="ctr"/>
              <a:r>
                <a:rPr lang="en-US" sz="3600" dirty="0" smtClean="0"/>
                <a:t>3</a:t>
              </a:r>
              <a:endParaRPr lang="en-US" sz="3600" dirty="0"/>
            </a:p>
          </p:txBody>
        </p:sp>
        <p:sp>
          <p:nvSpPr>
            <p:cNvPr id="24" name="TextBox 23"/>
            <p:cNvSpPr txBox="1"/>
            <p:nvPr/>
          </p:nvSpPr>
          <p:spPr>
            <a:xfrm>
              <a:off x="6587084" y="5741126"/>
              <a:ext cx="418654" cy="646331"/>
            </a:xfrm>
            <a:prstGeom prst="rect">
              <a:avLst/>
            </a:prstGeom>
            <a:noFill/>
          </p:spPr>
          <p:txBody>
            <a:bodyPr wrap="none" rtlCol="0" anchor="ctr">
              <a:spAutoFit/>
            </a:bodyPr>
            <a:lstStyle/>
            <a:p>
              <a:pPr algn="ctr"/>
              <a:r>
                <a:rPr lang="en-US" sz="3600" dirty="0" smtClean="0"/>
                <a:t>4</a:t>
              </a:r>
              <a:endParaRPr lang="en-US" sz="3600" dirty="0"/>
            </a:p>
          </p:txBody>
        </p:sp>
        <p:sp>
          <p:nvSpPr>
            <p:cNvPr id="25" name="TextBox 24"/>
            <p:cNvSpPr txBox="1"/>
            <p:nvPr/>
          </p:nvSpPr>
          <p:spPr>
            <a:xfrm>
              <a:off x="8490827" y="5741126"/>
              <a:ext cx="418654" cy="646331"/>
            </a:xfrm>
            <a:prstGeom prst="rect">
              <a:avLst/>
            </a:prstGeom>
            <a:noFill/>
          </p:spPr>
          <p:txBody>
            <a:bodyPr wrap="none" rtlCol="0" anchor="ctr">
              <a:spAutoFit/>
            </a:bodyPr>
            <a:lstStyle/>
            <a:p>
              <a:pPr algn="ctr"/>
              <a:r>
                <a:rPr lang="en-US" sz="3600" dirty="0" smtClean="0"/>
                <a:t>5</a:t>
              </a:r>
              <a:endParaRPr lang="en-US" sz="3600" dirty="0"/>
            </a:p>
          </p:txBody>
        </p:sp>
      </p:grpSp>
    </p:spTree>
    <p:extLst>
      <p:ext uri="{BB962C8B-B14F-4D97-AF65-F5344CB8AC3E}">
        <p14:creationId xmlns:p14="http://schemas.microsoft.com/office/powerpoint/2010/main" val="3576637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rmAutofit/>
          </a:bodyPr>
          <a:lstStyle/>
          <a:p>
            <a:r>
              <a:rPr lang="en-US" dirty="0" smtClean="0"/>
              <a:t>We want to know how much variability to expect.</a:t>
            </a:r>
          </a:p>
          <a:p>
            <a:r>
              <a:rPr lang="en-US" dirty="0" smtClean="0"/>
              <a:t>The sum of simple deviations from the mean won’t do: </a:t>
            </a:r>
          </a:p>
          <a:p>
            <a:pPr marL="0" indent="0">
              <a:buNone/>
            </a:pPr>
            <a:endParaRPr lang="en-US" dirty="0"/>
          </a:p>
          <a:p>
            <a:pPr marL="0" indent="0">
              <a:buNone/>
            </a:pPr>
            <a:endParaRPr lang="en-US" dirty="0"/>
          </a:p>
          <a:p>
            <a:r>
              <a:rPr lang="en-US" dirty="0" smtClean="0"/>
              <a:t>Two simple ways of dealing with this:</a:t>
            </a:r>
          </a:p>
          <a:p>
            <a:r>
              <a:rPr lang="en-US" dirty="0" smtClean="0"/>
              <a:t>Squaring </a:t>
            </a:r>
            <a:r>
              <a:rPr lang="en-US" dirty="0" smtClean="0">
                <a:sym typeface="Wingdings"/>
              </a:rPr>
              <a:t> Standard deviation (SD or STD)</a:t>
            </a:r>
          </a:p>
          <a:p>
            <a:r>
              <a:rPr lang="en-US" dirty="0" smtClean="0">
                <a:sym typeface="Wingdings"/>
              </a:rPr>
              <a:t>Taking the absolute value  Mean absolute deviation (MAD)</a:t>
            </a:r>
            <a:endParaRPr lang="en-US"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Statistical methods to tame variability: Measures of dispersion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4296793"/>
              </p:ext>
            </p:extLst>
          </p:nvPr>
        </p:nvGraphicFramePr>
        <p:xfrm>
          <a:off x="1574993" y="3115733"/>
          <a:ext cx="4182340" cy="1260432"/>
        </p:xfrm>
        <a:graphic>
          <a:graphicData uri="http://schemas.openxmlformats.org/presentationml/2006/ole">
            <mc:AlternateContent xmlns:mc="http://schemas.openxmlformats.org/markup-compatibility/2006">
              <mc:Choice xmlns:v="urn:schemas-microsoft-com:vml" Requires="v">
                <p:oleObj spid="_x0000_s19543" name="Equation" r:id="rId4" imgW="927100" imgH="279400" progId="Equation.3">
                  <p:embed/>
                </p:oleObj>
              </mc:Choice>
              <mc:Fallback>
                <p:oleObj name="Equation" r:id="rId4" imgW="927100" imgH="279400" progId="Equation.3">
                  <p:embed/>
                  <p:pic>
                    <p:nvPicPr>
                      <p:cNvPr id="0" name=""/>
                      <p:cNvPicPr/>
                      <p:nvPr/>
                    </p:nvPicPr>
                    <p:blipFill>
                      <a:blip r:embed="rId5"/>
                      <a:stretch>
                        <a:fillRect/>
                      </a:stretch>
                    </p:blipFill>
                    <p:spPr>
                      <a:xfrm>
                        <a:off x="1574993" y="3115733"/>
                        <a:ext cx="4182340" cy="1260432"/>
                      </a:xfrm>
                      <a:prstGeom prst="rect">
                        <a:avLst/>
                      </a:prstGeom>
                    </p:spPr>
                  </p:pic>
                </p:oleObj>
              </mc:Fallback>
            </mc:AlternateContent>
          </a:graphicData>
        </a:graphic>
      </p:graphicFrame>
      <p:sp>
        <p:nvSpPr>
          <p:cNvPr id="2" name="TextBox 1"/>
          <p:cNvSpPr txBox="1"/>
          <p:nvPr/>
        </p:nvSpPr>
        <p:spPr>
          <a:xfrm>
            <a:off x="7552249" y="2658540"/>
            <a:ext cx="1591751" cy="3046988"/>
          </a:xfrm>
          <a:prstGeom prst="rect">
            <a:avLst/>
          </a:prstGeom>
          <a:noFill/>
        </p:spPr>
        <p:txBody>
          <a:bodyPr wrap="square" rtlCol="0">
            <a:spAutoFit/>
          </a:bodyPr>
          <a:lstStyle/>
          <a:p>
            <a:r>
              <a:rPr lang="en-US" sz="2400" dirty="0" smtClean="0"/>
              <a:t>x = 1, 2, 3</a:t>
            </a:r>
          </a:p>
          <a:p>
            <a:r>
              <a:rPr lang="en-US" sz="2400" dirty="0" err="1" smtClean="0"/>
              <a:t>x</a:t>
            </a:r>
            <a:r>
              <a:rPr lang="en-US" sz="2400" baseline="-25000" dirty="0" err="1" smtClean="0"/>
              <a:t>bar</a:t>
            </a:r>
            <a:r>
              <a:rPr lang="en-US" sz="2400" dirty="0" smtClean="0"/>
              <a:t>= 2</a:t>
            </a:r>
          </a:p>
          <a:p>
            <a:r>
              <a:rPr lang="en-US" sz="2400" dirty="0" smtClean="0"/>
              <a:t>x</a:t>
            </a:r>
            <a:r>
              <a:rPr lang="en-US" sz="2400" baseline="-25000" dirty="0" smtClean="0"/>
              <a:t>1</a:t>
            </a:r>
            <a:r>
              <a:rPr lang="en-US" sz="2400" dirty="0" smtClean="0"/>
              <a:t>:</a:t>
            </a:r>
            <a:r>
              <a:rPr lang="en-US" sz="2400" baseline="-25000" dirty="0" smtClean="0"/>
              <a:t> </a:t>
            </a:r>
            <a:r>
              <a:rPr lang="en-US" sz="2400" dirty="0" smtClean="0"/>
              <a:t>1-2 = -1</a:t>
            </a:r>
          </a:p>
          <a:p>
            <a:r>
              <a:rPr lang="en-US" sz="2400" dirty="0" smtClean="0"/>
              <a:t>x</a:t>
            </a:r>
            <a:r>
              <a:rPr lang="en-US" sz="2400" baseline="-25000" dirty="0" smtClean="0"/>
              <a:t>2</a:t>
            </a:r>
            <a:r>
              <a:rPr lang="en-US" sz="2400" dirty="0" smtClean="0"/>
              <a:t>: 2-2 = 0 </a:t>
            </a:r>
          </a:p>
          <a:p>
            <a:r>
              <a:rPr lang="en-US" sz="2400" dirty="0" smtClean="0"/>
              <a:t>x</a:t>
            </a:r>
            <a:r>
              <a:rPr lang="en-US" sz="2400" baseline="-25000" dirty="0" smtClean="0"/>
              <a:t>3</a:t>
            </a:r>
            <a:r>
              <a:rPr lang="en-US" sz="2400" dirty="0" smtClean="0"/>
              <a:t>: 3 - 2 = 1</a:t>
            </a:r>
          </a:p>
          <a:p>
            <a:r>
              <a:rPr lang="en-US" sz="2400" dirty="0" smtClean="0"/>
              <a:t>---------------</a:t>
            </a:r>
          </a:p>
          <a:p>
            <a:r>
              <a:rPr lang="en-US" sz="2400" dirty="0" smtClean="0"/>
              <a:t>-1 + 1 = 0</a:t>
            </a:r>
          </a:p>
          <a:p>
            <a:r>
              <a:rPr lang="en-US" sz="2400" dirty="0" smtClean="0"/>
              <a:t> </a:t>
            </a:r>
            <a:endParaRPr lang="en-US" sz="2400" dirty="0"/>
          </a:p>
        </p:txBody>
      </p:sp>
    </p:spTree>
    <p:extLst>
      <p:ext uri="{BB962C8B-B14F-4D97-AF65-F5344CB8AC3E}">
        <p14:creationId xmlns:p14="http://schemas.microsoft.com/office/powerpoint/2010/main" val="2011479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uiExpan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standard deviation (SD)</a:t>
            </a:r>
            <a:endParaRPr lang="en-US" dirty="0"/>
          </a:p>
        </p:txBody>
      </p:sp>
      <p:sp>
        <p:nvSpPr>
          <p:cNvPr id="3" name="Content Placeholder 2"/>
          <p:cNvSpPr>
            <a:spLocks noGrp="1"/>
          </p:cNvSpPr>
          <p:nvPr>
            <p:ph idx="1"/>
          </p:nvPr>
        </p:nvSpPr>
        <p:spPr>
          <a:xfrm>
            <a:off x="0" y="406401"/>
            <a:ext cx="8686800" cy="6451600"/>
          </a:xfrm>
        </p:spPr>
        <p:txBody>
          <a:bodyPr/>
          <a:lstStyle/>
          <a:p>
            <a:endParaRPr lang="en-US" dirty="0" smtClean="0"/>
          </a:p>
          <a:p>
            <a:endParaRPr lang="en-US" dirty="0"/>
          </a:p>
          <a:p>
            <a:endParaRPr lang="en-US" dirty="0" smtClean="0"/>
          </a:p>
          <a:p>
            <a:endParaRPr lang="en-US" dirty="0"/>
          </a:p>
        </p:txBody>
      </p:sp>
      <p:graphicFrame>
        <p:nvGraphicFramePr>
          <p:cNvPr id="4" name="Object 3"/>
          <p:cNvGraphicFramePr>
            <a:graphicFrameLocks/>
          </p:cNvGraphicFramePr>
          <p:nvPr>
            <p:extLst>
              <p:ext uri="{D42A27DB-BD31-4B8C-83A1-F6EECF244321}">
                <p14:modId xmlns:p14="http://schemas.microsoft.com/office/powerpoint/2010/main" val="3260234482"/>
              </p:ext>
            </p:extLst>
          </p:nvPr>
        </p:nvGraphicFramePr>
        <p:xfrm>
          <a:off x="3017857" y="1417638"/>
          <a:ext cx="2872740" cy="1753400"/>
        </p:xfrm>
        <a:graphic>
          <a:graphicData uri="http://schemas.openxmlformats.org/presentationml/2006/ole">
            <mc:AlternateContent xmlns:mc="http://schemas.openxmlformats.org/markup-compatibility/2006">
              <mc:Choice xmlns:v="urn:schemas-microsoft-com:vml" Requires="v">
                <p:oleObj spid="_x0000_s20565" name="Equation" r:id="rId3" imgW="1104900" imgH="673100" progId="Equation.3">
                  <p:embed/>
                </p:oleObj>
              </mc:Choice>
              <mc:Fallback>
                <p:oleObj name="Equation" r:id="rId3" imgW="1104900" imgH="673100" progId="Equation.3">
                  <p:embed/>
                  <p:pic>
                    <p:nvPicPr>
                      <p:cNvPr id="0" name=""/>
                      <p:cNvPicPr/>
                      <p:nvPr/>
                    </p:nvPicPr>
                    <p:blipFill>
                      <a:blip r:embed="rId4"/>
                      <a:stretch>
                        <a:fillRect/>
                      </a:stretch>
                    </p:blipFill>
                    <p:spPr>
                      <a:xfrm>
                        <a:off x="3017857" y="1417638"/>
                        <a:ext cx="2872740" cy="1753400"/>
                      </a:xfrm>
                      <a:prstGeom prst="rect">
                        <a:avLst/>
                      </a:prstGeom>
                    </p:spPr>
                  </p:pic>
                </p:oleObj>
              </mc:Fallback>
            </mc:AlternateContent>
          </a:graphicData>
        </a:graphic>
      </p:graphicFrame>
      <p:sp>
        <p:nvSpPr>
          <p:cNvPr id="5" name="Rectangle 4"/>
          <p:cNvSpPr/>
          <p:nvPr/>
        </p:nvSpPr>
        <p:spPr>
          <a:xfrm>
            <a:off x="0" y="3625806"/>
            <a:ext cx="9144000" cy="2062103"/>
          </a:xfrm>
          <a:prstGeom prst="rect">
            <a:avLst/>
          </a:prstGeom>
        </p:spPr>
        <p:txBody>
          <a:bodyPr wrap="square">
            <a:spAutoFit/>
          </a:bodyPr>
          <a:lstStyle/>
          <a:p>
            <a:pPr marL="285750" indent="-285750">
              <a:buFont typeface="Arial"/>
              <a:buChar char="•"/>
            </a:pPr>
            <a:r>
              <a:rPr lang="en-US" sz="3200" dirty="0" smtClean="0"/>
              <a:t>Given that the average minimizes squared error, the squared error is the natural dispersion measure. </a:t>
            </a:r>
            <a:endParaRPr lang="en-US" sz="3200" dirty="0"/>
          </a:p>
          <a:p>
            <a:pPr marL="285750" indent="-285750">
              <a:buFont typeface="Arial"/>
              <a:buChar char="•"/>
            </a:pPr>
            <a:r>
              <a:rPr lang="en-US" sz="3200" dirty="0" smtClean="0"/>
              <a:t>But larger difference from mean have larger impact, due to squaring, again – not robust.</a:t>
            </a:r>
            <a:endParaRPr lang="en-US" sz="3200" dirty="0"/>
          </a:p>
        </p:txBody>
      </p:sp>
    </p:spTree>
    <p:extLst>
      <p:ext uri="{BB962C8B-B14F-4D97-AF65-F5344CB8AC3E}">
        <p14:creationId xmlns:p14="http://schemas.microsoft.com/office/powerpoint/2010/main" val="1952237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The mean absolute deviation (MAD)</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a:t>A </a:t>
            </a:r>
            <a:r>
              <a:rPr lang="en-US" dirty="0" smtClean="0"/>
              <a:t>more robust alternative.</a:t>
            </a:r>
          </a:p>
          <a:p>
            <a:endParaRPr lang="en-US" dirty="0"/>
          </a:p>
          <a:p>
            <a:endParaRPr lang="en-US" dirty="0" smtClean="0"/>
          </a:p>
          <a:p>
            <a:endParaRPr lang="en-US" dirty="0" smtClean="0"/>
          </a:p>
          <a:p>
            <a:endParaRPr lang="en-US" dirty="0"/>
          </a:p>
          <a:p>
            <a:pPr marL="0" indent="0">
              <a:buNone/>
            </a:pPr>
            <a:endParaRPr lang="en-US" dirty="0" smtClean="0"/>
          </a:p>
          <a:p>
            <a:r>
              <a:rPr lang="en-US" dirty="0" smtClean="0"/>
              <a:t>Much less commonly used.</a:t>
            </a:r>
          </a:p>
          <a:p>
            <a:r>
              <a:rPr lang="en-US" dirty="0" smtClean="0"/>
              <a:t>But catching 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19263017"/>
              </p:ext>
            </p:extLst>
          </p:nvPr>
        </p:nvGraphicFramePr>
        <p:xfrm>
          <a:off x="2451100" y="2582330"/>
          <a:ext cx="3777488" cy="2146300"/>
        </p:xfrm>
        <a:graphic>
          <a:graphicData uri="http://schemas.openxmlformats.org/presentationml/2006/ole">
            <mc:AlternateContent xmlns:mc="http://schemas.openxmlformats.org/markup-compatibility/2006">
              <mc:Choice xmlns:v="urn:schemas-microsoft-com:vml" Requires="v">
                <p:oleObj spid="_x0000_s22608" name="Equation" r:id="rId3" imgW="1117600" imgH="635000" progId="Equation.3">
                  <p:embed/>
                </p:oleObj>
              </mc:Choice>
              <mc:Fallback>
                <p:oleObj name="Equation" r:id="rId3" imgW="1117600" imgH="635000" progId="Equation.3">
                  <p:embed/>
                  <p:pic>
                    <p:nvPicPr>
                      <p:cNvPr id="0" name=""/>
                      <p:cNvPicPr/>
                      <p:nvPr/>
                    </p:nvPicPr>
                    <p:blipFill>
                      <a:blip r:embed="rId4"/>
                      <a:stretch>
                        <a:fillRect/>
                      </a:stretch>
                    </p:blipFill>
                    <p:spPr>
                      <a:xfrm>
                        <a:off x="2451100" y="2582330"/>
                        <a:ext cx="3777488" cy="2146300"/>
                      </a:xfrm>
                      <a:prstGeom prst="rect">
                        <a:avLst/>
                      </a:prstGeom>
                    </p:spPr>
                  </p:pic>
                </p:oleObj>
              </mc:Fallback>
            </mc:AlternateContent>
          </a:graphicData>
        </a:graphic>
      </p:graphicFrame>
    </p:spTree>
    <p:extLst>
      <p:ext uri="{BB962C8B-B14F-4D97-AF65-F5344CB8AC3E}">
        <p14:creationId xmlns:p14="http://schemas.microsoft.com/office/powerpoint/2010/main" val="3161892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MAD and STD</a:t>
            </a:r>
          </a:p>
        </p:txBody>
      </p:sp>
      <p:pic>
        <p:nvPicPr>
          <p:cNvPr id="6" name="Content Placeholder 5" descr="stdVSmad.gif"/>
          <p:cNvPicPr>
            <a:picLocks noGrp="1" noChangeAspect="1"/>
          </p:cNvPicPr>
          <p:nvPr>
            <p:ph idx="1"/>
          </p:nvPr>
        </p:nvPicPr>
        <p:blipFill>
          <a:blip r:embed="rId2">
            <a:extLst>
              <a:ext uri="{28A0092B-C50C-407E-A947-70E740481C1C}">
                <a14:useLocalDpi xmlns:a14="http://schemas.microsoft.com/office/drawing/2010/main" val="0"/>
              </a:ext>
            </a:extLst>
          </a:blip>
          <a:srcRect l="2080" r="2080"/>
          <a:stretch>
            <a:fillRect/>
          </a:stretch>
        </p:blipFill>
        <p:spPr/>
      </p:pic>
    </p:spTree>
    <p:extLst>
      <p:ext uri="{BB962C8B-B14F-4D97-AF65-F5344CB8AC3E}">
        <p14:creationId xmlns:p14="http://schemas.microsoft.com/office/powerpoint/2010/main" val="39872556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Summarizing relationships between two variables: Correlation</a:t>
            </a:r>
            <a:endParaRPr lang="en-US" dirty="0"/>
          </a:p>
        </p:txBody>
      </p:sp>
    </p:spTree>
    <p:extLst>
      <p:ext uri="{BB962C8B-B14F-4D97-AF65-F5344CB8AC3E}">
        <p14:creationId xmlns:p14="http://schemas.microsoft.com/office/powerpoint/2010/main" val="16750088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birth/making of data</a:t>
            </a:r>
          </a:p>
        </p:txBody>
      </p:sp>
      <p:sp>
        <p:nvSpPr>
          <p:cNvPr id="4" name="Oval 3"/>
          <p:cNvSpPr/>
          <p:nvPr/>
        </p:nvSpPr>
        <p:spPr>
          <a:xfrm>
            <a:off x="1302259" y="2202276"/>
            <a:ext cx="3408401" cy="2700601"/>
          </a:xfrm>
          <a:prstGeom prst="ellipse">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Things that exist</a:t>
            </a:r>
            <a:endParaRPr lang="en-US" sz="3600" dirty="0"/>
          </a:p>
        </p:txBody>
      </p:sp>
      <p:sp>
        <p:nvSpPr>
          <p:cNvPr id="5" name="Oval 4"/>
          <p:cNvSpPr/>
          <p:nvPr/>
        </p:nvSpPr>
        <p:spPr>
          <a:xfrm>
            <a:off x="4083657" y="2202276"/>
            <a:ext cx="3408401" cy="2700601"/>
          </a:xfrm>
          <a:prstGeom prst="ellipse">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Things people make up</a:t>
            </a:r>
            <a:endParaRPr lang="en-US" sz="3600" dirty="0"/>
          </a:p>
        </p:txBody>
      </p:sp>
      <p:cxnSp>
        <p:nvCxnSpPr>
          <p:cNvPr id="6" name="Straight Arrow Connector 5"/>
          <p:cNvCxnSpPr/>
          <p:nvPr/>
        </p:nvCxnSpPr>
        <p:spPr>
          <a:xfrm flipH="1" flipV="1">
            <a:off x="4405197" y="3616877"/>
            <a:ext cx="16078" cy="1687875"/>
          </a:xfrm>
          <a:prstGeom prst="straightConnector1">
            <a:avLst/>
          </a:prstGeom>
          <a:ln w="63500">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0" y="5497653"/>
            <a:ext cx="9144000" cy="1200329"/>
          </a:xfrm>
          <a:prstGeom prst="rect">
            <a:avLst/>
          </a:prstGeom>
          <a:noFill/>
        </p:spPr>
        <p:txBody>
          <a:bodyPr wrap="square" rtlCol="0">
            <a:spAutoFit/>
          </a:bodyPr>
          <a:lstStyle/>
          <a:p>
            <a:pPr algn="ctr"/>
            <a:r>
              <a:rPr lang="en-US" sz="3600" dirty="0" smtClean="0"/>
              <a:t>Data </a:t>
            </a:r>
          </a:p>
          <a:p>
            <a:pPr algn="ctr"/>
            <a:r>
              <a:rPr lang="en-US" sz="3600" dirty="0" smtClean="0"/>
              <a:t>(as the result of a measurement process)</a:t>
            </a:r>
            <a:endParaRPr lang="en-US" sz="3600" dirty="0"/>
          </a:p>
        </p:txBody>
      </p:sp>
    </p:spTree>
    <p:extLst>
      <p:ext uri="{BB962C8B-B14F-4D97-AF65-F5344CB8AC3E}">
        <p14:creationId xmlns:p14="http://schemas.microsoft.com/office/powerpoint/2010/main" val="1942113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rot="16047019">
            <a:off x="5803452" y="-345229"/>
            <a:ext cx="1259840" cy="1901952"/>
          </a:xfrm>
          <a:prstGeom prst="rect">
            <a:avLst/>
          </a:prstGeom>
        </p:spPr>
      </p:pic>
      <p:pic>
        <p:nvPicPr>
          <p:cNvPr id="25" name="Picture 24"/>
          <p:cNvPicPr>
            <a:picLocks noChangeAspect="1"/>
          </p:cNvPicPr>
          <p:nvPr/>
        </p:nvPicPr>
        <p:blipFill>
          <a:blip r:embed="rId3"/>
          <a:stretch>
            <a:fillRect/>
          </a:stretch>
        </p:blipFill>
        <p:spPr>
          <a:xfrm rot="5400000">
            <a:off x="1852965" y="-341861"/>
            <a:ext cx="1312672" cy="1942592"/>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3965450" y="87765"/>
            <a:ext cx="990600" cy="1133894"/>
          </a:xfrm>
          <a:prstGeom prst="rect">
            <a:avLst/>
          </a:prstGeom>
          <a:noFill/>
          <a:ln w="9525">
            <a:noFill/>
            <a:miter lim="800000"/>
            <a:headEnd/>
            <a:tailEnd/>
          </a:ln>
        </p:spPr>
      </p:pic>
      <p:sp>
        <p:nvSpPr>
          <p:cNvPr id="82" name="TextBox 81"/>
          <p:cNvSpPr txBox="1"/>
          <p:nvPr/>
        </p:nvSpPr>
        <p:spPr>
          <a:xfrm>
            <a:off x="1960460" y="11504"/>
            <a:ext cx="422455"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I</a:t>
            </a:r>
            <a:endParaRPr lang="en-US" sz="3200" dirty="0">
              <a:latin typeface="Times New Roman" pitchFamily="18" charset="0"/>
              <a:cs typeface="Times New Roman" pitchFamily="18" charset="0"/>
            </a:endParaRPr>
          </a:p>
        </p:txBody>
      </p:sp>
      <p:sp>
        <p:nvSpPr>
          <p:cNvPr id="85" name="TextBox 84"/>
          <p:cNvSpPr txBox="1"/>
          <p:nvPr/>
        </p:nvSpPr>
        <p:spPr>
          <a:xfrm>
            <a:off x="6453845" y="126719"/>
            <a:ext cx="499265"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II</a:t>
            </a:r>
            <a:endParaRPr lang="en-US" sz="3200" dirty="0">
              <a:latin typeface="Times New Roman" pitchFamily="18" charset="0"/>
              <a:cs typeface="Times New Roman" pitchFamily="18" charset="0"/>
            </a:endParaRPr>
          </a:p>
        </p:txBody>
      </p:sp>
      <p:sp>
        <p:nvSpPr>
          <p:cNvPr id="121" name="Oval 120"/>
          <p:cNvSpPr/>
          <p:nvPr/>
        </p:nvSpPr>
        <p:spPr>
          <a:xfrm>
            <a:off x="4495190" y="5118575"/>
            <a:ext cx="115215" cy="11521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4072735" y="5502625"/>
            <a:ext cx="115215" cy="11521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879240" y="4734525"/>
            <a:ext cx="115215" cy="11521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2744326">
            <a:off x="4379584" y="4414073"/>
            <a:ext cx="316275" cy="1526581"/>
          </a:xfrm>
          <a:prstGeom prst="ellipse">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4879240" y="5118575"/>
            <a:ext cx="7681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724150" y="4563772"/>
            <a:ext cx="422455" cy="1015663"/>
          </a:xfrm>
          <a:prstGeom prst="rect">
            <a:avLst/>
          </a:prstGeom>
          <a:noFill/>
        </p:spPr>
        <p:txBody>
          <a:bodyPr wrap="square" rtlCol="0">
            <a:spAutoFit/>
          </a:bodyPr>
          <a:lstStyle/>
          <a:p>
            <a:r>
              <a:rPr lang="en-US" sz="6000" b="1" dirty="0" smtClean="0">
                <a:solidFill>
                  <a:schemeClr val="tx2"/>
                </a:solidFill>
              </a:rPr>
              <a:t>r</a:t>
            </a:r>
            <a:endParaRPr lang="en-US" sz="6000" b="1" dirty="0">
              <a:solidFill>
                <a:schemeClr val="tx2"/>
              </a:solidFill>
            </a:endParaRPr>
          </a:p>
        </p:txBody>
      </p:sp>
      <p:grpSp>
        <p:nvGrpSpPr>
          <p:cNvPr id="129" name="Group 128"/>
          <p:cNvGrpSpPr/>
          <p:nvPr/>
        </p:nvGrpSpPr>
        <p:grpSpPr>
          <a:xfrm>
            <a:off x="2958990" y="4466484"/>
            <a:ext cx="2347101" cy="2381110"/>
            <a:chOff x="2958990" y="4542745"/>
            <a:chExt cx="2347101" cy="2381110"/>
          </a:xfrm>
        </p:grpSpPr>
        <p:grpSp>
          <p:nvGrpSpPr>
            <p:cNvPr id="118" name="Group 117"/>
            <p:cNvGrpSpPr/>
            <p:nvPr/>
          </p:nvGrpSpPr>
          <p:grpSpPr>
            <a:xfrm>
              <a:off x="2958990" y="4542745"/>
              <a:ext cx="2347101" cy="2381110"/>
              <a:chOff x="2958990" y="4773969"/>
              <a:chExt cx="2347101" cy="2381110"/>
            </a:xfrm>
          </p:grpSpPr>
          <p:cxnSp>
            <p:nvCxnSpPr>
              <p:cNvPr id="88" name="Straight Arrow Connector 87"/>
              <p:cNvCxnSpPr/>
              <p:nvPr/>
            </p:nvCxnSpPr>
            <p:spPr>
              <a:xfrm rot="5400000" flipH="1" flipV="1">
                <a:off x="3190214" y="5464465"/>
                <a:ext cx="138258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882298" y="6155755"/>
                <a:ext cx="1423793" cy="42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379975" y="6570304"/>
                <a:ext cx="422455"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I</a:t>
                </a:r>
                <a:endParaRPr lang="en-US" sz="3200" dirty="0">
                  <a:latin typeface="Times New Roman" pitchFamily="18" charset="0"/>
                  <a:cs typeface="Times New Roman" pitchFamily="18" charset="0"/>
                </a:endParaRPr>
              </a:p>
            </p:txBody>
          </p:sp>
          <p:sp>
            <p:nvSpPr>
              <p:cNvPr id="96" name="TextBox 95"/>
              <p:cNvSpPr txBox="1"/>
              <p:nvPr/>
            </p:nvSpPr>
            <p:spPr>
              <a:xfrm>
                <a:off x="2958990" y="5225335"/>
                <a:ext cx="499265"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II</a:t>
                </a:r>
                <a:endParaRPr lang="en-US" sz="3200" dirty="0">
                  <a:latin typeface="Times New Roman" pitchFamily="18" charset="0"/>
                  <a:cs typeface="Times New Roman" pitchFamily="18" charset="0"/>
                </a:endParaRPr>
              </a:p>
            </p:txBody>
          </p:sp>
          <p:cxnSp>
            <p:nvCxnSpPr>
              <p:cNvPr id="99" name="Straight Connector 98"/>
              <p:cNvCxnSpPr/>
              <p:nvPr/>
            </p:nvCxnSpPr>
            <p:spPr>
              <a:xfrm rot="5400000">
                <a:off x="4015128" y="6251768"/>
                <a:ext cx="192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4437583" y="6251768"/>
                <a:ext cx="192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4860037" y="6251768"/>
                <a:ext cx="192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3707887" y="5099617"/>
                <a:ext cx="192025" cy="0"/>
              </a:xfrm>
              <a:prstGeom prst="line">
                <a:avLst/>
              </a:prstGeom>
              <a:ln w="254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3707887" y="5483668"/>
                <a:ext cx="192025" cy="0"/>
              </a:xfrm>
              <a:prstGeom prst="line">
                <a:avLst/>
              </a:prstGeom>
              <a:ln w="254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3707887" y="5867718"/>
                <a:ext cx="192025" cy="0"/>
              </a:xfrm>
              <a:prstGeom prst="line">
                <a:avLst/>
              </a:prstGeom>
              <a:ln w="254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381445" y="4619555"/>
              <a:ext cx="1843440" cy="1921055"/>
              <a:chOff x="3381445" y="4619555"/>
              <a:chExt cx="1843440" cy="1921055"/>
            </a:xfrm>
          </p:grpSpPr>
          <p:sp>
            <p:nvSpPr>
              <p:cNvPr id="98" name="TextBox 97"/>
              <p:cNvSpPr txBox="1"/>
              <p:nvPr/>
            </p:nvSpPr>
            <p:spPr>
              <a:xfrm>
                <a:off x="4303165" y="6078945"/>
                <a:ext cx="495649" cy="461665"/>
              </a:xfrm>
              <a:prstGeom prst="rect">
                <a:avLst/>
              </a:prstGeom>
              <a:noFill/>
            </p:spPr>
            <p:txBody>
              <a:bodyPr wrap="none" rtlCol="0">
                <a:spAutoFit/>
              </a:bodyPr>
              <a:lstStyle/>
              <a:p>
                <a:r>
                  <a:rPr lang="en-US" sz="2400" dirty="0" smtClean="0"/>
                  <a:t>10</a:t>
                </a:r>
                <a:endParaRPr lang="en-US" sz="2400" dirty="0"/>
              </a:p>
            </p:txBody>
          </p:sp>
          <p:sp>
            <p:nvSpPr>
              <p:cNvPr id="113" name="TextBox 112"/>
              <p:cNvSpPr txBox="1"/>
              <p:nvPr/>
            </p:nvSpPr>
            <p:spPr>
              <a:xfrm>
                <a:off x="4729236" y="6078945"/>
                <a:ext cx="495649" cy="461665"/>
              </a:xfrm>
              <a:prstGeom prst="rect">
                <a:avLst/>
              </a:prstGeom>
              <a:noFill/>
            </p:spPr>
            <p:txBody>
              <a:bodyPr wrap="none" rtlCol="0">
                <a:spAutoFit/>
              </a:bodyPr>
              <a:lstStyle/>
              <a:p>
                <a:r>
                  <a:rPr lang="en-US" sz="2400" dirty="0" smtClean="0"/>
                  <a:t>11</a:t>
                </a:r>
                <a:endParaRPr lang="en-US" sz="2400" dirty="0"/>
              </a:p>
            </p:txBody>
          </p:sp>
          <p:sp>
            <p:nvSpPr>
              <p:cNvPr id="114" name="TextBox 113"/>
              <p:cNvSpPr txBox="1"/>
              <p:nvPr/>
            </p:nvSpPr>
            <p:spPr>
              <a:xfrm>
                <a:off x="3963007" y="6078945"/>
                <a:ext cx="340158" cy="461665"/>
              </a:xfrm>
              <a:prstGeom prst="rect">
                <a:avLst/>
              </a:prstGeom>
              <a:noFill/>
            </p:spPr>
            <p:txBody>
              <a:bodyPr wrap="none" rtlCol="0">
                <a:spAutoFit/>
              </a:bodyPr>
              <a:lstStyle/>
              <a:p>
                <a:r>
                  <a:rPr lang="en-US" sz="2400" dirty="0" smtClean="0"/>
                  <a:t>9</a:t>
                </a:r>
                <a:endParaRPr lang="en-US" sz="2400" dirty="0"/>
              </a:p>
            </p:txBody>
          </p:sp>
          <p:sp>
            <p:nvSpPr>
              <p:cNvPr id="115" name="TextBox 114"/>
              <p:cNvSpPr txBox="1"/>
              <p:nvPr/>
            </p:nvSpPr>
            <p:spPr>
              <a:xfrm>
                <a:off x="3386932" y="5003605"/>
                <a:ext cx="340158" cy="461665"/>
              </a:xfrm>
              <a:prstGeom prst="rect">
                <a:avLst/>
              </a:prstGeom>
              <a:noFill/>
            </p:spPr>
            <p:txBody>
              <a:bodyPr wrap="none" rtlCol="0">
                <a:spAutoFit/>
              </a:bodyPr>
              <a:lstStyle/>
              <a:p>
                <a:r>
                  <a:rPr lang="en-US" sz="2400" dirty="0" smtClean="0"/>
                  <a:t>5</a:t>
                </a:r>
                <a:endParaRPr lang="en-US" sz="2400" dirty="0"/>
              </a:p>
            </p:txBody>
          </p:sp>
          <p:sp>
            <p:nvSpPr>
              <p:cNvPr id="117" name="TextBox 116"/>
              <p:cNvSpPr txBox="1"/>
              <p:nvPr/>
            </p:nvSpPr>
            <p:spPr>
              <a:xfrm>
                <a:off x="3381445" y="4619555"/>
                <a:ext cx="340158" cy="461665"/>
              </a:xfrm>
              <a:prstGeom prst="rect">
                <a:avLst/>
              </a:prstGeom>
              <a:noFill/>
            </p:spPr>
            <p:txBody>
              <a:bodyPr wrap="none" rtlCol="0">
                <a:spAutoFit/>
              </a:bodyPr>
              <a:lstStyle/>
              <a:p>
                <a:r>
                  <a:rPr lang="en-US" sz="2400" dirty="0" smtClean="0"/>
                  <a:t>6</a:t>
                </a:r>
                <a:endParaRPr lang="en-US" sz="2400" dirty="0"/>
              </a:p>
            </p:txBody>
          </p:sp>
          <p:sp>
            <p:nvSpPr>
              <p:cNvPr id="119" name="TextBox 118"/>
              <p:cNvSpPr txBox="1"/>
              <p:nvPr/>
            </p:nvSpPr>
            <p:spPr>
              <a:xfrm>
                <a:off x="3381445" y="5387655"/>
                <a:ext cx="340158" cy="461665"/>
              </a:xfrm>
              <a:prstGeom prst="rect">
                <a:avLst/>
              </a:prstGeom>
              <a:noFill/>
            </p:spPr>
            <p:txBody>
              <a:bodyPr wrap="none" rtlCol="0">
                <a:spAutoFit/>
              </a:bodyPr>
              <a:lstStyle/>
              <a:p>
                <a:r>
                  <a:rPr lang="en-US" sz="2400" dirty="0" smtClean="0"/>
                  <a:t>4</a:t>
                </a:r>
                <a:endParaRPr lang="en-US" sz="2400" dirty="0"/>
              </a:p>
            </p:txBody>
          </p:sp>
        </p:grpSp>
      </p:grpSp>
      <p:grpSp>
        <p:nvGrpSpPr>
          <p:cNvPr id="29" name="Group 28"/>
          <p:cNvGrpSpPr/>
          <p:nvPr/>
        </p:nvGrpSpPr>
        <p:grpSpPr>
          <a:xfrm>
            <a:off x="40210" y="1278320"/>
            <a:ext cx="8948365" cy="1045635"/>
            <a:chOff x="40210" y="1278320"/>
            <a:chExt cx="8948365" cy="1045635"/>
          </a:xfrm>
        </p:grpSpPr>
        <p:grpSp>
          <p:nvGrpSpPr>
            <p:cNvPr id="2" name="Group 35"/>
            <p:cNvGrpSpPr/>
            <p:nvPr/>
          </p:nvGrpSpPr>
          <p:grpSpPr>
            <a:xfrm>
              <a:off x="846716" y="1431940"/>
              <a:ext cx="3033994" cy="892015"/>
              <a:chOff x="2728561" y="1585560"/>
              <a:chExt cx="3033994" cy="892015"/>
            </a:xfrm>
          </p:grpSpPr>
          <p:cxnSp>
            <p:nvCxnSpPr>
              <p:cNvPr id="7" name="Straight Connector 6"/>
              <p:cNvCxnSpPr/>
              <p:nvPr/>
            </p:nvCxnSpPr>
            <p:spPr>
              <a:xfrm rot="10800000">
                <a:off x="2728561" y="193120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 name="Group 21"/>
              <p:cNvGrpSpPr/>
              <p:nvPr/>
            </p:nvGrpSpPr>
            <p:grpSpPr>
              <a:xfrm>
                <a:off x="2958990" y="1585560"/>
                <a:ext cx="2803565" cy="892015"/>
                <a:chOff x="2958990" y="1585560"/>
                <a:chExt cx="2803565" cy="892015"/>
              </a:xfrm>
            </p:grpSpPr>
            <p:sp>
              <p:nvSpPr>
                <p:cNvPr id="10" name="TextBox 9"/>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12" name="Straight Connector 11"/>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6901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15101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4582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84230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1495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37997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84083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956050"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 name="Group 71"/>
            <p:cNvGrpSpPr/>
            <p:nvPr/>
          </p:nvGrpSpPr>
          <p:grpSpPr>
            <a:xfrm>
              <a:off x="5724151" y="1431940"/>
              <a:ext cx="3033994" cy="892015"/>
              <a:chOff x="2728561" y="1585560"/>
              <a:chExt cx="3033994" cy="892015"/>
            </a:xfrm>
          </p:grpSpPr>
          <p:cxnSp>
            <p:nvCxnSpPr>
              <p:cNvPr id="73" name="Straight Connector 72"/>
              <p:cNvCxnSpPr/>
              <p:nvPr/>
            </p:nvCxnSpPr>
            <p:spPr>
              <a:xfrm rot="10800000">
                <a:off x="2728561" y="193120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1" name="Group 21"/>
              <p:cNvGrpSpPr/>
              <p:nvPr/>
            </p:nvGrpSpPr>
            <p:grpSpPr>
              <a:xfrm>
                <a:off x="2958990" y="1585560"/>
                <a:ext cx="2803565" cy="892015"/>
                <a:chOff x="2958990" y="1585560"/>
                <a:chExt cx="2803565" cy="892015"/>
              </a:xfrm>
            </p:grpSpPr>
            <p:sp>
              <p:nvSpPr>
                <p:cNvPr id="75" name="TextBox 74"/>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76" name="Straight Connector 75"/>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315101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384230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37997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484083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0" name="Rounded Rectangle 119"/>
            <p:cNvSpPr/>
            <p:nvPr/>
          </p:nvSpPr>
          <p:spPr>
            <a:xfrm>
              <a:off x="462665" y="1278320"/>
              <a:ext cx="8525910" cy="998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40210" y="1431940"/>
              <a:ext cx="384050" cy="584776"/>
            </a:xfrm>
            <a:prstGeom prst="rect">
              <a:avLst/>
            </a:prstGeom>
            <a:noFill/>
          </p:spPr>
          <p:txBody>
            <a:bodyPr wrap="square" rtlCol="0">
              <a:spAutoFit/>
            </a:bodyPr>
            <a:lstStyle/>
            <a:p>
              <a:r>
                <a:rPr lang="en-US" sz="3200" dirty="0" smtClean="0"/>
                <a:t>1</a:t>
              </a:r>
              <a:endParaRPr lang="en-US" sz="3200" dirty="0"/>
            </a:p>
          </p:txBody>
        </p:sp>
      </p:grpSp>
      <p:grpSp>
        <p:nvGrpSpPr>
          <p:cNvPr id="28" name="Group 27"/>
          <p:cNvGrpSpPr/>
          <p:nvPr/>
        </p:nvGrpSpPr>
        <p:grpSpPr>
          <a:xfrm>
            <a:off x="40210" y="2315255"/>
            <a:ext cx="8948365" cy="1045635"/>
            <a:chOff x="40210" y="2276850"/>
            <a:chExt cx="8948365" cy="1045635"/>
          </a:xfrm>
        </p:grpSpPr>
        <p:grpSp>
          <p:nvGrpSpPr>
            <p:cNvPr id="4" name="Group 50"/>
            <p:cNvGrpSpPr/>
            <p:nvPr/>
          </p:nvGrpSpPr>
          <p:grpSpPr>
            <a:xfrm>
              <a:off x="846715" y="2430470"/>
              <a:ext cx="3033994" cy="892015"/>
              <a:chOff x="2728560" y="2690605"/>
              <a:chExt cx="3033994" cy="892015"/>
            </a:xfrm>
          </p:grpSpPr>
          <p:cxnSp>
            <p:nvCxnSpPr>
              <p:cNvPr id="38" name="Straight Connector 37"/>
              <p:cNvCxnSpPr/>
              <p:nvPr/>
            </p:nvCxnSpPr>
            <p:spPr>
              <a:xfrm rot="10800000">
                <a:off x="2728560" y="3036250"/>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6" name="Group 21"/>
              <p:cNvGrpSpPr/>
              <p:nvPr/>
            </p:nvGrpSpPr>
            <p:grpSpPr>
              <a:xfrm>
                <a:off x="2958989" y="2690605"/>
                <a:ext cx="2803565" cy="892015"/>
                <a:chOff x="2958990" y="1585560"/>
                <a:chExt cx="2803565" cy="892015"/>
              </a:xfrm>
            </p:grpSpPr>
            <p:sp>
              <p:nvSpPr>
                <p:cNvPr id="40" name="TextBox 39"/>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41" name="Straight Connector 40"/>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99739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34582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372709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26476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418381" y="19399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487924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84083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85"/>
            <p:cNvGrpSpPr/>
            <p:nvPr/>
          </p:nvGrpSpPr>
          <p:grpSpPr>
            <a:xfrm>
              <a:off x="5724150" y="2430470"/>
              <a:ext cx="3033994" cy="892015"/>
              <a:chOff x="2728560" y="2690605"/>
              <a:chExt cx="3033994" cy="892015"/>
            </a:xfrm>
          </p:grpSpPr>
          <p:cxnSp>
            <p:nvCxnSpPr>
              <p:cNvPr id="87" name="Straight Connector 86"/>
              <p:cNvCxnSpPr/>
              <p:nvPr/>
            </p:nvCxnSpPr>
            <p:spPr>
              <a:xfrm rot="10800000">
                <a:off x="2728560" y="3036250"/>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3" name="Group 87"/>
              <p:cNvGrpSpPr/>
              <p:nvPr/>
            </p:nvGrpSpPr>
            <p:grpSpPr>
              <a:xfrm>
                <a:off x="2958989" y="2690605"/>
                <a:ext cx="2803565" cy="892015"/>
                <a:chOff x="2958990" y="1585560"/>
                <a:chExt cx="2803565" cy="892015"/>
              </a:xfrm>
            </p:grpSpPr>
            <p:sp>
              <p:nvSpPr>
                <p:cNvPr id="89" name="TextBox 88"/>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90" name="Straight Connector 89"/>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407273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487924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2" name="Rounded Rectangle 121"/>
            <p:cNvSpPr/>
            <p:nvPr/>
          </p:nvSpPr>
          <p:spPr>
            <a:xfrm>
              <a:off x="462665" y="2276850"/>
              <a:ext cx="8525910" cy="998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40210" y="2507280"/>
              <a:ext cx="384050" cy="584776"/>
            </a:xfrm>
            <a:prstGeom prst="rect">
              <a:avLst/>
            </a:prstGeom>
            <a:noFill/>
          </p:spPr>
          <p:txBody>
            <a:bodyPr wrap="square" rtlCol="0">
              <a:spAutoFit/>
            </a:bodyPr>
            <a:lstStyle/>
            <a:p>
              <a:r>
                <a:rPr lang="en-US" sz="3200" dirty="0" smtClean="0"/>
                <a:t>2</a:t>
              </a:r>
              <a:endParaRPr lang="en-US" sz="3200" dirty="0"/>
            </a:p>
          </p:txBody>
        </p:sp>
      </p:grpSp>
      <p:grpSp>
        <p:nvGrpSpPr>
          <p:cNvPr id="27" name="Group 26"/>
          <p:cNvGrpSpPr/>
          <p:nvPr/>
        </p:nvGrpSpPr>
        <p:grpSpPr>
          <a:xfrm>
            <a:off x="40210" y="3352190"/>
            <a:ext cx="8948365" cy="1036935"/>
            <a:chOff x="40210" y="3352190"/>
            <a:chExt cx="8948365" cy="1036935"/>
          </a:xfrm>
        </p:grpSpPr>
        <p:grpSp>
          <p:nvGrpSpPr>
            <p:cNvPr id="8" name="Group 66"/>
            <p:cNvGrpSpPr/>
            <p:nvPr/>
          </p:nvGrpSpPr>
          <p:grpSpPr>
            <a:xfrm>
              <a:off x="846715" y="3497110"/>
              <a:ext cx="3033994" cy="892015"/>
              <a:chOff x="2728560" y="3650730"/>
              <a:chExt cx="3033994" cy="892015"/>
            </a:xfrm>
          </p:grpSpPr>
          <p:cxnSp>
            <p:nvCxnSpPr>
              <p:cNvPr id="53" name="Straight Connector 52"/>
              <p:cNvCxnSpPr/>
              <p:nvPr/>
            </p:nvCxnSpPr>
            <p:spPr>
              <a:xfrm rot="10800000">
                <a:off x="2728560" y="399637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378504" y="3957970"/>
                <a:ext cx="384050" cy="584775"/>
              </a:xfrm>
              <a:prstGeom prst="rect">
                <a:avLst/>
              </a:prstGeom>
              <a:noFill/>
            </p:spPr>
            <p:txBody>
              <a:bodyPr wrap="square" rtlCol="0">
                <a:spAutoFit/>
              </a:bodyPr>
              <a:lstStyle/>
              <a:p>
                <a:r>
                  <a:rPr lang="en-US" sz="3200" dirty="0" smtClean="0"/>
                  <a:t>t</a:t>
                </a:r>
                <a:endParaRPr lang="en-US" sz="3200" dirty="0"/>
              </a:p>
            </p:txBody>
          </p:sp>
          <p:cxnSp>
            <p:nvCxnSpPr>
              <p:cNvPr id="56" name="Straight Connector 55"/>
              <p:cNvCxnSpPr/>
              <p:nvPr/>
            </p:nvCxnSpPr>
            <p:spPr>
              <a:xfrm rot="5400000">
                <a:off x="261334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69015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76574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266229"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334304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65028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03433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37997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4687215"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4956049"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843775" y="40050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98"/>
            <p:cNvGrpSpPr/>
            <p:nvPr/>
          </p:nvGrpSpPr>
          <p:grpSpPr>
            <a:xfrm>
              <a:off x="5724150" y="3497110"/>
              <a:ext cx="3033994" cy="892015"/>
              <a:chOff x="2728560" y="3650730"/>
              <a:chExt cx="3033994" cy="892015"/>
            </a:xfrm>
          </p:grpSpPr>
          <p:cxnSp>
            <p:nvCxnSpPr>
              <p:cNvPr id="100" name="Straight Connector 99"/>
              <p:cNvCxnSpPr/>
              <p:nvPr/>
            </p:nvCxnSpPr>
            <p:spPr>
              <a:xfrm rot="10800000">
                <a:off x="2728560" y="399637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5378504" y="3957970"/>
                <a:ext cx="384050" cy="584775"/>
              </a:xfrm>
              <a:prstGeom prst="rect">
                <a:avLst/>
              </a:prstGeom>
              <a:noFill/>
            </p:spPr>
            <p:txBody>
              <a:bodyPr wrap="square" rtlCol="0">
                <a:spAutoFit/>
              </a:bodyPr>
              <a:lstStyle/>
              <a:p>
                <a:r>
                  <a:rPr lang="en-US" sz="3200" dirty="0" smtClean="0"/>
                  <a:t>t</a:t>
                </a:r>
                <a:endParaRPr lang="en-US" sz="3200" dirty="0"/>
              </a:p>
            </p:txBody>
          </p:sp>
          <p:cxnSp>
            <p:nvCxnSpPr>
              <p:cNvPr id="106" name="Straight Connector 105"/>
              <p:cNvCxnSpPr/>
              <p:nvPr/>
            </p:nvCxnSpPr>
            <p:spPr>
              <a:xfrm rot="5400000">
                <a:off x="341985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3765495"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03433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457200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503286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2843775" y="40050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4" name="Rounded Rectangle 123"/>
            <p:cNvSpPr/>
            <p:nvPr/>
          </p:nvSpPr>
          <p:spPr>
            <a:xfrm>
              <a:off x="462665" y="3352190"/>
              <a:ext cx="8525910" cy="998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40210" y="3582620"/>
              <a:ext cx="384050" cy="584776"/>
            </a:xfrm>
            <a:prstGeom prst="rect">
              <a:avLst/>
            </a:prstGeom>
            <a:noFill/>
          </p:spPr>
          <p:txBody>
            <a:bodyPr wrap="square" rtlCol="0">
              <a:spAutoFit/>
            </a:bodyPr>
            <a:lstStyle/>
            <a:p>
              <a:r>
                <a:rPr lang="en-US" sz="3200" dirty="0" smtClean="0"/>
                <a:t>3</a:t>
              </a:r>
              <a:endParaRPr lang="en-US" sz="3200" dirty="0"/>
            </a:p>
          </p:txBody>
        </p:sp>
      </p:grpSp>
    </p:spTree>
    <p:extLst>
      <p:ext uri="{BB962C8B-B14F-4D97-AF65-F5344CB8AC3E}">
        <p14:creationId xmlns:p14="http://schemas.microsoft.com/office/powerpoint/2010/main" val="22741747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srcRect/>
          <a:stretch>
            <a:fillRect/>
          </a:stretch>
        </p:blipFill>
        <p:spPr bwMode="auto">
          <a:xfrm>
            <a:off x="155425" y="87765"/>
            <a:ext cx="8871555" cy="6018052"/>
          </a:xfrm>
          <a:prstGeom prst="rect">
            <a:avLst/>
          </a:prstGeom>
          <a:noFill/>
          <a:ln w="9525">
            <a:noFill/>
            <a:miter lim="800000"/>
            <a:headEnd/>
            <a:tailEnd/>
          </a:ln>
        </p:spPr>
      </p:pic>
      <p:sp>
        <p:nvSpPr>
          <p:cNvPr id="3" name="TextBox 2"/>
          <p:cNvSpPr txBox="1"/>
          <p:nvPr/>
        </p:nvSpPr>
        <p:spPr>
          <a:xfrm>
            <a:off x="2498130" y="6147055"/>
            <a:ext cx="4877435" cy="584775"/>
          </a:xfrm>
          <a:prstGeom prst="rect">
            <a:avLst/>
          </a:prstGeom>
          <a:noFill/>
        </p:spPr>
        <p:txBody>
          <a:bodyPr wrap="square" rtlCol="0">
            <a:spAutoFit/>
          </a:bodyPr>
          <a:lstStyle/>
          <a:p>
            <a:r>
              <a:rPr lang="en-US" sz="3200" dirty="0" smtClean="0"/>
              <a:t>Kan, Scobey &amp; Gabor (1985)</a:t>
            </a:r>
            <a:endParaRPr lang="en-US" sz="3200" dirty="0"/>
          </a:p>
        </p:txBody>
      </p:sp>
      <p:sp>
        <p:nvSpPr>
          <p:cNvPr id="4" name="Rectangle 3"/>
          <p:cNvSpPr/>
          <p:nvPr/>
        </p:nvSpPr>
        <p:spPr>
          <a:xfrm>
            <a:off x="1998865" y="126170"/>
            <a:ext cx="4723815" cy="844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33194" y="0"/>
            <a:ext cx="3110806" cy="1015663"/>
          </a:xfrm>
          <a:prstGeom prst="rect">
            <a:avLst/>
          </a:prstGeom>
          <a:noFill/>
        </p:spPr>
        <p:txBody>
          <a:bodyPr wrap="square" rtlCol="0">
            <a:spAutoFit/>
          </a:bodyPr>
          <a:lstStyle/>
          <a:p>
            <a:r>
              <a:rPr lang="en-US" sz="6000" b="1" dirty="0" smtClean="0">
                <a:solidFill>
                  <a:schemeClr val="tx2"/>
                </a:solidFill>
              </a:rPr>
              <a:t>r = 0.381 </a:t>
            </a:r>
            <a:endParaRPr lang="en-US" sz="6000" b="1" dirty="0">
              <a:solidFill>
                <a:schemeClr val="tx2"/>
              </a:solidFill>
            </a:endParaRPr>
          </a:p>
        </p:txBody>
      </p:sp>
    </p:spTree>
    <p:extLst>
      <p:ext uri="{BB962C8B-B14F-4D97-AF65-F5344CB8AC3E}">
        <p14:creationId xmlns:p14="http://schemas.microsoft.com/office/powerpoint/2010/main" val="3116762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Deriving correlation</a:t>
            </a:r>
            <a:endParaRPr lang="en-US" dirty="0"/>
          </a:p>
        </p:txBody>
      </p:sp>
      <p:sp>
        <p:nvSpPr>
          <p:cNvPr id="6" name="Content Placeholder 5"/>
          <p:cNvSpPr>
            <a:spLocks noGrp="1"/>
          </p:cNvSpPr>
          <p:nvPr>
            <p:ph idx="1"/>
          </p:nvPr>
        </p:nvSpPr>
        <p:spPr>
          <a:xfrm>
            <a:off x="0" y="1600200"/>
            <a:ext cx="9144000" cy="4525963"/>
          </a:xfrm>
        </p:spPr>
        <p:txBody>
          <a:bodyPr>
            <a:normAutofit/>
          </a:bodyPr>
          <a:lstStyle/>
          <a:p>
            <a:r>
              <a:rPr lang="en-US" dirty="0" smtClean="0"/>
              <a:t>We start with the dispersion metric of one variable, which we just defined – the standard deviation:</a:t>
            </a:r>
          </a:p>
        </p:txBody>
      </p:sp>
      <p:graphicFrame>
        <p:nvGraphicFramePr>
          <p:cNvPr id="7" name="Object 6"/>
          <p:cNvGraphicFramePr>
            <a:graphicFrameLocks/>
          </p:cNvGraphicFramePr>
          <p:nvPr>
            <p:extLst>
              <p:ext uri="{D42A27DB-BD31-4B8C-83A1-F6EECF244321}">
                <p14:modId xmlns:p14="http://schemas.microsoft.com/office/powerpoint/2010/main" val="4014714672"/>
              </p:ext>
            </p:extLst>
          </p:nvPr>
        </p:nvGraphicFramePr>
        <p:xfrm>
          <a:off x="2967058" y="3326223"/>
          <a:ext cx="3314700" cy="2019300"/>
        </p:xfrm>
        <a:graphic>
          <a:graphicData uri="http://schemas.openxmlformats.org/presentationml/2006/ole">
            <mc:AlternateContent xmlns:mc="http://schemas.openxmlformats.org/markup-compatibility/2006">
              <mc:Choice xmlns:v="urn:schemas-microsoft-com:vml" Requires="v">
                <p:oleObj spid="_x0000_s23633" name="Equation" r:id="rId3" imgW="1104900" imgH="673100" progId="Equation.3">
                  <p:embed/>
                </p:oleObj>
              </mc:Choice>
              <mc:Fallback>
                <p:oleObj name="Equation" r:id="rId3" imgW="1104900" imgH="673100" progId="Equation.3">
                  <p:embed/>
                  <p:pic>
                    <p:nvPicPr>
                      <p:cNvPr id="0" name=""/>
                      <p:cNvPicPr/>
                      <p:nvPr/>
                    </p:nvPicPr>
                    <p:blipFill>
                      <a:blip r:embed="rId4"/>
                      <a:stretch>
                        <a:fillRect/>
                      </a:stretch>
                    </p:blipFill>
                    <p:spPr>
                      <a:xfrm>
                        <a:off x="2967058" y="3326223"/>
                        <a:ext cx="3314700" cy="2019300"/>
                      </a:xfrm>
                      <a:prstGeom prst="rect">
                        <a:avLst/>
                      </a:prstGeom>
                    </p:spPr>
                  </p:pic>
                </p:oleObj>
              </mc:Fallback>
            </mc:AlternateContent>
          </a:graphicData>
        </a:graphic>
      </p:graphicFrame>
    </p:spTree>
    <p:extLst>
      <p:ext uri="{BB962C8B-B14F-4D97-AF65-F5344CB8AC3E}">
        <p14:creationId xmlns:p14="http://schemas.microsoft.com/office/powerpoint/2010/main" val="777672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From standard deviation to variance</a:t>
            </a:r>
            <a:endParaRPr lang="en-US" dirty="0"/>
          </a:p>
        </p:txBody>
      </p:sp>
      <p:graphicFrame>
        <p:nvGraphicFramePr>
          <p:cNvPr id="4" name="Object 3"/>
          <p:cNvGraphicFramePr>
            <a:graphicFrameLocks/>
          </p:cNvGraphicFramePr>
          <p:nvPr>
            <p:extLst>
              <p:ext uri="{D42A27DB-BD31-4B8C-83A1-F6EECF244321}">
                <p14:modId xmlns:p14="http://schemas.microsoft.com/office/powerpoint/2010/main" val="2306561427"/>
              </p:ext>
            </p:extLst>
          </p:nvPr>
        </p:nvGraphicFramePr>
        <p:xfrm>
          <a:off x="1767756" y="1556160"/>
          <a:ext cx="4419600" cy="2692400"/>
        </p:xfrm>
        <a:graphic>
          <a:graphicData uri="http://schemas.openxmlformats.org/presentationml/2006/ole">
            <mc:AlternateContent xmlns:mc="http://schemas.openxmlformats.org/markup-compatibility/2006">
              <mc:Choice xmlns:v="urn:schemas-microsoft-com:vml" Requires="v">
                <p:oleObj spid="_x0000_s24730" name="Equation" r:id="rId4" imgW="1104900" imgH="673100" progId="Equation.3">
                  <p:embed/>
                </p:oleObj>
              </mc:Choice>
              <mc:Fallback>
                <p:oleObj name="Equation" r:id="rId4" imgW="1104900" imgH="673100" progId="Equation.3">
                  <p:embed/>
                  <p:pic>
                    <p:nvPicPr>
                      <p:cNvPr id="0" name=""/>
                      <p:cNvPicPr/>
                      <p:nvPr/>
                    </p:nvPicPr>
                    <p:blipFill>
                      <a:blip r:embed="rId5"/>
                      <a:stretch>
                        <a:fillRect/>
                      </a:stretch>
                    </p:blipFill>
                    <p:spPr>
                      <a:xfrm>
                        <a:off x="1767756" y="1556160"/>
                        <a:ext cx="4419600" cy="2692400"/>
                      </a:xfrm>
                      <a:prstGeom prst="rect">
                        <a:avLst/>
                      </a:prstGeom>
                    </p:spPr>
                  </p:pic>
                </p:oleObj>
              </mc:Fallback>
            </mc:AlternateContent>
          </a:graphicData>
        </a:graphic>
      </p:graphicFrame>
      <p:graphicFrame>
        <p:nvGraphicFramePr>
          <p:cNvPr id="5" name="Object 4"/>
          <p:cNvGraphicFramePr>
            <a:graphicFrameLocks/>
          </p:cNvGraphicFramePr>
          <p:nvPr>
            <p:extLst>
              <p:ext uri="{D42A27DB-BD31-4B8C-83A1-F6EECF244321}">
                <p14:modId xmlns:p14="http://schemas.microsoft.com/office/powerpoint/2010/main" val="1144537866"/>
              </p:ext>
            </p:extLst>
          </p:nvPr>
        </p:nvGraphicFramePr>
        <p:xfrm>
          <a:off x="1887538" y="4338637"/>
          <a:ext cx="4216400" cy="2540000"/>
        </p:xfrm>
        <a:graphic>
          <a:graphicData uri="http://schemas.openxmlformats.org/presentationml/2006/ole">
            <mc:AlternateContent xmlns:mc="http://schemas.openxmlformats.org/markup-compatibility/2006">
              <mc:Choice xmlns:v="urn:schemas-microsoft-com:vml" Requires="v">
                <p:oleObj spid="_x0000_s24731" name="Equation" r:id="rId6" imgW="1054100" imgH="635000" progId="Equation.3">
                  <p:embed/>
                </p:oleObj>
              </mc:Choice>
              <mc:Fallback>
                <p:oleObj name="Equation" r:id="rId6" imgW="1054100" imgH="635000" progId="Equation.3">
                  <p:embed/>
                  <p:pic>
                    <p:nvPicPr>
                      <p:cNvPr id="0" name=""/>
                      <p:cNvPicPr/>
                      <p:nvPr/>
                    </p:nvPicPr>
                    <p:blipFill>
                      <a:blip r:embed="rId7"/>
                      <a:stretch>
                        <a:fillRect/>
                      </a:stretch>
                    </p:blipFill>
                    <p:spPr>
                      <a:xfrm>
                        <a:off x="1887538" y="4338637"/>
                        <a:ext cx="4216400" cy="2540000"/>
                      </a:xfrm>
                      <a:prstGeom prst="rect">
                        <a:avLst/>
                      </a:prstGeom>
                    </p:spPr>
                  </p:pic>
                </p:oleObj>
              </mc:Fallback>
            </mc:AlternateContent>
          </a:graphicData>
        </a:graphic>
      </p:graphicFrame>
    </p:spTree>
    <p:extLst>
      <p:ext uri="{BB962C8B-B14F-4D97-AF65-F5344CB8AC3E}">
        <p14:creationId xmlns:p14="http://schemas.microsoft.com/office/powerpoint/2010/main" val="2986382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662"/>
            <a:ext cx="9144000" cy="1143000"/>
          </a:xfrm>
        </p:spPr>
        <p:txBody>
          <a:bodyPr>
            <a:normAutofit/>
          </a:bodyPr>
          <a:lstStyle/>
          <a:p>
            <a:r>
              <a:rPr lang="en-US" dirty="0" smtClean="0"/>
              <a:t>From variance to covariance</a:t>
            </a:r>
            <a:endParaRPr lang="en-US" dirty="0"/>
          </a:p>
        </p:txBody>
      </p:sp>
      <p:graphicFrame>
        <p:nvGraphicFramePr>
          <p:cNvPr id="5" name="Object 4"/>
          <p:cNvGraphicFramePr>
            <a:graphicFrameLocks/>
          </p:cNvGraphicFramePr>
          <p:nvPr>
            <p:extLst>
              <p:ext uri="{D42A27DB-BD31-4B8C-83A1-F6EECF244321}">
                <p14:modId xmlns:p14="http://schemas.microsoft.com/office/powerpoint/2010/main" val="1543674004"/>
              </p:ext>
            </p:extLst>
          </p:nvPr>
        </p:nvGraphicFramePr>
        <p:xfrm>
          <a:off x="2560638" y="896939"/>
          <a:ext cx="3162300" cy="1905000"/>
        </p:xfrm>
        <a:graphic>
          <a:graphicData uri="http://schemas.openxmlformats.org/presentationml/2006/ole">
            <mc:AlternateContent xmlns:mc="http://schemas.openxmlformats.org/markup-compatibility/2006">
              <mc:Choice xmlns:v="urn:schemas-microsoft-com:vml" Requires="v">
                <p:oleObj spid="_x0000_s25902" name="Equation" r:id="rId3" imgW="1054100" imgH="635000" progId="Equation.3">
                  <p:embed/>
                </p:oleObj>
              </mc:Choice>
              <mc:Fallback>
                <p:oleObj name="Equation" r:id="rId3" imgW="1054100" imgH="635000" progId="Equation.3">
                  <p:embed/>
                  <p:pic>
                    <p:nvPicPr>
                      <p:cNvPr id="0" name=""/>
                      <p:cNvPicPr/>
                      <p:nvPr/>
                    </p:nvPicPr>
                    <p:blipFill>
                      <a:blip r:embed="rId4"/>
                      <a:stretch>
                        <a:fillRect/>
                      </a:stretch>
                    </p:blipFill>
                    <p:spPr>
                      <a:xfrm>
                        <a:off x="2560638" y="896939"/>
                        <a:ext cx="3162300" cy="1905000"/>
                      </a:xfrm>
                      <a:prstGeom prst="rect">
                        <a:avLst/>
                      </a:prstGeom>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1204423922"/>
              </p:ext>
            </p:extLst>
          </p:nvPr>
        </p:nvGraphicFramePr>
        <p:xfrm>
          <a:off x="79375" y="2504989"/>
          <a:ext cx="3841750" cy="1587500"/>
        </p:xfrm>
        <a:graphic>
          <a:graphicData uri="http://schemas.openxmlformats.org/presentationml/2006/ole">
            <mc:AlternateContent xmlns:mc="http://schemas.openxmlformats.org/markup-compatibility/2006">
              <mc:Choice xmlns:v="urn:schemas-microsoft-com:vml" Requires="v">
                <p:oleObj spid="_x0000_s25903" name="Equation" r:id="rId5" imgW="1536700" imgH="635000" progId="Equation.3">
                  <p:embed/>
                </p:oleObj>
              </mc:Choice>
              <mc:Fallback>
                <p:oleObj name="Equation" r:id="rId5" imgW="1536700" imgH="635000" progId="Equation.3">
                  <p:embed/>
                  <p:pic>
                    <p:nvPicPr>
                      <p:cNvPr id="0" name=""/>
                      <p:cNvPicPr/>
                      <p:nvPr/>
                    </p:nvPicPr>
                    <p:blipFill>
                      <a:blip r:embed="rId6"/>
                      <a:stretch>
                        <a:fillRect/>
                      </a:stretch>
                    </p:blipFill>
                    <p:spPr>
                      <a:xfrm>
                        <a:off x="79375" y="2504989"/>
                        <a:ext cx="3841750" cy="1587500"/>
                      </a:xfrm>
                      <a:prstGeom prst="rect">
                        <a:avLst/>
                      </a:prstGeom>
                    </p:spPr>
                  </p:pic>
                </p:oleObj>
              </mc:Fallback>
            </mc:AlternateContent>
          </a:graphicData>
        </a:graphic>
      </p:graphicFrame>
      <p:graphicFrame>
        <p:nvGraphicFramePr>
          <p:cNvPr id="9" name="Object 8"/>
          <p:cNvGraphicFramePr>
            <a:graphicFrameLocks/>
          </p:cNvGraphicFramePr>
          <p:nvPr>
            <p:extLst>
              <p:ext uri="{D42A27DB-BD31-4B8C-83A1-F6EECF244321}">
                <p14:modId xmlns:p14="http://schemas.microsoft.com/office/powerpoint/2010/main" val="78222071"/>
              </p:ext>
            </p:extLst>
          </p:nvPr>
        </p:nvGraphicFramePr>
        <p:xfrm>
          <a:off x="4483100" y="2928937"/>
          <a:ext cx="4095750" cy="1143000"/>
        </p:xfrm>
        <a:graphic>
          <a:graphicData uri="http://schemas.openxmlformats.org/presentationml/2006/ole">
            <mc:AlternateContent xmlns:mc="http://schemas.openxmlformats.org/markup-compatibility/2006">
              <mc:Choice xmlns:v="urn:schemas-microsoft-com:vml" Requires="v">
                <p:oleObj spid="_x0000_s25904" name="Equation" r:id="rId7" imgW="1638300" imgH="457200" progId="Equation.3">
                  <p:embed/>
                </p:oleObj>
              </mc:Choice>
              <mc:Fallback>
                <p:oleObj name="Equation" r:id="rId7" imgW="1638300" imgH="457200" progId="Equation.3">
                  <p:embed/>
                  <p:pic>
                    <p:nvPicPr>
                      <p:cNvPr id="0" name=""/>
                      <p:cNvPicPr/>
                      <p:nvPr/>
                    </p:nvPicPr>
                    <p:blipFill>
                      <a:blip r:embed="rId8"/>
                      <a:stretch>
                        <a:fillRect/>
                      </a:stretch>
                    </p:blipFill>
                    <p:spPr>
                      <a:xfrm>
                        <a:off x="4483100" y="2928937"/>
                        <a:ext cx="4095750" cy="1143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16061307"/>
              </p:ext>
            </p:extLst>
          </p:nvPr>
        </p:nvGraphicFramePr>
        <p:xfrm>
          <a:off x="436563" y="4349750"/>
          <a:ext cx="8142287" cy="2063750"/>
        </p:xfrm>
        <a:graphic>
          <a:graphicData uri="http://schemas.openxmlformats.org/presentationml/2006/ole">
            <mc:AlternateContent xmlns:mc="http://schemas.openxmlformats.org/markup-compatibility/2006">
              <mc:Choice xmlns:v="urn:schemas-microsoft-com:vml" Requires="v">
                <p:oleObj spid="_x0000_s25905" name="Equation" r:id="rId9" imgW="1803400" imgH="457200" progId="Equation.3">
                  <p:embed/>
                </p:oleObj>
              </mc:Choice>
              <mc:Fallback>
                <p:oleObj name="Equation" r:id="rId9" imgW="1803400" imgH="457200" progId="Equation.3">
                  <p:embed/>
                  <p:pic>
                    <p:nvPicPr>
                      <p:cNvPr id="0" name=""/>
                      <p:cNvPicPr/>
                      <p:nvPr/>
                    </p:nvPicPr>
                    <p:blipFill>
                      <a:blip r:embed="rId10"/>
                      <a:stretch>
                        <a:fillRect/>
                      </a:stretch>
                    </p:blipFill>
                    <p:spPr>
                      <a:xfrm>
                        <a:off x="436563" y="4349750"/>
                        <a:ext cx="8142287" cy="2063750"/>
                      </a:xfrm>
                      <a:prstGeom prst="rect">
                        <a:avLst/>
                      </a:prstGeom>
                    </p:spPr>
                  </p:pic>
                </p:oleObj>
              </mc:Fallback>
            </mc:AlternateContent>
          </a:graphicData>
        </a:graphic>
      </p:graphicFrame>
    </p:spTree>
    <p:extLst>
      <p:ext uri="{BB962C8B-B14F-4D97-AF65-F5344CB8AC3E}">
        <p14:creationId xmlns:p14="http://schemas.microsoft.com/office/powerpoint/2010/main" val="2419485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572"/>
            <a:ext cx="9115603" cy="1143000"/>
          </a:xfrm>
        </p:spPr>
        <p:txBody>
          <a:bodyPr>
            <a:normAutofit fontScale="90000"/>
          </a:bodyPr>
          <a:lstStyle/>
          <a:p>
            <a:r>
              <a:rPr lang="en-US" dirty="0" smtClean="0"/>
              <a:t>Another (familiar) path to covariance: LA</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938337759"/>
              </p:ext>
            </p:extLst>
          </p:nvPr>
        </p:nvGraphicFramePr>
        <p:xfrm>
          <a:off x="863552" y="1180572"/>
          <a:ext cx="3549650" cy="1092200"/>
        </p:xfrm>
        <a:graphic>
          <a:graphicData uri="http://schemas.openxmlformats.org/presentationml/2006/ole">
            <mc:AlternateContent xmlns:mc="http://schemas.openxmlformats.org/markup-compatibility/2006">
              <mc:Choice xmlns:v="urn:schemas-microsoft-com:vml" Requires="v">
                <p:oleObj spid="_x0000_s41170" name="Equation" r:id="rId4" imgW="660400" imgH="203200" progId="Equation.3">
                  <p:embed/>
                </p:oleObj>
              </mc:Choice>
              <mc:Fallback>
                <p:oleObj name="Equation" r:id="rId4" imgW="660400" imgH="203200" progId="Equation.3">
                  <p:embed/>
                  <p:pic>
                    <p:nvPicPr>
                      <p:cNvPr id="0" name=""/>
                      <p:cNvPicPr/>
                      <p:nvPr/>
                    </p:nvPicPr>
                    <p:blipFill>
                      <a:blip r:embed="rId5"/>
                      <a:stretch>
                        <a:fillRect/>
                      </a:stretch>
                    </p:blipFill>
                    <p:spPr>
                      <a:xfrm>
                        <a:off x="863552" y="1180572"/>
                        <a:ext cx="3549650" cy="1092200"/>
                      </a:xfrm>
                      <a:prstGeom prst="rect">
                        <a:avLst/>
                      </a:prstGeom>
                    </p:spPr>
                  </p:pic>
                </p:oleObj>
              </mc:Fallback>
            </mc:AlternateContent>
          </a:graphicData>
        </a:graphic>
      </p:graphicFrame>
      <p:cxnSp>
        <p:nvCxnSpPr>
          <p:cNvPr id="8" name="Straight Arrow Connector 7"/>
          <p:cNvCxnSpPr/>
          <p:nvPr/>
        </p:nvCxnSpPr>
        <p:spPr>
          <a:xfrm>
            <a:off x="4413202" y="1845732"/>
            <a:ext cx="1134581"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0" y="2523058"/>
            <a:ext cx="2150537" cy="4301067"/>
            <a:chOff x="0" y="2082800"/>
            <a:chExt cx="2150537" cy="4301067"/>
          </a:xfrm>
        </p:grpSpPr>
        <p:sp>
          <p:nvSpPr>
            <p:cNvPr id="11" name="TextBox 10"/>
            <p:cNvSpPr txBox="1"/>
            <p:nvPr/>
          </p:nvSpPr>
          <p:spPr>
            <a:xfrm>
              <a:off x="0" y="3779898"/>
              <a:ext cx="1004452" cy="707886"/>
            </a:xfrm>
            <a:prstGeom prst="rect">
              <a:avLst/>
            </a:prstGeom>
            <a:noFill/>
          </p:spPr>
          <p:txBody>
            <a:bodyPr wrap="none" rtlCol="0">
              <a:spAutoFit/>
            </a:bodyPr>
            <a:lstStyle/>
            <a:p>
              <a:r>
                <a:rPr lang="en-US" sz="4000" b="1" dirty="0" smtClean="0"/>
                <a:t>M =</a:t>
              </a:r>
              <a:endParaRPr lang="en-US" sz="4000" b="1" dirty="0"/>
            </a:p>
          </p:txBody>
        </p:sp>
        <p:sp>
          <p:nvSpPr>
            <p:cNvPr id="12" name="Double Bracket 11"/>
            <p:cNvSpPr/>
            <p:nvPr/>
          </p:nvSpPr>
          <p:spPr>
            <a:xfrm>
              <a:off x="994683" y="2082800"/>
              <a:ext cx="1105050" cy="4301067"/>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032937" y="3525903"/>
              <a:ext cx="1117600" cy="1015663"/>
            </a:xfrm>
            <a:prstGeom prst="rect">
              <a:avLst/>
            </a:prstGeom>
            <a:noFill/>
          </p:spPr>
          <p:txBody>
            <a:bodyPr wrap="square" rtlCol="0">
              <a:spAutoFit/>
            </a:bodyPr>
            <a:lstStyle/>
            <a:p>
              <a:r>
                <a:rPr lang="en-US" sz="6000" dirty="0" smtClean="0"/>
                <a:t>x y	</a:t>
              </a:r>
              <a:endParaRPr lang="en-US" sz="6000" dirty="0"/>
            </a:p>
          </p:txBody>
        </p:sp>
        <p:cxnSp>
          <p:nvCxnSpPr>
            <p:cNvPr id="16" name="Straight Connector 15"/>
            <p:cNvCxnSpPr/>
            <p:nvPr/>
          </p:nvCxnSpPr>
          <p:spPr>
            <a:xfrm>
              <a:off x="1286933" y="2235201"/>
              <a:ext cx="0" cy="16002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811866" y="2247899"/>
              <a:ext cx="0" cy="16002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86933" y="4555516"/>
              <a:ext cx="0" cy="16002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11866" y="4555516"/>
              <a:ext cx="0" cy="16002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21" name="Object 20"/>
          <p:cNvGraphicFramePr>
            <a:graphicFrameLocks noChangeAspect="1"/>
          </p:cNvGraphicFramePr>
          <p:nvPr>
            <p:extLst>
              <p:ext uri="{D42A27DB-BD31-4B8C-83A1-F6EECF244321}">
                <p14:modId xmlns:p14="http://schemas.microsoft.com/office/powerpoint/2010/main" val="1421989577"/>
              </p:ext>
            </p:extLst>
          </p:nvPr>
        </p:nvGraphicFramePr>
        <p:xfrm>
          <a:off x="2959329" y="4087362"/>
          <a:ext cx="4410604" cy="1115325"/>
        </p:xfrm>
        <a:graphic>
          <a:graphicData uri="http://schemas.openxmlformats.org/presentationml/2006/ole">
            <mc:AlternateContent xmlns:mc="http://schemas.openxmlformats.org/markup-compatibility/2006">
              <mc:Choice xmlns:v="urn:schemas-microsoft-com:vml" Requires="v">
                <p:oleObj spid="_x0000_s41171" name="Equation" r:id="rId6" imgW="1104900" imgH="279400" progId="Equation.3">
                  <p:embed/>
                </p:oleObj>
              </mc:Choice>
              <mc:Fallback>
                <p:oleObj name="Equation" r:id="rId6" imgW="1104900" imgH="279400" progId="Equation.3">
                  <p:embed/>
                  <p:pic>
                    <p:nvPicPr>
                      <p:cNvPr id="0" name=""/>
                      <p:cNvPicPr/>
                      <p:nvPr/>
                    </p:nvPicPr>
                    <p:blipFill>
                      <a:blip r:embed="rId7"/>
                      <a:stretch>
                        <a:fillRect/>
                      </a:stretch>
                    </p:blipFill>
                    <p:spPr>
                      <a:xfrm>
                        <a:off x="2959329" y="4087362"/>
                        <a:ext cx="4410604" cy="11153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296496459"/>
              </p:ext>
            </p:extLst>
          </p:nvPr>
        </p:nvGraphicFramePr>
        <p:xfrm>
          <a:off x="2959329" y="5356217"/>
          <a:ext cx="4865688" cy="1114425"/>
        </p:xfrm>
        <a:graphic>
          <a:graphicData uri="http://schemas.openxmlformats.org/presentationml/2006/ole">
            <mc:AlternateContent xmlns:mc="http://schemas.openxmlformats.org/markup-compatibility/2006">
              <mc:Choice xmlns:v="urn:schemas-microsoft-com:vml" Requires="v">
                <p:oleObj spid="_x0000_s41172" name="Equation" r:id="rId8" imgW="1219200" imgH="279400" progId="Equation.3">
                  <p:embed/>
                </p:oleObj>
              </mc:Choice>
              <mc:Fallback>
                <p:oleObj name="Equation" r:id="rId8" imgW="1219200" imgH="279400" progId="Equation.3">
                  <p:embed/>
                  <p:pic>
                    <p:nvPicPr>
                      <p:cNvPr id="0" name=""/>
                      <p:cNvPicPr/>
                      <p:nvPr/>
                    </p:nvPicPr>
                    <p:blipFill>
                      <a:blip r:embed="rId9"/>
                      <a:stretch>
                        <a:fillRect/>
                      </a:stretch>
                    </p:blipFill>
                    <p:spPr>
                      <a:xfrm>
                        <a:off x="2959329" y="5356217"/>
                        <a:ext cx="4865688" cy="11144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159468956"/>
              </p:ext>
            </p:extLst>
          </p:nvPr>
        </p:nvGraphicFramePr>
        <p:xfrm>
          <a:off x="5547782" y="1180573"/>
          <a:ext cx="3567821" cy="2206832"/>
        </p:xfrm>
        <a:graphic>
          <a:graphicData uri="http://schemas.openxmlformats.org/presentationml/2006/ole">
            <mc:AlternateContent xmlns:mc="http://schemas.openxmlformats.org/markup-compatibility/2006">
              <mc:Choice xmlns:v="urn:schemas-microsoft-com:vml" Requires="v">
                <p:oleObj spid="_x0000_s41173" name="Equation" r:id="rId10" imgW="965200" imgH="596900" progId="Equation.3">
                  <p:embed/>
                </p:oleObj>
              </mc:Choice>
              <mc:Fallback>
                <p:oleObj name="Equation" r:id="rId10" imgW="965200" imgH="596900" progId="Equation.3">
                  <p:embed/>
                  <p:pic>
                    <p:nvPicPr>
                      <p:cNvPr id="0" name=""/>
                      <p:cNvPicPr/>
                      <p:nvPr/>
                    </p:nvPicPr>
                    <p:blipFill>
                      <a:blip r:embed="rId11"/>
                      <a:stretch>
                        <a:fillRect/>
                      </a:stretch>
                    </p:blipFill>
                    <p:spPr>
                      <a:xfrm>
                        <a:off x="5547782" y="1180573"/>
                        <a:ext cx="3567821" cy="2206832"/>
                      </a:xfrm>
                      <a:prstGeom prst="rect">
                        <a:avLst/>
                      </a:prstGeom>
                    </p:spPr>
                  </p:pic>
                </p:oleObj>
              </mc:Fallback>
            </mc:AlternateContent>
          </a:graphicData>
        </a:graphic>
      </p:graphicFrame>
    </p:spTree>
    <p:extLst>
      <p:ext uri="{BB962C8B-B14F-4D97-AF65-F5344CB8AC3E}">
        <p14:creationId xmlns:p14="http://schemas.microsoft.com/office/powerpoint/2010/main" val="3847926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9144000" cy="1143000"/>
          </a:xfrm>
        </p:spPr>
        <p:txBody>
          <a:bodyPr>
            <a:normAutofit/>
          </a:bodyPr>
          <a:lstStyle/>
          <a:p>
            <a:r>
              <a:rPr lang="en-US" dirty="0" smtClean="0"/>
              <a:t>Properties of the covariance</a:t>
            </a:r>
            <a:endParaRPr lang="en-US" dirty="0"/>
          </a:p>
        </p:txBody>
      </p:sp>
      <p:sp>
        <p:nvSpPr>
          <p:cNvPr id="3" name="Content Placeholder 2"/>
          <p:cNvSpPr>
            <a:spLocks noGrp="1"/>
          </p:cNvSpPr>
          <p:nvPr>
            <p:ph idx="1"/>
          </p:nvPr>
        </p:nvSpPr>
        <p:spPr>
          <a:xfrm>
            <a:off x="0" y="2370137"/>
            <a:ext cx="9144000" cy="4525963"/>
          </a:xfrm>
        </p:spPr>
        <p:txBody>
          <a:bodyPr>
            <a:normAutofit fontScale="92500" lnSpcReduction="20000"/>
          </a:bodyPr>
          <a:lstStyle/>
          <a:p>
            <a:r>
              <a:rPr lang="en-US" dirty="0" smtClean="0"/>
              <a:t>When a given x is above its mean and a given y is above its mean (if they are both above *their* mean), </a:t>
            </a:r>
            <a:r>
              <a:rPr lang="en-US" dirty="0" err="1" smtClean="0"/>
              <a:t>cov</a:t>
            </a:r>
            <a:r>
              <a:rPr lang="en-US" dirty="0" smtClean="0"/>
              <a:t> is positive. </a:t>
            </a:r>
          </a:p>
          <a:p>
            <a:r>
              <a:rPr lang="en-US" dirty="0" smtClean="0"/>
              <a:t>When a given x is below its mean and a given y is below its mean (if they are both below *their* mean), </a:t>
            </a:r>
            <a:r>
              <a:rPr lang="en-US" dirty="0" err="1" smtClean="0"/>
              <a:t>cov</a:t>
            </a:r>
            <a:r>
              <a:rPr lang="en-US" dirty="0" smtClean="0"/>
              <a:t> is also positive. </a:t>
            </a:r>
          </a:p>
          <a:p>
            <a:r>
              <a:rPr lang="en-US" dirty="0" smtClean="0"/>
              <a:t>Otherwise – if x and y are not on the same side of their respective mean, </a:t>
            </a:r>
            <a:r>
              <a:rPr lang="en-US" dirty="0" err="1" smtClean="0"/>
              <a:t>cov</a:t>
            </a:r>
            <a:r>
              <a:rPr lang="en-US" dirty="0" smtClean="0"/>
              <a:t> is negative. </a:t>
            </a:r>
            <a:endParaRPr lang="en-US" dirty="0"/>
          </a:p>
          <a:p>
            <a:r>
              <a:rPr lang="en-US" dirty="0" smtClean="0"/>
              <a:t>So the general idea to quantify a relationship is sound qualitatively. </a:t>
            </a:r>
          </a:p>
          <a:p>
            <a:r>
              <a:rPr lang="en-US" dirty="0" smtClean="0"/>
              <a:t>But the magnitude is hard to interpret.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05875581"/>
              </p:ext>
            </p:extLst>
          </p:nvPr>
        </p:nvGraphicFramePr>
        <p:xfrm>
          <a:off x="947738" y="603250"/>
          <a:ext cx="7127875" cy="1806575"/>
        </p:xfrm>
        <a:graphic>
          <a:graphicData uri="http://schemas.openxmlformats.org/presentationml/2006/ole">
            <mc:AlternateContent xmlns:mc="http://schemas.openxmlformats.org/markup-compatibility/2006">
              <mc:Choice xmlns:v="urn:schemas-microsoft-com:vml" Requires="v">
                <p:oleObj spid="_x0000_s26704" name="Equation" r:id="rId3" imgW="1803400" imgH="457200" progId="Equation.3">
                  <p:embed/>
                </p:oleObj>
              </mc:Choice>
              <mc:Fallback>
                <p:oleObj name="Equation" r:id="rId3" imgW="1803400" imgH="457200" progId="Equation.3">
                  <p:embed/>
                  <p:pic>
                    <p:nvPicPr>
                      <p:cNvPr id="0" name=""/>
                      <p:cNvPicPr/>
                      <p:nvPr/>
                    </p:nvPicPr>
                    <p:blipFill>
                      <a:blip r:embed="rId4"/>
                      <a:stretch>
                        <a:fillRect/>
                      </a:stretch>
                    </p:blipFill>
                    <p:spPr>
                      <a:xfrm>
                        <a:off x="947738" y="603250"/>
                        <a:ext cx="7127875" cy="1806575"/>
                      </a:xfrm>
                      <a:prstGeom prst="rect">
                        <a:avLst/>
                      </a:prstGeom>
                    </p:spPr>
                  </p:pic>
                </p:oleObj>
              </mc:Fallback>
            </mc:AlternateContent>
          </a:graphicData>
        </a:graphic>
      </p:graphicFrame>
    </p:spTree>
    <p:extLst>
      <p:ext uri="{BB962C8B-B14F-4D97-AF65-F5344CB8AC3E}">
        <p14:creationId xmlns:p14="http://schemas.microsoft.com/office/powerpoint/2010/main" val="324650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2"/>
            <a:ext cx="8229600" cy="1143000"/>
          </a:xfrm>
        </p:spPr>
        <p:txBody>
          <a:bodyPr/>
          <a:lstStyle/>
          <a:p>
            <a:r>
              <a:rPr lang="en-US" dirty="0" smtClean="0"/>
              <a:t>Example: Height and intelligence</a:t>
            </a:r>
            <a:endParaRPr lang="en-US" dirty="0"/>
          </a:p>
        </p:txBody>
      </p:sp>
      <p:sp>
        <p:nvSpPr>
          <p:cNvPr id="3" name="Content Placeholder 2"/>
          <p:cNvSpPr>
            <a:spLocks noGrp="1"/>
          </p:cNvSpPr>
          <p:nvPr>
            <p:ph idx="1"/>
          </p:nvPr>
        </p:nvSpPr>
        <p:spPr>
          <a:xfrm>
            <a:off x="457200" y="1803400"/>
            <a:ext cx="8229600" cy="4525963"/>
          </a:xfrm>
        </p:spPr>
        <p:txBody>
          <a:bodyPr>
            <a:normAutofit/>
          </a:bodyPr>
          <a:lstStyle/>
          <a:p>
            <a:r>
              <a:rPr lang="en-US" sz="3600" dirty="0" err="1" smtClean="0"/>
              <a:t>μ</a:t>
            </a:r>
            <a:r>
              <a:rPr lang="en-US" sz="3600" baseline="-25000" dirty="0" err="1" smtClean="0"/>
              <a:t>x</a:t>
            </a:r>
            <a:r>
              <a:rPr lang="en-US" sz="3600" dirty="0" smtClean="0"/>
              <a:t>= 67” (height)</a:t>
            </a:r>
          </a:p>
          <a:p>
            <a:r>
              <a:rPr lang="en-US" sz="3600" dirty="0" err="1" smtClean="0"/>
              <a:t>μ</a:t>
            </a:r>
            <a:r>
              <a:rPr lang="en-US" sz="3600" baseline="-25000" dirty="0" err="1" smtClean="0"/>
              <a:t>y</a:t>
            </a:r>
            <a:r>
              <a:rPr lang="en-US" sz="3600" baseline="-25000" dirty="0" smtClean="0"/>
              <a:t> </a:t>
            </a:r>
            <a:r>
              <a:rPr lang="en-US" sz="3600" dirty="0" smtClean="0"/>
              <a:t>= 100 (intelligence)</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2091241535"/>
              </p:ext>
            </p:extLst>
          </p:nvPr>
        </p:nvGraphicFramePr>
        <p:xfrm>
          <a:off x="1697039" y="615951"/>
          <a:ext cx="5211761" cy="1320932"/>
        </p:xfrm>
        <a:graphic>
          <a:graphicData uri="http://schemas.openxmlformats.org/presentationml/2006/ole">
            <mc:AlternateContent xmlns:mc="http://schemas.openxmlformats.org/markup-compatibility/2006">
              <mc:Choice xmlns:v="urn:schemas-microsoft-com:vml" Requires="v">
                <p:oleObj spid="_x0000_s27728" name="Equation" r:id="rId3" imgW="1803400" imgH="457200" progId="Equation.3">
                  <p:embed/>
                </p:oleObj>
              </mc:Choice>
              <mc:Fallback>
                <p:oleObj name="Equation" r:id="rId3" imgW="1803400" imgH="457200" progId="Equation.3">
                  <p:embed/>
                  <p:pic>
                    <p:nvPicPr>
                      <p:cNvPr id="0" name=""/>
                      <p:cNvPicPr/>
                      <p:nvPr/>
                    </p:nvPicPr>
                    <p:blipFill>
                      <a:blip r:embed="rId4"/>
                      <a:stretch>
                        <a:fillRect/>
                      </a:stretch>
                    </p:blipFill>
                    <p:spPr>
                      <a:xfrm>
                        <a:off x="1697039" y="615951"/>
                        <a:ext cx="5211761" cy="1320932"/>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46398058"/>
              </p:ext>
            </p:extLst>
          </p:nvPr>
        </p:nvGraphicFramePr>
        <p:xfrm>
          <a:off x="457200" y="3225800"/>
          <a:ext cx="8229600" cy="2651759"/>
        </p:xfrm>
        <a:graphic>
          <a:graphicData uri="http://schemas.openxmlformats.org/drawingml/2006/table">
            <a:tbl>
              <a:tblPr firstRow="1" bandRow="1">
                <a:tableStyleId>{5C22544A-7EE6-4342-B048-85BDC9FD1C3A}</a:tableStyleId>
              </a:tblPr>
              <a:tblGrid>
                <a:gridCol w="1645920"/>
                <a:gridCol w="1903095"/>
                <a:gridCol w="1388745"/>
                <a:gridCol w="1645920"/>
                <a:gridCol w="1645920"/>
              </a:tblGrid>
              <a:tr h="370840">
                <a:tc>
                  <a:txBody>
                    <a:bodyPr/>
                    <a:lstStyle/>
                    <a:p>
                      <a:pPr algn="ctr"/>
                      <a:r>
                        <a:rPr lang="en-US" sz="3200" dirty="0" smtClean="0"/>
                        <a:t>Height</a:t>
                      </a:r>
                      <a:endParaRPr lang="en-US" sz="3200" dirty="0"/>
                    </a:p>
                  </a:txBody>
                  <a:tcPr/>
                </a:tc>
                <a:tc>
                  <a:txBody>
                    <a:bodyPr/>
                    <a:lstStyle/>
                    <a:p>
                      <a:pPr algn="ctr"/>
                      <a:r>
                        <a:rPr lang="en-US" sz="3200" dirty="0" smtClean="0"/>
                        <a:t>IQ</a:t>
                      </a:r>
                      <a:endParaRPr lang="en-US" sz="3200" dirty="0"/>
                    </a:p>
                  </a:txBody>
                  <a:tcPr/>
                </a:tc>
                <a:tc>
                  <a:txBody>
                    <a:bodyPr/>
                    <a:lstStyle/>
                    <a:p>
                      <a:pPr algn="ctr"/>
                      <a:r>
                        <a:rPr lang="en-US" sz="3200" dirty="0" smtClean="0"/>
                        <a:t>x</a:t>
                      </a:r>
                      <a:r>
                        <a:rPr lang="en-US" sz="3200" baseline="-25000" dirty="0" smtClean="0"/>
                        <a:t>i</a:t>
                      </a:r>
                      <a:r>
                        <a:rPr lang="en-US" sz="3200" baseline="0" dirty="0" smtClean="0"/>
                        <a:t>-</a:t>
                      </a:r>
                      <a:r>
                        <a:rPr lang="en-US" sz="3200" baseline="0" dirty="0" err="1" smtClean="0"/>
                        <a:t>μ</a:t>
                      </a:r>
                      <a:r>
                        <a:rPr lang="en-US" sz="3200" baseline="-25000" dirty="0" err="1" smtClean="0"/>
                        <a:t>x</a:t>
                      </a:r>
                      <a:endParaRPr lang="en-US" sz="3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err="1" smtClean="0"/>
                        <a:t>y</a:t>
                      </a:r>
                      <a:r>
                        <a:rPr lang="en-US" sz="3200" baseline="-25000" dirty="0" err="1" smtClean="0"/>
                        <a:t>i</a:t>
                      </a:r>
                      <a:r>
                        <a:rPr lang="en-US" sz="3200" baseline="0" dirty="0" err="1" smtClean="0"/>
                        <a:t>-μ</a:t>
                      </a:r>
                      <a:r>
                        <a:rPr lang="en-US" sz="3200" baseline="-25000" dirty="0" err="1" smtClean="0"/>
                        <a:t>y</a:t>
                      </a:r>
                      <a:endParaRPr lang="en-US" sz="3200" dirty="0" smtClean="0"/>
                    </a:p>
                  </a:txBody>
                  <a:tcPr/>
                </a:tc>
                <a:tc>
                  <a:txBody>
                    <a:bodyPr/>
                    <a:lstStyle/>
                    <a:p>
                      <a:pPr algn="ctr"/>
                      <a:r>
                        <a:rPr lang="en-US" sz="3200" dirty="0" smtClean="0"/>
                        <a:t>Product</a:t>
                      </a:r>
                      <a:endParaRPr lang="en-US" sz="3200" dirty="0"/>
                    </a:p>
                  </a:txBody>
                  <a:tcPr/>
                </a:tc>
              </a:tr>
              <a:tr h="370840">
                <a:tc>
                  <a:txBody>
                    <a:bodyPr/>
                    <a:lstStyle/>
                    <a:p>
                      <a:pPr algn="ctr"/>
                      <a:r>
                        <a:rPr lang="en-US" sz="2800" dirty="0" smtClean="0"/>
                        <a:t>x</a:t>
                      </a:r>
                      <a:r>
                        <a:rPr lang="en-US" sz="2800" baseline="-25000" dirty="0" smtClean="0"/>
                        <a:t>1</a:t>
                      </a:r>
                      <a:r>
                        <a:rPr lang="en-US" sz="2800" baseline="0" dirty="0" smtClean="0"/>
                        <a:t>= 60</a:t>
                      </a:r>
                      <a:endParaRPr lang="en-US" sz="2800" dirty="0"/>
                    </a:p>
                  </a:txBody>
                  <a:tcPr/>
                </a:tc>
                <a:tc>
                  <a:txBody>
                    <a:bodyPr/>
                    <a:lstStyle/>
                    <a:p>
                      <a:pPr algn="ctr"/>
                      <a:r>
                        <a:rPr lang="en-US" sz="2800" dirty="0" smtClean="0"/>
                        <a:t>y</a:t>
                      </a:r>
                      <a:r>
                        <a:rPr lang="en-US" sz="2800" baseline="-25000" dirty="0" smtClean="0"/>
                        <a:t>1</a:t>
                      </a:r>
                      <a:r>
                        <a:rPr lang="en-US" sz="2800" dirty="0" smtClean="0"/>
                        <a:t> = 85</a:t>
                      </a:r>
                      <a:endParaRPr lang="en-US" sz="2800" dirty="0"/>
                    </a:p>
                  </a:txBody>
                  <a:tcPr/>
                </a:tc>
                <a:tc>
                  <a:txBody>
                    <a:bodyPr/>
                    <a:lstStyle/>
                    <a:p>
                      <a:pPr algn="ctr"/>
                      <a:r>
                        <a:rPr lang="en-US" sz="2800" dirty="0" smtClean="0"/>
                        <a:t>-7</a:t>
                      </a:r>
                      <a:endParaRPr lang="en-US" sz="2800" dirty="0"/>
                    </a:p>
                  </a:txBody>
                  <a:tcPr/>
                </a:tc>
                <a:tc>
                  <a:txBody>
                    <a:bodyPr/>
                    <a:lstStyle/>
                    <a:p>
                      <a:pPr algn="ctr"/>
                      <a:r>
                        <a:rPr lang="en-US" sz="2800" dirty="0" smtClean="0"/>
                        <a:t>-15</a:t>
                      </a:r>
                      <a:endParaRPr lang="en-US" sz="2800" dirty="0"/>
                    </a:p>
                  </a:txBody>
                  <a:tcPr/>
                </a:tc>
                <a:tc>
                  <a:txBody>
                    <a:bodyPr/>
                    <a:lstStyle/>
                    <a:p>
                      <a:pPr algn="ctr"/>
                      <a:r>
                        <a:rPr lang="en-US" sz="2800" dirty="0" smtClean="0"/>
                        <a:t>105</a:t>
                      </a:r>
                      <a:endParaRPr lang="en-US" sz="2800" dirty="0"/>
                    </a:p>
                  </a:txBody>
                  <a:tcPr/>
                </a:tc>
              </a:tr>
              <a:tr h="370840">
                <a:tc>
                  <a:txBody>
                    <a:bodyPr/>
                    <a:lstStyle/>
                    <a:p>
                      <a:pPr algn="ctr"/>
                      <a:r>
                        <a:rPr lang="en-US" sz="2800" dirty="0" smtClean="0"/>
                        <a:t>x</a:t>
                      </a:r>
                      <a:r>
                        <a:rPr lang="en-US" sz="2800" baseline="-25000" dirty="0" smtClean="0"/>
                        <a:t>2</a:t>
                      </a:r>
                      <a:r>
                        <a:rPr lang="en-US" sz="2800" baseline="0" dirty="0" smtClean="0"/>
                        <a:t>= 71</a:t>
                      </a:r>
                      <a:endParaRPr lang="en-US" sz="2800" dirty="0"/>
                    </a:p>
                  </a:txBody>
                  <a:tcPr/>
                </a:tc>
                <a:tc>
                  <a:txBody>
                    <a:bodyPr/>
                    <a:lstStyle/>
                    <a:p>
                      <a:pPr algn="ctr"/>
                      <a:r>
                        <a:rPr lang="en-US" sz="2800" dirty="0" smtClean="0"/>
                        <a:t>y</a:t>
                      </a:r>
                      <a:r>
                        <a:rPr lang="en-US" sz="2800" baseline="-25000" dirty="0" smtClean="0"/>
                        <a:t>2</a:t>
                      </a:r>
                      <a:r>
                        <a:rPr lang="en-US" sz="2800" dirty="0" smtClean="0"/>
                        <a:t> = 130</a:t>
                      </a:r>
                      <a:endParaRPr lang="en-US" sz="2800" dirty="0"/>
                    </a:p>
                  </a:txBody>
                  <a:tcPr/>
                </a:tc>
                <a:tc>
                  <a:txBody>
                    <a:bodyPr/>
                    <a:lstStyle/>
                    <a:p>
                      <a:pPr algn="ctr"/>
                      <a:r>
                        <a:rPr lang="en-US" sz="2800" dirty="0" smtClean="0"/>
                        <a:t>4</a:t>
                      </a:r>
                      <a:endParaRPr lang="en-US" sz="2800" dirty="0"/>
                    </a:p>
                  </a:txBody>
                  <a:tcPr/>
                </a:tc>
                <a:tc>
                  <a:txBody>
                    <a:bodyPr/>
                    <a:lstStyle/>
                    <a:p>
                      <a:pPr algn="ctr"/>
                      <a:r>
                        <a:rPr lang="en-US" sz="2800" dirty="0" smtClean="0"/>
                        <a:t>30</a:t>
                      </a:r>
                      <a:endParaRPr lang="en-US" sz="2800" dirty="0"/>
                    </a:p>
                  </a:txBody>
                  <a:tcPr/>
                </a:tc>
                <a:tc>
                  <a:txBody>
                    <a:bodyPr/>
                    <a:lstStyle/>
                    <a:p>
                      <a:pPr algn="ctr"/>
                      <a:r>
                        <a:rPr lang="en-US" sz="2800" dirty="0" smtClean="0"/>
                        <a:t>120</a:t>
                      </a:r>
                      <a:endParaRPr lang="en-US" sz="2800" dirty="0"/>
                    </a:p>
                  </a:txBody>
                  <a:tcPr/>
                </a:tc>
              </a:tr>
              <a:tr h="370840">
                <a:tc>
                  <a:txBody>
                    <a:bodyPr/>
                    <a:lstStyle/>
                    <a:p>
                      <a:pPr algn="ctr"/>
                      <a:r>
                        <a:rPr lang="en-US" sz="2800" dirty="0" smtClean="0"/>
                        <a:t>x</a:t>
                      </a:r>
                      <a:r>
                        <a:rPr lang="en-US" sz="2800" baseline="-25000" dirty="0" smtClean="0"/>
                        <a:t>3</a:t>
                      </a:r>
                      <a:r>
                        <a:rPr lang="en-US" sz="2800" baseline="0" dirty="0" smtClean="0"/>
                        <a:t>= 73</a:t>
                      </a:r>
                      <a:endParaRPr lang="en-US" sz="2800" dirty="0"/>
                    </a:p>
                  </a:txBody>
                  <a:tcPr/>
                </a:tc>
                <a:tc>
                  <a:txBody>
                    <a:bodyPr/>
                    <a:lstStyle/>
                    <a:p>
                      <a:pPr algn="ctr"/>
                      <a:r>
                        <a:rPr lang="en-US" sz="2800" dirty="0" smtClean="0"/>
                        <a:t>y</a:t>
                      </a:r>
                      <a:r>
                        <a:rPr lang="en-US" sz="2800" baseline="-25000" dirty="0" smtClean="0"/>
                        <a:t>3</a:t>
                      </a:r>
                      <a:r>
                        <a:rPr lang="en-US" sz="2800" dirty="0" smtClean="0"/>
                        <a:t> = 90</a:t>
                      </a:r>
                      <a:endParaRPr lang="en-US" sz="2800" dirty="0"/>
                    </a:p>
                  </a:txBody>
                  <a:tcPr/>
                </a:tc>
                <a:tc>
                  <a:txBody>
                    <a:bodyPr/>
                    <a:lstStyle/>
                    <a:p>
                      <a:pPr algn="ctr"/>
                      <a:r>
                        <a:rPr lang="en-US" sz="2800" dirty="0" smtClean="0"/>
                        <a:t>6</a:t>
                      </a:r>
                      <a:endParaRPr lang="en-US" sz="2800" dirty="0"/>
                    </a:p>
                  </a:txBody>
                  <a:tcPr/>
                </a:tc>
                <a:tc>
                  <a:txBody>
                    <a:bodyPr/>
                    <a:lstStyle/>
                    <a:p>
                      <a:pPr algn="ctr"/>
                      <a:r>
                        <a:rPr lang="en-US" sz="2800" dirty="0" smtClean="0"/>
                        <a:t>-10</a:t>
                      </a:r>
                      <a:endParaRPr lang="en-US" sz="2800" dirty="0"/>
                    </a:p>
                  </a:txBody>
                  <a:tcPr/>
                </a:tc>
                <a:tc>
                  <a:txBody>
                    <a:bodyPr/>
                    <a:lstStyle/>
                    <a:p>
                      <a:pPr algn="ctr"/>
                      <a:r>
                        <a:rPr lang="en-US" sz="2800" dirty="0" smtClean="0"/>
                        <a:t>-60</a:t>
                      </a:r>
                      <a:endParaRPr lang="en-US" sz="2800" dirty="0"/>
                    </a:p>
                  </a:txBody>
                  <a:tcPr/>
                </a:tc>
              </a:tr>
              <a:tr h="370840">
                <a:tc>
                  <a:txBody>
                    <a:bodyPr/>
                    <a:lstStyle/>
                    <a:p>
                      <a:pPr algn="ctr"/>
                      <a:r>
                        <a:rPr lang="en-US" sz="2800" dirty="0" smtClean="0"/>
                        <a:t>x</a:t>
                      </a:r>
                      <a:r>
                        <a:rPr lang="en-US" sz="2800" baseline="-25000" dirty="0" smtClean="0"/>
                        <a:t>4</a:t>
                      </a:r>
                      <a:r>
                        <a:rPr lang="en-US" sz="2800" baseline="0" dirty="0" smtClean="0"/>
                        <a:t>= 57</a:t>
                      </a:r>
                      <a:endParaRPr lang="en-US" sz="2800" dirty="0"/>
                    </a:p>
                  </a:txBody>
                  <a:tcPr/>
                </a:tc>
                <a:tc>
                  <a:txBody>
                    <a:bodyPr/>
                    <a:lstStyle/>
                    <a:p>
                      <a:pPr algn="ctr"/>
                      <a:r>
                        <a:rPr lang="en-US" sz="2800" dirty="0" smtClean="0"/>
                        <a:t>y</a:t>
                      </a:r>
                      <a:r>
                        <a:rPr lang="en-US" sz="2800" baseline="-25000" dirty="0" smtClean="0"/>
                        <a:t>3</a:t>
                      </a:r>
                      <a:r>
                        <a:rPr lang="en-US" sz="2800" dirty="0" smtClean="0"/>
                        <a:t> = 115</a:t>
                      </a:r>
                      <a:endParaRPr lang="en-US" sz="2800" dirty="0"/>
                    </a:p>
                  </a:txBody>
                  <a:tcPr/>
                </a:tc>
                <a:tc>
                  <a:txBody>
                    <a:bodyPr/>
                    <a:lstStyle/>
                    <a:p>
                      <a:pPr algn="ctr"/>
                      <a:r>
                        <a:rPr lang="en-US" sz="2800" dirty="0" smtClean="0"/>
                        <a:t>-10</a:t>
                      </a:r>
                      <a:endParaRPr lang="en-US" sz="2800" dirty="0"/>
                    </a:p>
                  </a:txBody>
                  <a:tcPr/>
                </a:tc>
                <a:tc>
                  <a:txBody>
                    <a:bodyPr/>
                    <a:lstStyle/>
                    <a:p>
                      <a:pPr algn="ctr"/>
                      <a:r>
                        <a:rPr lang="en-US" sz="2800" dirty="0" smtClean="0"/>
                        <a:t>15</a:t>
                      </a:r>
                      <a:endParaRPr lang="en-US" sz="2800" dirty="0"/>
                    </a:p>
                  </a:txBody>
                  <a:tcPr/>
                </a:tc>
                <a:tc>
                  <a:txBody>
                    <a:bodyPr/>
                    <a:lstStyle/>
                    <a:p>
                      <a:pPr algn="ctr"/>
                      <a:r>
                        <a:rPr lang="en-US" sz="2800" dirty="0" smtClean="0"/>
                        <a:t>-150</a:t>
                      </a:r>
                      <a:endParaRPr lang="en-US" sz="2800" dirty="0"/>
                    </a:p>
                  </a:txBody>
                  <a:tcPr/>
                </a:tc>
              </a:tr>
            </a:tbl>
          </a:graphicData>
        </a:graphic>
      </p:graphicFrame>
      <p:sp>
        <p:nvSpPr>
          <p:cNvPr id="6" name="TextBox 5"/>
          <p:cNvSpPr txBox="1"/>
          <p:nvPr/>
        </p:nvSpPr>
        <p:spPr>
          <a:xfrm>
            <a:off x="6127910" y="5813156"/>
            <a:ext cx="2220880" cy="1077218"/>
          </a:xfrm>
          <a:prstGeom prst="rect">
            <a:avLst/>
          </a:prstGeom>
          <a:noFill/>
        </p:spPr>
        <p:txBody>
          <a:bodyPr wrap="none" rtlCol="0">
            <a:spAutoFit/>
          </a:bodyPr>
          <a:lstStyle/>
          <a:p>
            <a:r>
              <a:rPr lang="en-US" sz="3200" dirty="0" smtClean="0"/>
              <a:t>Sum:       15</a:t>
            </a:r>
          </a:p>
          <a:p>
            <a:r>
              <a:rPr lang="en-US" sz="3200" dirty="0" smtClean="0"/>
              <a:t>Sum/n: 3.75  </a:t>
            </a:r>
            <a:endParaRPr lang="en-US" sz="3200" dirty="0"/>
          </a:p>
        </p:txBody>
      </p:sp>
    </p:spTree>
    <p:extLst>
      <p:ext uri="{BB962C8B-B14F-4D97-AF65-F5344CB8AC3E}">
        <p14:creationId xmlns:p14="http://schemas.microsoft.com/office/powerpoint/2010/main" val="2616658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covariance to correlation</a:t>
            </a:r>
            <a:endParaRPr lang="en-US" dirty="0"/>
          </a:p>
        </p:txBody>
      </p:sp>
      <p:sp>
        <p:nvSpPr>
          <p:cNvPr id="3" name="Content Placeholder 2"/>
          <p:cNvSpPr>
            <a:spLocks noGrp="1"/>
          </p:cNvSpPr>
          <p:nvPr>
            <p:ph idx="1"/>
          </p:nvPr>
        </p:nvSpPr>
        <p:spPr/>
        <p:txBody>
          <a:bodyPr/>
          <a:lstStyle/>
          <a:p>
            <a:r>
              <a:rPr lang="en-US" dirty="0" smtClean="0"/>
              <a:t>Correlation = Normalized covariance</a:t>
            </a:r>
          </a:p>
          <a:p>
            <a:r>
              <a:rPr lang="en-US" dirty="0" smtClean="0"/>
              <a:t>Normalized by the product of the respective standard deviations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12221290"/>
              </p:ext>
            </p:extLst>
          </p:nvPr>
        </p:nvGraphicFramePr>
        <p:xfrm>
          <a:off x="779463" y="3313113"/>
          <a:ext cx="7453312" cy="3095625"/>
        </p:xfrm>
        <a:graphic>
          <a:graphicData uri="http://schemas.openxmlformats.org/presentationml/2006/ole">
            <mc:AlternateContent xmlns:mc="http://schemas.openxmlformats.org/markup-compatibility/2006">
              <mc:Choice xmlns:v="urn:schemas-microsoft-com:vml" Requires="v">
                <p:oleObj spid="_x0000_s28752" name="Equation" r:id="rId3" imgW="1651000" imgH="685800" progId="Equation.3">
                  <p:embed/>
                </p:oleObj>
              </mc:Choice>
              <mc:Fallback>
                <p:oleObj name="Equation" r:id="rId3" imgW="1651000" imgH="685800" progId="Equation.3">
                  <p:embed/>
                  <p:pic>
                    <p:nvPicPr>
                      <p:cNvPr id="0" name=""/>
                      <p:cNvPicPr/>
                      <p:nvPr/>
                    </p:nvPicPr>
                    <p:blipFill>
                      <a:blip r:embed="rId4"/>
                      <a:stretch>
                        <a:fillRect/>
                      </a:stretch>
                    </p:blipFill>
                    <p:spPr>
                      <a:xfrm>
                        <a:off x="779463" y="3313113"/>
                        <a:ext cx="7453312" cy="3095625"/>
                      </a:xfrm>
                      <a:prstGeom prst="rect">
                        <a:avLst/>
                      </a:prstGeom>
                    </p:spPr>
                  </p:pic>
                </p:oleObj>
              </mc:Fallback>
            </mc:AlternateContent>
          </a:graphicData>
        </a:graphic>
      </p:graphicFrame>
    </p:spTree>
    <p:extLst>
      <p:ext uri="{BB962C8B-B14F-4D97-AF65-F5344CB8AC3E}">
        <p14:creationId xmlns:p14="http://schemas.microsoft.com/office/powerpoint/2010/main" val="378395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285"/>
            <a:ext cx="9144000" cy="1143000"/>
          </a:xfrm>
        </p:spPr>
        <p:txBody>
          <a:bodyPr/>
          <a:lstStyle/>
          <a:p>
            <a:r>
              <a:rPr lang="en-US" dirty="0" smtClean="0"/>
              <a:t>Going from </a:t>
            </a:r>
            <a:r>
              <a:rPr lang="en-US" dirty="0" err="1" smtClean="0"/>
              <a:t>cov</a:t>
            </a:r>
            <a:r>
              <a:rPr lang="en-US" dirty="0" smtClean="0"/>
              <a:t> </a:t>
            </a:r>
            <a:r>
              <a:rPr lang="en-US" dirty="0" smtClean="0">
                <a:sym typeface="Wingdings"/>
              </a:rPr>
              <a:t> r in LA</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93040854"/>
              </p:ext>
            </p:extLst>
          </p:nvPr>
        </p:nvGraphicFramePr>
        <p:xfrm>
          <a:off x="39694" y="842963"/>
          <a:ext cx="3617565" cy="2338387"/>
        </p:xfrm>
        <a:graphic>
          <a:graphicData uri="http://schemas.openxmlformats.org/presentationml/2006/ole">
            <mc:AlternateContent xmlns:mc="http://schemas.openxmlformats.org/markup-compatibility/2006">
              <mc:Choice xmlns:v="urn:schemas-microsoft-com:vml" Requires="v">
                <p:oleObj spid="_x0000_s42288" name="Equation" r:id="rId4" imgW="1511300" imgH="977900" progId="Equation.3">
                  <p:embed/>
                </p:oleObj>
              </mc:Choice>
              <mc:Fallback>
                <p:oleObj name="Equation" r:id="rId4" imgW="1511300" imgH="977900" progId="Equation.3">
                  <p:embed/>
                  <p:pic>
                    <p:nvPicPr>
                      <p:cNvPr id="0" name=""/>
                      <p:cNvPicPr/>
                      <p:nvPr/>
                    </p:nvPicPr>
                    <p:blipFill>
                      <a:blip r:embed="rId5"/>
                      <a:stretch>
                        <a:fillRect/>
                      </a:stretch>
                    </p:blipFill>
                    <p:spPr>
                      <a:xfrm>
                        <a:off x="39694" y="842963"/>
                        <a:ext cx="3617565" cy="233838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16009323"/>
              </p:ext>
            </p:extLst>
          </p:nvPr>
        </p:nvGraphicFramePr>
        <p:xfrm>
          <a:off x="3712629" y="2116667"/>
          <a:ext cx="5434544" cy="668867"/>
        </p:xfrm>
        <a:graphic>
          <a:graphicData uri="http://schemas.openxmlformats.org/presentationml/2006/ole">
            <mc:AlternateContent xmlns:mc="http://schemas.openxmlformats.org/markup-compatibility/2006">
              <mc:Choice xmlns:v="urn:schemas-microsoft-com:vml" Requires="v">
                <p:oleObj spid="_x0000_s42289" name="Equation" r:id="rId6" imgW="1651000" imgH="203200" progId="Equation.3">
                  <p:embed/>
                </p:oleObj>
              </mc:Choice>
              <mc:Fallback>
                <p:oleObj name="Equation" r:id="rId6" imgW="1651000" imgH="203200" progId="Equation.3">
                  <p:embed/>
                  <p:pic>
                    <p:nvPicPr>
                      <p:cNvPr id="0" name=""/>
                      <p:cNvPicPr/>
                      <p:nvPr/>
                    </p:nvPicPr>
                    <p:blipFill>
                      <a:blip r:embed="rId7"/>
                      <a:stretch>
                        <a:fillRect/>
                      </a:stretch>
                    </p:blipFill>
                    <p:spPr>
                      <a:xfrm>
                        <a:off x="3712629" y="2116667"/>
                        <a:ext cx="5434544" cy="668867"/>
                      </a:xfrm>
                      <a:prstGeom prst="rect">
                        <a:avLst/>
                      </a:prstGeom>
                    </p:spPr>
                  </p:pic>
                </p:oleObj>
              </mc:Fallback>
            </mc:AlternateContent>
          </a:graphicData>
        </a:graphic>
      </p:graphicFrame>
      <p:cxnSp>
        <p:nvCxnSpPr>
          <p:cNvPr id="7" name="Straight Connector 6"/>
          <p:cNvCxnSpPr/>
          <p:nvPr/>
        </p:nvCxnSpPr>
        <p:spPr>
          <a:xfrm>
            <a:off x="1608665" y="3252799"/>
            <a:ext cx="17272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18267" y="3306463"/>
            <a:ext cx="647007" cy="646331"/>
          </a:xfrm>
          <a:prstGeom prst="rect">
            <a:avLst/>
          </a:prstGeom>
          <a:noFill/>
        </p:spPr>
        <p:txBody>
          <a:bodyPr wrap="none" rtlCol="0">
            <a:spAutoFit/>
          </a:bodyPr>
          <a:lstStyle/>
          <a:p>
            <a:r>
              <a:rPr lang="en-US" sz="3600" dirty="0" smtClean="0">
                <a:solidFill>
                  <a:srgbClr val="0000FF"/>
                </a:solidFill>
              </a:rPr>
              <a:t>S</a:t>
            </a:r>
            <a:r>
              <a:rPr lang="en-US" sz="3600" baseline="30000" dirty="0" smtClean="0">
                <a:solidFill>
                  <a:srgbClr val="0000FF"/>
                </a:solidFill>
              </a:rPr>
              <a:t>-1</a:t>
            </a:r>
            <a:endParaRPr lang="en-US" sz="3600" dirty="0">
              <a:solidFill>
                <a:srgbClr val="0000FF"/>
              </a:solidFill>
            </a:endParaRPr>
          </a:p>
        </p:txBody>
      </p:sp>
      <p:sp>
        <p:nvSpPr>
          <p:cNvPr id="9" name="TextBox 8"/>
          <p:cNvSpPr txBox="1"/>
          <p:nvPr/>
        </p:nvSpPr>
        <p:spPr>
          <a:xfrm>
            <a:off x="7772392" y="2836333"/>
            <a:ext cx="430827" cy="646331"/>
          </a:xfrm>
          <a:prstGeom prst="rect">
            <a:avLst/>
          </a:prstGeom>
          <a:noFill/>
        </p:spPr>
        <p:txBody>
          <a:bodyPr wrap="none" rtlCol="0">
            <a:spAutoFit/>
          </a:bodyPr>
          <a:lstStyle/>
          <a:p>
            <a:r>
              <a:rPr lang="en-US" sz="3600" dirty="0" smtClean="0">
                <a:solidFill>
                  <a:srgbClr val="0000FF"/>
                </a:solidFill>
              </a:rPr>
              <a:t>C</a:t>
            </a:r>
            <a:endParaRPr lang="en-US" sz="3600" dirty="0">
              <a:solidFill>
                <a:srgbClr val="0000FF"/>
              </a:solidFill>
            </a:endParaRPr>
          </a:p>
        </p:txBody>
      </p:sp>
      <p:cxnSp>
        <p:nvCxnSpPr>
          <p:cNvPr id="10" name="Straight Connector 9"/>
          <p:cNvCxnSpPr/>
          <p:nvPr/>
        </p:nvCxnSpPr>
        <p:spPr>
          <a:xfrm>
            <a:off x="7488067" y="2836333"/>
            <a:ext cx="99906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3354496044"/>
              </p:ext>
            </p:extLst>
          </p:nvPr>
        </p:nvGraphicFramePr>
        <p:xfrm>
          <a:off x="4518235" y="4472517"/>
          <a:ext cx="2895600" cy="1790700"/>
        </p:xfrm>
        <a:graphic>
          <a:graphicData uri="http://schemas.openxmlformats.org/presentationml/2006/ole">
            <mc:AlternateContent xmlns:mc="http://schemas.openxmlformats.org/markup-compatibility/2006">
              <mc:Choice xmlns:v="urn:schemas-microsoft-com:vml" Requires="v">
                <p:oleObj spid="_x0000_s42290" name="Equation" r:id="rId8" imgW="965200" imgH="596900" progId="Equation.3">
                  <p:embed/>
                </p:oleObj>
              </mc:Choice>
              <mc:Fallback>
                <p:oleObj name="Equation" r:id="rId8" imgW="965200" imgH="596900" progId="Equation.3">
                  <p:embed/>
                  <p:pic>
                    <p:nvPicPr>
                      <p:cNvPr id="0" name=""/>
                      <p:cNvPicPr/>
                      <p:nvPr/>
                    </p:nvPicPr>
                    <p:blipFill>
                      <a:blip r:embed="rId9"/>
                      <a:stretch>
                        <a:fillRect/>
                      </a:stretch>
                    </p:blipFill>
                    <p:spPr>
                      <a:xfrm>
                        <a:off x="4518235" y="4472517"/>
                        <a:ext cx="2895600" cy="17907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47033654"/>
              </p:ext>
            </p:extLst>
          </p:nvPr>
        </p:nvGraphicFramePr>
        <p:xfrm>
          <a:off x="7413835" y="4555067"/>
          <a:ext cx="1555750" cy="1666875"/>
        </p:xfrm>
        <a:graphic>
          <a:graphicData uri="http://schemas.openxmlformats.org/presentationml/2006/ole">
            <mc:AlternateContent xmlns:mc="http://schemas.openxmlformats.org/markup-compatibility/2006">
              <mc:Choice xmlns:v="urn:schemas-microsoft-com:vml" Requires="v">
                <p:oleObj spid="_x0000_s42291" name="Equation" r:id="rId10" imgW="889000" imgH="952500" progId="Equation.3">
                  <p:embed/>
                </p:oleObj>
              </mc:Choice>
              <mc:Fallback>
                <p:oleObj name="Equation" r:id="rId10" imgW="889000" imgH="952500" progId="Equation.3">
                  <p:embed/>
                  <p:pic>
                    <p:nvPicPr>
                      <p:cNvPr id="0" name=""/>
                      <p:cNvPicPr/>
                      <p:nvPr/>
                    </p:nvPicPr>
                    <p:blipFill>
                      <a:blip r:embed="rId11"/>
                      <a:stretch>
                        <a:fillRect/>
                      </a:stretch>
                    </p:blipFill>
                    <p:spPr>
                      <a:xfrm>
                        <a:off x="7413835" y="4555067"/>
                        <a:ext cx="1555750" cy="16668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751260749"/>
              </p:ext>
            </p:extLst>
          </p:nvPr>
        </p:nvGraphicFramePr>
        <p:xfrm>
          <a:off x="2965808" y="4555067"/>
          <a:ext cx="1555750" cy="1666875"/>
        </p:xfrm>
        <a:graphic>
          <a:graphicData uri="http://schemas.openxmlformats.org/presentationml/2006/ole">
            <mc:AlternateContent xmlns:mc="http://schemas.openxmlformats.org/markup-compatibility/2006">
              <mc:Choice xmlns:v="urn:schemas-microsoft-com:vml" Requires="v">
                <p:oleObj spid="_x0000_s42292" name="Equation" r:id="rId12" imgW="889000" imgH="952500" progId="Equation.3">
                  <p:embed/>
                </p:oleObj>
              </mc:Choice>
              <mc:Fallback>
                <p:oleObj name="Equation" r:id="rId12" imgW="889000" imgH="952500" progId="Equation.3">
                  <p:embed/>
                  <p:pic>
                    <p:nvPicPr>
                      <p:cNvPr id="0" name=""/>
                      <p:cNvPicPr/>
                      <p:nvPr/>
                    </p:nvPicPr>
                    <p:blipFill>
                      <a:blip r:embed="rId11"/>
                      <a:stretch>
                        <a:fillRect/>
                      </a:stretch>
                    </p:blipFill>
                    <p:spPr>
                      <a:xfrm>
                        <a:off x="2965808" y="4555067"/>
                        <a:ext cx="1555750" cy="1666875"/>
                      </a:xfrm>
                      <a:prstGeom prst="rect">
                        <a:avLst/>
                      </a:prstGeom>
                    </p:spPr>
                  </p:pic>
                </p:oleObj>
              </mc:Fallback>
            </mc:AlternateContent>
          </a:graphicData>
        </a:graphic>
      </p:graphicFrame>
      <p:cxnSp>
        <p:nvCxnSpPr>
          <p:cNvPr id="18" name="Straight Arrow Connector 17"/>
          <p:cNvCxnSpPr/>
          <p:nvPr/>
        </p:nvCxnSpPr>
        <p:spPr>
          <a:xfrm flipH="1">
            <a:off x="2630345" y="5317067"/>
            <a:ext cx="33546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542349957"/>
              </p:ext>
            </p:extLst>
          </p:nvPr>
        </p:nvGraphicFramePr>
        <p:xfrm>
          <a:off x="42578" y="4344988"/>
          <a:ext cx="2601913" cy="2046287"/>
        </p:xfrm>
        <a:graphic>
          <a:graphicData uri="http://schemas.openxmlformats.org/presentationml/2006/ole">
            <mc:AlternateContent xmlns:mc="http://schemas.openxmlformats.org/markup-compatibility/2006">
              <mc:Choice xmlns:v="urn:schemas-microsoft-com:vml" Requires="v">
                <p:oleObj spid="_x0000_s42293" name="Equation" r:id="rId13" imgW="1244600" imgH="977900" progId="Equation.3">
                  <p:embed/>
                </p:oleObj>
              </mc:Choice>
              <mc:Fallback>
                <p:oleObj name="Equation" r:id="rId13" imgW="1244600" imgH="977900" progId="Equation.3">
                  <p:embed/>
                  <p:pic>
                    <p:nvPicPr>
                      <p:cNvPr id="0" name=""/>
                      <p:cNvPicPr/>
                      <p:nvPr/>
                    </p:nvPicPr>
                    <p:blipFill>
                      <a:blip r:embed="rId14"/>
                      <a:stretch>
                        <a:fillRect/>
                      </a:stretch>
                    </p:blipFill>
                    <p:spPr>
                      <a:xfrm>
                        <a:off x="42578" y="4344988"/>
                        <a:ext cx="2601913" cy="2046287"/>
                      </a:xfrm>
                      <a:prstGeom prst="rect">
                        <a:avLst/>
                      </a:prstGeom>
                    </p:spPr>
                  </p:pic>
                </p:oleObj>
              </mc:Fallback>
            </mc:AlternateContent>
          </a:graphicData>
        </a:graphic>
      </p:graphicFrame>
      <p:cxnSp>
        <p:nvCxnSpPr>
          <p:cNvPr id="22" name="Straight Arrow Connector 21"/>
          <p:cNvCxnSpPr/>
          <p:nvPr/>
        </p:nvCxnSpPr>
        <p:spPr>
          <a:xfrm>
            <a:off x="1117600" y="4114800"/>
            <a:ext cx="338667" cy="35771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09598" y="3386673"/>
            <a:ext cx="430827" cy="923330"/>
          </a:xfrm>
          <a:prstGeom prst="rect">
            <a:avLst/>
          </a:prstGeom>
          <a:noFill/>
        </p:spPr>
        <p:txBody>
          <a:bodyPr wrap="none" rtlCol="0">
            <a:spAutoFit/>
          </a:bodyPr>
          <a:lstStyle/>
          <a:p>
            <a:r>
              <a:rPr lang="en-US" sz="5400" b="1" dirty="0" smtClean="0"/>
              <a:t>r</a:t>
            </a:r>
            <a:endParaRPr lang="en-US" sz="5400" b="1" dirty="0"/>
          </a:p>
        </p:txBody>
      </p:sp>
    </p:spTree>
    <p:extLst>
      <p:ext uri="{BB962C8B-B14F-4D97-AF65-F5344CB8AC3E}">
        <p14:creationId xmlns:p14="http://schemas.microsoft.com/office/powerpoint/2010/main" val="379759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2"/>
            <a:ext cx="8229600" cy="1143000"/>
          </a:xfrm>
        </p:spPr>
        <p:txBody>
          <a:bodyPr/>
          <a:lstStyle/>
          <a:p>
            <a:r>
              <a:rPr lang="en-US" dirty="0" smtClean="0"/>
              <a:t>The use of data in science</a:t>
            </a:r>
            <a:endParaRPr lang="en-US" dirty="0"/>
          </a:p>
        </p:txBody>
      </p:sp>
      <p:sp>
        <p:nvSpPr>
          <p:cNvPr id="4" name="TextBox 3"/>
          <p:cNvSpPr txBox="1"/>
          <p:nvPr/>
        </p:nvSpPr>
        <p:spPr>
          <a:xfrm>
            <a:off x="914400" y="914404"/>
            <a:ext cx="6942662" cy="707886"/>
          </a:xfrm>
          <a:prstGeom prst="rect">
            <a:avLst/>
          </a:prstGeom>
          <a:noFill/>
          <a:ln>
            <a:solidFill>
              <a:schemeClr val="tx1"/>
            </a:solidFill>
          </a:ln>
        </p:spPr>
        <p:txBody>
          <a:bodyPr wrap="square" rtlCol="0">
            <a:spAutoFit/>
          </a:bodyPr>
          <a:lstStyle/>
          <a:p>
            <a:r>
              <a:rPr lang="en-US" sz="4000" dirty="0" smtClean="0"/>
              <a:t>Natural phenomenon or process</a:t>
            </a:r>
            <a:endParaRPr lang="en-US" sz="4000" dirty="0"/>
          </a:p>
        </p:txBody>
      </p:sp>
      <p:sp>
        <p:nvSpPr>
          <p:cNvPr id="5" name="TextBox 4"/>
          <p:cNvSpPr txBox="1"/>
          <p:nvPr/>
        </p:nvSpPr>
        <p:spPr>
          <a:xfrm>
            <a:off x="3826928" y="5852307"/>
            <a:ext cx="1337737" cy="707886"/>
          </a:xfrm>
          <a:prstGeom prst="rect">
            <a:avLst/>
          </a:prstGeom>
          <a:noFill/>
          <a:ln>
            <a:solidFill>
              <a:schemeClr val="tx1"/>
            </a:solidFill>
          </a:ln>
        </p:spPr>
        <p:txBody>
          <a:bodyPr wrap="square" rtlCol="0">
            <a:spAutoFit/>
          </a:bodyPr>
          <a:lstStyle/>
          <a:p>
            <a:r>
              <a:rPr lang="en-US" sz="4000" dirty="0" smtClean="0"/>
              <a:t>Data</a:t>
            </a:r>
            <a:endParaRPr lang="en-US" sz="4000" dirty="0"/>
          </a:p>
        </p:txBody>
      </p:sp>
      <p:grpSp>
        <p:nvGrpSpPr>
          <p:cNvPr id="11" name="Group 10"/>
          <p:cNvGrpSpPr/>
          <p:nvPr/>
        </p:nvGrpSpPr>
        <p:grpSpPr>
          <a:xfrm>
            <a:off x="3045028" y="1673089"/>
            <a:ext cx="993577" cy="4111486"/>
            <a:chOff x="3045028" y="1740821"/>
            <a:chExt cx="993577" cy="4111486"/>
          </a:xfrm>
        </p:grpSpPr>
        <p:cxnSp>
          <p:nvCxnSpPr>
            <p:cNvPr id="7" name="Straight Arrow Connector 6"/>
            <p:cNvCxnSpPr/>
            <p:nvPr/>
          </p:nvCxnSpPr>
          <p:spPr>
            <a:xfrm flipH="1">
              <a:off x="4021673" y="1740821"/>
              <a:ext cx="16932" cy="4111486"/>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006711" y="3503663"/>
              <a:ext cx="2692188" cy="615553"/>
            </a:xfrm>
            <a:prstGeom prst="rect">
              <a:avLst/>
            </a:prstGeom>
            <a:noFill/>
          </p:spPr>
          <p:txBody>
            <a:bodyPr wrap="none" rtlCol="0">
              <a:spAutoFit/>
            </a:bodyPr>
            <a:lstStyle/>
            <a:p>
              <a:pPr algn="ctr"/>
              <a:r>
                <a:rPr lang="en-US" sz="3400" dirty="0" smtClean="0"/>
                <a:t>Measurement</a:t>
              </a:r>
            </a:p>
          </p:txBody>
        </p:sp>
      </p:grpSp>
      <p:grpSp>
        <p:nvGrpSpPr>
          <p:cNvPr id="12" name="Group 11"/>
          <p:cNvGrpSpPr/>
          <p:nvPr/>
        </p:nvGrpSpPr>
        <p:grpSpPr>
          <a:xfrm rot="10800000">
            <a:off x="4886488" y="1618176"/>
            <a:ext cx="773450" cy="4111486"/>
            <a:chOff x="3265155" y="1740821"/>
            <a:chExt cx="773450" cy="4111486"/>
          </a:xfrm>
        </p:grpSpPr>
        <p:cxnSp>
          <p:nvCxnSpPr>
            <p:cNvPr id="13" name="Straight Arrow Connector 12"/>
            <p:cNvCxnSpPr/>
            <p:nvPr/>
          </p:nvCxnSpPr>
          <p:spPr>
            <a:xfrm flipH="1">
              <a:off x="4021673" y="1740821"/>
              <a:ext cx="16932" cy="4111486"/>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2636455" y="3503662"/>
              <a:ext cx="1872954" cy="615553"/>
            </a:xfrm>
            <a:prstGeom prst="rect">
              <a:avLst/>
            </a:prstGeom>
            <a:noFill/>
          </p:spPr>
          <p:txBody>
            <a:bodyPr wrap="none" rtlCol="0">
              <a:spAutoFit/>
            </a:bodyPr>
            <a:lstStyle/>
            <a:p>
              <a:pPr algn="ctr"/>
              <a:r>
                <a:rPr lang="en-US" sz="3400" dirty="0" smtClean="0"/>
                <a:t>Inference</a:t>
              </a:r>
            </a:p>
          </p:txBody>
        </p:sp>
      </p:grpSp>
    </p:spTree>
    <p:extLst>
      <p:ext uri="{BB962C8B-B14F-4D97-AF65-F5344CB8AC3E}">
        <p14:creationId xmlns:p14="http://schemas.microsoft.com/office/powerpoint/2010/main" val="3725933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76"/>
            <a:ext cx="9144000" cy="1143000"/>
          </a:xfrm>
        </p:spPr>
        <p:txBody>
          <a:bodyPr>
            <a:noAutofit/>
          </a:bodyPr>
          <a:lstStyle/>
          <a:p>
            <a:r>
              <a:rPr lang="en-US" sz="4000" dirty="0" smtClean="0"/>
              <a:t>Characterizing the shape of the data cloud</a:t>
            </a:r>
            <a:endParaRPr lang="en-US" sz="4000" dirty="0"/>
          </a:p>
        </p:txBody>
      </p:sp>
      <p:pic>
        <p:nvPicPr>
          <p:cNvPr id="4" name="Picture 3"/>
          <p:cNvPicPr>
            <a:picLocks noChangeAspect="1"/>
          </p:cNvPicPr>
          <p:nvPr/>
        </p:nvPicPr>
        <p:blipFill>
          <a:blip r:embed="rId3"/>
          <a:stretch>
            <a:fillRect/>
          </a:stretch>
        </p:blipFill>
        <p:spPr>
          <a:xfrm>
            <a:off x="1676400" y="1426620"/>
            <a:ext cx="5778500" cy="5346700"/>
          </a:xfrm>
          <a:prstGeom prst="rect">
            <a:avLst/>
          </a:prstGeom>
        </p:spPr>
      </p:pic>
      <p:sp>
        <p:nvSpPr>
          <p:cNvPr id="5" name="Oval 4"/>
          <p:cNvSpPr/>
          <p:nvPr/>
        </p:nvSpPr>
        <p:spPr>
          <a:xfrm rot="2462794">
            <a:off x="5012267" y="2099736"/>
            <a:ext cx="1439333" cy="1845733"/>
          </a:xfrm>
          <a:prstGeom prst="ellipse">
            <a:avLst/>
          </a:prstGeom>
          <a:solidFill>
            <a:srgbClr val="FF0000">
              <a:alpha val="2000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00" dirty="0"/>
          </a:p>
        </p:txBody>
      </p:sp>
      <p:sp>
        <p:nvSpPr>
          <p:cNvPr id="6" name="Oval 5"/>
          <p:cNvSpPr/>
          <p:nvPr/>
        </p:nvSpPr>
        <p:spPr>
          <a:xfrm rot="2462794">
            <a:off x="3318934" y="3810003"/>
            <a:ext cx="1439333" cy="1845733"/>
          </a:xfrm>
          <a:prstGeom prst="ellipse">
            <a:avLst/>
          </a:prstGeom>
          <a:solidFill>
            <a:srgbClr val="FF0000">
              <a:alpha val="2000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96469" y="2188576"/>
            <a:ext cx="797815" cy="1569660"/>
          </a:xfrm>
          <a:prstGeom prst="rect">
            <a:avLst/>
          </a:prstGeom>
        </p:spPr>
        <p:txBody>
          <a:bodyPr wrap="none">
            <a:spAutoFit/>
          </a:bodyPr>
          <a:lstStyle/>
          <a:p>
            <a:pPr algn="ctr"/>
            <a:r>
              <a:rPr lang="en-US" sz="9600" b="1" dirty="0">
                <a:solidFill>
                  <a:srgbClr val="FF0000"/>
                </a:solidFill>
              </a:rPr>
              <a:t>+</a:t>
            </a:r>
          </a:p>
        </p:txBody>
      </p:sp>
      <p:sp>
        <p:nvSpPr>
          <p:cNvPr id="8" name="Rectangle 7"/>
          <p:cNvSpPr/>
          <p:nvPr/>
        </p:nvSpPr>
        <p:spPr>
          <a:xfrm>
            <a:off x="3721667" y="3792105"/>
            <a:ext cx="797815" cy="1569660"/>
          </a:xfrm>
          <a:prstGeom prst="rect">
            <a:avLst/>
          </a:prstGeom>
        </p:spPr>
        <p:txBody>
          <a:bodyPr wrap="none">
            <a:spAutoFit/>
          </a:bodyPr>
          <a:lstStyle/>
          <a:p>
            <a:pPr algn="ctr"/>
            <a:r>
              <a:rPr lang="en-US" sz="9600" b="1" dirty="0">
                <a:solidFill>
                  <a:srgbClr val="FF0000"/>
                </a:solidFill>
              </a:rPr>
              <a:t>+</a:t>
            </a:r>
          </a:p>
        </p:txBody>
      </p:sp>
      <p:sp>
        <p:nvSpPr>
          <p:cNvPr id="9" name="Oval 8"/>
          <p:cNvSpPr/>
          <p:nvPr/>
        </p:nvSpPr>
        <p:spPr>
          <a:xfrm rot="19261254">
            <a:off x="3670868" y="2539999"/>
            <a:ext cx="1104333" cy="1319838"/>
          </a:xfrm>
          <a:prstGeom prst="ellipse">
            <a:avLst/>
          </a:prstGeom>
          <a:solidFill>
            <a:srgbClr val="0000FF">
              <a:alpha val="20000"/>
            </a:srgb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9261254">
            <a:off x="4940871" y="3891511"/>
            <a:ext cx="1104333" cy="1319838"/>
          </a:xfrm>
          <a:prstGeom prst="ellipse">
            <a:avLst/>
          </a:prstGeom>
          <a:solidFill>
            <a:srgbClr val="0000FF">
              <a:alpha val="20000"/>
            </a:srgb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19116" y="3622772"/>
            <a:ext cx="561572" cy="1569660"/>
          </a:xfrm>
          <a:prstGeom prst="rect">
            <a:avLst/>
          </a:prstGeom>
        </p:spPr>
        <p:txBody>
          <a:bodyPr wrap="none">
            <a:spAutoFit/>
          </a:bodyPr>
          <a:lstStyle/>
          <a:p>
            <a:pPr algn="ctr"/>
            <a:r>
              <a:rPr lang="en-US" sz="9600" b="1" dirty="0" smtClean="0">
                <a:solidFill>
                  <a:srgbClr val="0000FF"/>
                </a:solidFill>
              </a:rPr>
              <a:t>-</a:t>
            </a:r>
            <a:endParaRPr lang="en-US" sz="9600" b="1" dirty="0">
              <a:solidFill>
                <a:srgbClr val="0000FF"/>
              </a:solidFill>
            </a:endParaRPr>
          </a:p>
        </p:txBody>
      </p:sp>
      <p:sp>
        <p:nvSpPr>
          <p:cNvPr id="13" name="Rectangle 12"/>
          <p:cNvSpPr/>
          <p:nvPr/>
        </p:nvSpPr>
        <p:spPr>
          <a:xfrm>
            <a:off x="3941389" y="2302004"/>
            <a:ext cx="561572" cy="1569660"/>
          </a:xfrm>
          <a:prstGeom prst="rect">
            <a:avLst/>
          </a:prstGeom>
        </p:spPr>
        <p:txBody>
          <a:bodyPr wrap="none">
            <a:spAutoFit/>
          </a:bodyPr>
          <a:lstStyle/>
          <a:p>
            <a:pPr algn="ctr"/>
            <a:r>
              <a:rPr lang="en-US" sz="9600" b="1" dirty="0" smtClean="0">
                <a:solidFill>
                  <a:srgbClr val="0000FF"/>
                </a:solidFill>
              </a:rPr>
              <a:t>-</a:t>
            </a:r>
            <a:endParaRPr lang="en-US" sz="9600" b="1" dirty="0">
              <a:solidFill>
                <a:srgbClr val="0000FF"/>
              </a:solidFill>
            </a:endParaRPr>
          </a:p>
        </p:txBody>
      </p:sp>
    </p:spTree>
    <p:extLst>
      <p:ext uri="{BB962C8B-B14F-4D97-AF65-F5344CB8AC3E}">
        <p14:creationId xmlns:p14="http://schemas.microsoft.com/office/powerpoint/2010/main" val="3828367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2000"/>
                                        <p:tgtEl>
                                          <p:spTgt spid="9"/>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edge">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1"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biLevel thresh="75000"/>
          </a:blip>
          <a:stretch>
            <a:fillRect/>
          </a:stretch>
        </p:blipFill>
        <p:spPr>
          <a:xfrm rot="20074307">
            <a:off x="2894857" y="3096175"/>
            <a:ext cx="933450" cy="933450"/>
          </a:xfrm>
          <a:prstGeom prst="rect">
            <a:avLst/>
          </a:prstGeom>
        </p:spPr>
      </p:pic>
      <p:sp>
        <p:nvSpPr>
          <p:cNvPr id="2" name="Title 1"/>
          <p:cNvSpPr>
            <a:spLocks noGrp="1"/>
          </p:cNvSpPr>
          <p:nvPr>
            <p:ph type="title"/>
          </p:nvPr>
        </p:nvSpPr>
        <p:spPr>
          <a:xfrm>
            <a:off x="0" y="-211479"/>
            <a:ext cx="9144000" cy="1143000"/>
          </a:xfrm>
        </p:spPr>
        <p:txBody>
          <a:bodyPr>
            <a:noAutofit/>
          </a:bodyPr>
          <a:lstStyle/>
          <a:p>
            <a:r>
              <a:rPr lang="en-US" sz="3000" dirty="0" smtClean="0"/>
              <a:t>Interpreting correlation strength: </a:t>
            </a:r>
            <a:r>
              <a:rPr lang="en-US" sz="3000" dirty="0" err="1" smtClean="0"/>
              <a:t>Aleatory</a:t>
            </a:r>
            <a:r>
              <a:rPr lang="en-US" sz="3000" dirty="0" smtClean="0"/>
              <a:t> considerations</a:t>
            </a:r>
            <a:endParaRPr lang="en-US" sz="3000" dirty="0"/>
          </a:p>
        </p:txBody>
      </p:sp>
      <p:grpSp>
        <p:nvGrpSpPr>
          <p:cNvPr id="8" name="Group 7"/>
          <p:cNvGrpSpPr/>
          <p:nvPr/>
        </p:nvGrpSpPr>
        <p:grpSpPr>
          <a:xfrm>
            <a:off x="21460" y="1093058"/>
            <a:ext cx="1866900" cy="1866900"/>
            <a:chOff x="278040" y="1362446"/>
            <a:chExt cx="1866900" cy="1866900"/>
          </a:xfrm>
        </p:grpSpPr>
        <p:pic>
          <p:nvPicPr>
            <p:cNvPr id="4" name="Picture 3"/>
            <p:cNvPicPr>
              <a:picLocks noChangeAspect="1"/>
            </p:cNvPicPr>
            <p:nvPr/>
          </p:nvPicPr>
          <p:blipFill>
            <a:blip r:embed="rId4">
              <a:biLevel thresh="75000"/>
            </a:blip>
            <a:stretch>
              <a:fillRect/>
            </a:stretch>
          </p:blipFill>
          <p:spPr>
            <a:xfrm>
              <a:off x="278040" y="1629146"/>
              <a:ext cx="933450" cy="933450"/>
            </a:xfrm>
            <a:prstGeom prst="rect">
              <a:avLst/>
            </a:prstGeom>
          </p:spPr>
        </p:pic>
        <p:pic>
          <p:nvPicPr>
            <p:cNvPr id="5" name="Picture 4"/>
            <p:cNvPicPr>
              <a:picLocks noChangeAspect="1"/>
            </p:cNvPicPr>
            <p:nvPr/>
          </p:nvPicPr>
          <p:blipFill>
            <a:blip r:embed="rId5">
              <a:biLevel thresh="75000"/>
            </a:blip>
            <a:stretch>
              <a:fillRect/>
            </a:stretch>
          </p:blipFill>
          <p:spPr>
            <a:xfrm>
              <a:off x="1211490" y="1362446"/>
              <a:ext cx="933450" cy="933450"/>
            </a:xfrm>
            <a:prstGeom prst="rect">
              <a:avLst/>
            </a:prstGeom>
          </p:spPr>
        </p:pic>
        <p:pic>
          <p:nvPicPr>
            <p:cNvPr id="6" name="Picture 5"/>
            <p:cNvPicPr>
              <a:picLocks noChangeAspect="1"/>
            </p:cNvPicPr>
            <p:nvPr/>
          </p:nvPicPr>
          <p:blipFill>
            <a:blip r:embed="rId6">
              <a:biLevel thresh="75000"/>
            </a:blip>
            <a:stretch>
              <a:fillRect/>
            </a:stretch>
          </p:blipFill>
          <p:spPr>
            <a:xfrm>
              <a:off x="1149810" y="2295896"/>
              <a:ext cx="933450" cy="933450"/>
            </a:xfrm>
            <a:prstGeom prst="rect">
              <a:avLst/>
            </a:prstGeom>
          </p:spPr>
        </p:pic>
      </p:grpSp>
      <p:grpSp>
        <p:nvGrpSpPr>
          <p:cNvPr id="9" name="Group 8"/>
          <p:cNvGrpSpPr/>
          <p:nvPr/>
        </p:nvGrpSpPr>
        <p:grpSpPr>
          <a:xfrm>
            <a:off x="21460" y="3075410"/>
            <a:ext cx="1866900" cy="1866900"/>
            <a:chOff x="278040" y="1362446"/>
            <a:chExt cx="1866900" cy="1866900"/>
          </a:xfrm>
        </p:grpSpPr>
        <p:pic>
          <p:nvPicPr>
            <p:cNvPr id="10" name="Picture 9"/>
            <p:cNvPicPr>
              <a:picLocks noChangeAspect="1"/>
            </p:cNvPicPr>
            <p:nvPr/>
          </p:nvPicPr>
          <p:blipFill>
            <a:blip r:embed="rId4">
              <a:biLevel thresh="75000"/>
            </a:blip>
            <a:stretch>
              <a:fillRect/>
            </a:stretch>
          </p:blipFill>
          <p:spPr>
            <a:xfrm>
              <a:off x="278040" y="1629146"/>
              <a:ext cx="933450" cy="933450"/>
            </a:xfrm>
            <a:prstGeom prst="rect">
              <a:avLst/>
            </a:prstGeom>
          </p:spPr>
        </p:pic>
        <p:pic>
          <p:nvPicPr>
            <p:cNvPr id="11" name="Picture 10"/>
            <p:cNvPicPr>
              <a:picLocks noChangeAspect="1"/>
            </p:cNvPicPr>
            <p:nvPr/>
          </p:nvPicPr>
          <p:blipFill>
            <a:blip r:embed="rId5">
              <a:biLevel thresh="75000"/>
            </a:blip>
            <a:stretch>
              <a:fillRect/>
            </a:stretch>
          </p:blipFill>
          <p:spPr>
            <a:xfrm>
              <a:off x="1211490" y="1362446"/>
              <a:ext cx="933450" cy="933450"/>
            </a:xfrm>
            <a:prstGeom prst="rect">
              <a:avLst/>
            </a:prstGeom>
          </p:spPr>
        </p:pic>
        <p:pic>
          <p:nvPicPr>
            <p:cNvPr id="12" name="Picture 11"/>
            <p:cNvPicPr>
              <a:picLocks noChangeAspect="1"/>
            </p:cNvPicPr>
            <p:nvPr/>
          </p:nvPicPr>
          <p:blipFill>
            <a:blip r:embed="rId6">
              <a:biLevel thresh="75000"/>
            </a:blip>
            <a:stretch>
              <a:fillRect/>
            </a:stretch>
          </p:blipFill>
          <p:spPr>
            <a:xfrm>
              <a:off x="1149810" y="2295896"/>
              <a:ext cx="933450" cy="933450"/>
            </a:xfrm>
            <a:prstGeom prst="rect">
              <a:avLst/>
            </a:prstGeom>
          </p:spPr>
        </p:pic>
      </p:grpSp>
      <p:grpSp>
        <p:nvGrpSpPr>
          <p:cNvPr id="13" name="Group 12"/>
          <p:cNvGrpSpPr/>
          <p:nvPr/>
        </p:nvGrpSpPr>
        <p:grpSpPr>
          <a:xfrm>
            <a:off x="21460" y="5057762"/>
            <a:ext cx="1866900" cy="1866900"/>
            <a:chOff x="278040" y="1362446"/>
            <a:chExt cx="1866900" cy="1866900"/>
          </a:xfrm>
        </p:grpSpPr>
        <p:pic>
          <p:nvPicPr>
            <p:cNvPr id="14" name="Picture 13"/>
            <p:cNvPicPr>
              <a:picLocks noChangeAspect="1"/>
            </p:cNvPicPr>
            <p:nvPr/>
          </p:nvPicPr>
          <p:blipFill>
            <a:blip r:embed="rId4">
              <a:biLevel thresh="75000"/>
            </a:blip>
            <a:stretch>
              <a:fillRect/>
            </a:stretch>
          </p:blipFill>
          <p:spPr>
            <a:xfrm>
              <a:off x="278040" y="1629146"/>
              <a:ext cx="933450" cy="933450"/>
            </a:xfrm>
            <a:prstGeom prst="rect">
              <a:avLst/>
            </a:prstGeom>
          </p:spPr>
        </p:pic>
        <p:pic>
          <p:nvPicPr>
            <p:cNvPr id="15" name="Picture 14"/>
            <p:cNvPicPr>
              <a:picLocks noChangeAspect="1"/>
            </p:cNvPicPr>
            <p:nvPr/>
          </p:nvPicPr>
          <p:blipFill>
            <a:blip r:embed="rId5">
              <a:biLevel thresh="75000"/>
            </a:blip>
            <a:stretch>
              <a:fillRect/>
            </a:stretch>
          </p:blipFill>
          <p:spPr>
            <a:xfrm>
              <a:off x="1211490" y="1362446"/>
              <a:ext cx="933450" cy="933450"/>
            </a:xfrm>
            <a:prstGeom prst="rect">
              <a:avLst/>
            </a:prstGeom>
          </p:spPr>
        </p:pic>
        <p:pic>
          <p:nvPicPr>
            <p:cNvPr id="16" name="Picture 15"/>
            <p:cNvPicPr>
              <a:picLocks noChangeAspect="1"/>
            </p:cNvPicPr>
            <p:nvPr/>
          </p:nvPicPr>
          <p:blipFill>
            <a:blip r:embed="rId6">
              <a:biLevel thresh="75000"/>
            </a:blip>
            <a:stretch>
              <a:fillRect/>
            </a:stretch>
          </p:blipFill>
          <p:spPr>
            <a:xfrm>
              <a:off x="1149810" y="2295896"/>
              <a:ext cx="933450" cy="933450"/>
            </a:xfrm>
            <a:prstGeom prst="rect">
              <a:avLst/>
            </a:prstGeom>
          </p:spPr>
        </p:pic>
      </p:grpSp>
      <p:sp>
        <p:nvSpPr>
          <p:cNvPr id="17" name="TextBox 16"/>
          <p:cNvSpPr txBox="1"/>
          <p:nvPr/>
        </p:nvSpPr>
        <p:spPr>
          <a:xfrm>
            <a:off x="788133" y="485252"/>
            <a:ext cx="321422" cy="707886"/>
          </a:xfrm>
          <a:prstGeom prst="rect">
            <a:avLst/>
          </a:prstGeom>
          <a:noFill/>
        </p:spPr>
        <p:txBody>
          <a:bodyPr wrap="none" rtlCol="0">
            <a:spAutoFit/>
          </a:bodyPr>
          <a:lstStyle/>
          <a:p>
            <a:r>
              <a:rPr lang="en-US" sz="4000" b="1" dirty="0" smtClean="0"/>
              <a:t>I</a:t>
            </a:r>
            <a:endParaRPr lang="en-US" sz="4000" b="1" dirty="0"/>
          </a:p>
        </p:txBody>
      </p:sp>
      <p:grpSp>
        <p:nvGrpSpPr>
          <p:cNvPr id="20" name="Group 19"/>
          <p:cNvGrpSpPr/>
          <p:nvPr/>
        </p:nvGrpSpPr>
        <p:grpSpPr>
          <a:xfrm>
            <a:off x="1957125" y="1093058"/>
            <a:ext cx="1866900" cy="1866900"/>
            <a:chOff x="278040" y="1362446"/>
            <a:chExt cx="1866900" cy="1866900"/>
          </a:xfrm>
        </p:grpSpPr>
        <p:pic>
          <p:nvPicPr>
            <p:cNvPr id="21" name="Picture 20"/>
            <p:cNvPicPr>
              <a:picLocks noChangeAspect="1"/>
            </p:cNvPicPr>
            <p:nvPr/>
          </p:nvPicPr>
          <p:blipFill>
            <a:blip r:embed="rId4">
              <a:biLevel thresh="75000"/>
            </a:blip>
            <a:stretch>
              <a:fillRect/>
            </a:stretch>
          </p:blipFill>
          <p:spPr>
            <a:xfrm>
              <a:off x="278040" y="1629146"/>
              <a:ext cx="933450" cy="933450"/>
            </a:xfrm>
            <a:prstGeom prst="rect">
              <a:avLst/>
            </a:prstGeom>
          </p:spPr>
        </p:pic>
        <p:pic>
          <p:nvPicPr>
            <p:cNvPr id="22" name="Picture 21"/>
            <p:cNvPicPr>
              <a:picLocks noChangeAspect="1"/>
            </p:cNvPicPr>
            <p:nvPr/>
          </p:nvPicPr>
          <p:blipFill>
            <a:blip r:embed="rId5">
              <a:biLevel thresh="75000"/>
            </a:blip>
            <a:stretch>
              <a:fillRect/>
            </a:stretch>
          </p:blipFill>
          <p:spPr>
            <a:xfrm>
              <a:off x="1211490" y="1362446"/>
              <a:ext cx="933450" cy="933450"/>
            </a:xfrm>
            <a:prstGeom prst="rect">
              <a:avLst/>
            </a:prstGeom>
          </p:spPr>
        </p:pic>
        <p:pic>
          <p:nvPicPr>
            <p:cNvPr id="23" name="Picture 22"/>
            <p:cNvPicPr>
              <a:picLocks noChangeAspect="1"/>
            </p:cNvPicPr>
            <p:nvPr/>
          </p:nvPicPr>
          <p:blipFill>
            <a:blip r:embed="rId6">
              <a:biLevel thresh="75000"/>
            </a:blip>
            <a:stretch>
              <a:fillRect/>
            </a:stretch>
          </p:blipFill>
          <p:spPr>
            <a:xfrm>
              <a:off x="1149810" y="2295896"/>
              <a:ext cx="933450" cy="933450"/>
            </a:xfrm>
            <a:prstGeom prst="rect">
              <a:avLst/>
            </a:prstGeom>
          </p:spPr>
        </p:pic>
      </p:grpSp>
      <p:pic>
        <p:nvPicPr>
          <p:cNvPr id="25" name="Picture 24"/>
          <p:cNvPicPr>
            <a:picLocks noChangeAspect="1"/>
          </p:cNvPicPr>
          <p:nvPr/>
        </p:nvPicPr>
        <p:blipFill>
          <a:blip r:embed="rId4">
            <a:biLevel thresh="75000"/>
          </a:blip>
          <a:stretch>
            <a:fillRect/>
          </a:stretch>
        </p:blipFill>
        <p:spPr>
          <a:xfrm>
            <a:off x="1957125" y="3342110"/>
            <a:ext cx="933450" cy="933450"/>
          </a:xfrm>
          <a:prstGeom prst="rect">
            <a:avLst/>
          </a:prstGeom>
        </p:spPr>
      </p:pic>
      <p:pic>
        <p:nvPicPr>
          <p:cNvPr id="27" name="Picture 26"/>
          <p:cNvPicPr>
            <a:picLocks noChangeAspect="1"/>
          </p:cNvPicPr>
          <p:nvPr/>
        </p:nvPicPr>
        <p:blipFill>
          <a:blip r:embed="rId6">
            <a:biLevel thresh="75000"/>
          </a:blip>
          <a:stretch>
            <a:fillRect/>
          </a:stretch>
        </p:blipFill>
        <p:spPr>
          <a:xfrm>
            <a:off x="2828895" y="4008860"/>
            <a:ext cx="933450" cy="933450"/>
          </a:xfrm>
          <a:prstGeom prst="rect">
            <a:avLst/>
          </a:prstGeom>
        </p:spPr>
      </p:pic>
      <p:pic>
        <p:nvPicPr>
          <p:cNvPr id="29" name="Picture 28"/>
          <p:cNvPicPr>
            <a:picLocks noChangeAspect="1"/>
          </p:cNvPicPr>
          <p:nvPr/>
        </p:nvPicPr>
        <p:blipFill>
          <a:blip r:embed="rId4">
            <a:biLevel thresh="75000"/>
          </a:blip>
          <a:stretch>
            <a:fillRect/>
          </a:stretch>
        </p:blipFill>
        <p:spPr>
          <a:xfrm>
            <a:off x="1957125" y="5324462"/>
            <a:ext cx="933450" cy="933450"/>
          </a:xfrm>
          <a:prstGeom prst="rect">
            <a:avLst/>
          </a:prstGeom>
        </p:spPr>
      </p:pic>
      <p:sp>
        <p:nvSpPr>
          <p:cNvPr id="32" name="TextBox 31"/>
          <p:cNvSpPr txBox="1"/>
          <p:nvPr/>
        </p:nvSpPr>
        <p:spPr>
          <a:xfrm>
            <a:off x="2890575" y="485252"/>
            <a:ext cx="458178" cy="707886"/>
          </a:xfrm>
          <a:prstGeom prst="rect">
            <a:avLst/>
          </a:prstGeom>
          <a:noFill/>
        </p:spPr>
        <p:txBody>
          <a:bodyPr wrap="none" rtlCol="0">
            <a:spAutoFit/>
          </a:bodyPr>
          <a:lstStyle/>
          <a:p>
            <a:r>
              <a:rPr lang="en-US" sz="4000" b="1" dirty="0" smtClean="0"/>
              <a:t>II</a:t>
            </a:r>
            <a:endParaRPr lang="en-US" sz="4000" b="1" dirty="0"/>
          </a:p>
        </p:txBody>
      </p:sp>
      <p:cxnSp>
        <p:nvCxnSpPr>
          <p:cNvPr id="35" name="Straight Connector 34"/>
          <p:cNvCxnSpPr/>
          <p:nvPr/>
        </p:nvCxnSpPr>
        <p:spPr>
          <a:xfrm>
            <a:off x="265211" y="2959958"/>
            <a:ext cx="8638242" cy="0"/>
          </a:xfrm>
          <a:prstGeom prst="line">
            <a:avLst/>
          </a:prstGeom>
          <a:ln w="50800">
            <a:prstDash val="sysDot"/>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238320" y="485252"/>
            <a:ext cx="784874" cy="707886"/>
          </a:xfrm>
          <a:prstGeom prst="rect">
            <a:avLst/>
          </a:prstGeom>
          <a:noFill/>
        </p:spPr>
        <p:txBody>
          <a:bodyPr wrap="none" rtlCol="0">
            <a:spAutoFit/>
          </a:bodyPr>
          <a:lstStyle/>
          <a:p>
            <a:r>
              <a:rPr lang="en-US" sz="4000" b="1" dirty="0" err="1" smtClean="0"/>
              <a:t>Σd</a:t>
            </a:r>
            <a:r>
              <a:rPr lang="en-US" sz="4000" b="1" baseline="-25000" dirty="0" err="1" smtClean="0"/>
              <a:t>i</a:t>
            </a:r>
            <a:endParaRPr lang="en-US" sz="4000" b="1" dirty="0"/>
          </a:p>
        </p:txBody>
      </p:sp>
      <p:pic>
        <p:nvPicPr>
          <p:cNvPr id="44" name="Picture 43"/>
          <p:cNvPicPr>
            <a:picLocks noChangeAspect="1"/>
          </p:cNvPicPr>
          <p:nvPr/>
        </p:nvPicPr>
        <p:blipFill>
          <a:blip r:embed="rId3">
            <a:biLevel thresh="75000"/>
          </a:blip>
          <a:stretch>
            <a:fillRect/>
          </a:stretch>
        </p:blipFill>
        <p:spPr>
          <a:xfrm rot="20074307">
            <a:off x="3194771" y="5130789"/>
            <a:ext cx="933450" cy="933450"/>
          </a:xfrm>
          <a:prstGeom prst="rect">
            <a:avLst/>
          </a:prstGeom>
        </p:spPr>
      </p:pic>
      <p:pic>
        <p:nvPicPr>
          <p:cNvPr id="45" name="Picture 44"/>
          <p:cNvPicPr>
            <a:picLocks noChangeAspect="1"/>
          </p:cNvPicPr>
          <p:nvPr/>
        </p:nvPicPr>
        <p:blipFill>
          <a:blip r:embed="rId7">
            <a:biLevel thresh="75000"/>
          </a:blip>
          <a:stretch>
            <a:fillRect/>
          </a:stretch>
        </p:blipFill>
        <p:spPr>
          <a:xfrm rot="19143335">
            <a:off x="2701369" y="5918145"/>
            <a:ext cx="933450" cy="933450"/>
          </a:xfrm>
          <a:prstGeom prst="rect">
            <a:avLst/>
          </a:prstGeom>
        </p:spPr>
      </p:pic>
      <p:pic>
        <p:nvPicPr>
          <p:cNvPr id="46" name="Picture 45"/>
          <p:cNvPicPr>
            <a:picLocks noChangeAspect="1"/>
          </p:cNvPicPr>
          <p:nvPr/>
        </p:nvPicPr>
        <p:blipFill>
          <a:blip r:embed="rId8"/>
          <a:stretch>
            <a:fillRect/>
          </a:stretch>
        </p:blipFill>
        <p:spPr>
          <a:xfrm>
            <a:off x="4305311" y="5057762"/>
            <a:ext cx="2324735" cy="1795780"/>
          </a:xfrm>
          <a:prstGeom prst="rect">
            <a:avLst/>
          </a:prstGeom>
        </p:spPr>
      </p:pic>
      <p:pic>
        <p:nvPicPr>
          <p:cNvPr id="47" name="Picture 46"/>
          <p:cNvPicPr>
            <a:picLocks noChangeAspect="1"/>
          </p:cNvPicPr>
          <p:nvPr/>
        </p:nvPicPr>
        <p:blipFill>
          <a:blip r:embed="rId9"/>
          <a:stretch>
            <a:fillRect/>
          </a:stretch>
        </p:blipFill>
        <p:spPr>
          <a:xfrm>
            <a:off x="4282765" y="3162108"/>
            <a:ext cx="2386965" cy="1795780"/>
          </a:xfrm>
          <a:prstGeom prst="rect">
            <a:avLst/>
          </a:prstGeom>
        </p:spPr>
      </p:pic>
      <p:cxnSp>
        <p:nvCxnSpPr>
          <p:cNvPr id="36" name="Straight Connector 35"/>
          <p:cNvCxnSpPr/>
          <p:nvPr/>
        </p:nvCxnSpPr>
        <p:spPr>
          <a:xfrm>
            <a:off x="265211" y="4993622"/>
            <a:ext cx="8638242" cy="0"/>
          </a:xfrm>
          <a:prstGeom prst="line">
            <a:avLst/>
          </a:prstGeom>
          <a:ln w="50800">
            <a:prstDash val="sysDot"/>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10"/>
          <a:stretch>
            <a:fillRect/>
          </a:stretch>
        </p:blipFill>
        <p:spPr>
          <a:xfrm>
            <a:off x="4260496" y="1079828"/>
            <a:ext cx="2338070" cy="1809115"/>
          </a:xfrm>
          <a:prstGeom prst="rect">
            <a:avLst/>
          </a:prstGeom>
        </p:spPr>
      </p:pic>
      <p:pic>
        <p:nvPicPr>
          <p:cNvPr id="49" name="Picture 48"/>
          <p:cNvPicPr>
            <a:picLocks noChangeAspect="1"/>
          </p:cNvPicPr>
          <p:nvPr/>
        </p:nvPicPr>
        <p:blipFill>
          <a:blip r:embed="rId11"/>
          <a:stretch>
            <a:fillRect/>
          </a:stretch>
        </p:blipFill>
        <p:spPr>
          <a:xfrm>
            <a:off x="6312122" y="1079828"/>
            <a:ext cx="2302510" cy="1791335"/>
          </a:xfrm>
          <a:prstGeom prst="rect">
            <a:avLst/>
          </a:prstGeom>
        </p:spPr>
      </p:pic>
      <p:cxnSp>
        <p:nvCxnSpPr>
          <p:cNvPr id="33" name="Straight Connector 32"/>
          <p:cNvCxnSpPr/>
          <p:nvPr/>
        </p:nvCxnSpPr>
        <p:spPr>
          <a:xfrm flipH="1">
            <a:off x="4180778" y="769661"/>
            <a:ext cx="0" cy="5939217"/>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853190" y="1629146"/>
            <a:ext cx="1114408" cy="707886"/>
          </a:xfrm>
          <a:prstGeom prst="rect">
            <a:avLst/>
          </a:prstGeom>
          <a:noFill/>
        </p:spPr>
        <p:txBody>
          <a:bodyPr wrap="none" rtlCol="0">
            <a:spAutoFit/>
          </a:bodyPr>
          <a:lstStyle/>
          <a:p>
            <a:r>
              <a:rPr lang="en-US" sz="4000" b="1" dirty="0" smtClean="0"/>
              <a:t>r = 1</a:t>
            </a:r>
            <a:endParaRPr lang="en-US" sz="4000" b="1" dirty="0"/>
          </a:p>
        </p:txBody>
      </p:sp>
      <p:cxnSp>
        <p:nvCxnSpPr>
          <p:cNvPr id="19" name="Straight Connector 18"/>
          <p:cNvCxnSpPr/>
          <p:nvPr/>
        </p:nvCxnSpPr>
        <p:spPr>
          <a:xfrm flipH="1">
            <a:off x="1950045" y="769661"/>
            <a:ext cx="0" cy="5939217"/>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12"/>
          <a:stretch>
            <a:fillRect/>
          </a:stretch>
        </p:blipFill>
        <p:spPr>
          <a:xfrm>
            <a:off x="6325088" y="3162041"/>
            <a:ext cx="2338070" cy="1813560"/>
          </a:xfrm>
          <a:prstGeom prst="rect">
            <a:avLst/>
          </a:prstGeom>
        </p:spPr>
      </p:pic>
      <p:sp>
        <p:nvSpPr>
          <p:cNvPr id="51" name="TextBox 50"/>
          <p:cNvSpPr txBox="1"/>
          <p:nvPr/>
        </p:nvSpPr>
        <p:spPr>
          <a:xfrm>
            <a:off x="7457401" y="4162796"/>
            <a:ext cx="1771388" cy="707886"/>
          </a:xfrm>
          <a:prstGeom prst="rect">
            <a:avLst/>
          </a:prstGeom>
          <a:noFill/>
        </p:spPr>
        <p:txBody>
          <a:bodyPr wrap="none" rtlCol="0">
            <a:spAutoFit/>
          </a:bodyPr>
          <a:lstStyle/>
          <a:p>
            <a:r>
              <a:rPr lang="en-US" sz="4000" b="1" dirty="0" smtClean="0"/>
              <a:t>r = 0.66</a:t>
            </a:r>
            <a:endParaRPr lang="en-US" sz="4000" b="1" dirty="0"/>
          </a:p>
        </p:txBody>
      </p:sp>
      <p:pic>
        <p:nvPicPr>
          <p:cNvPr id="52" name="Picture 51"/>
          <p:cNvPicPr>
            <a:picLocks noChangeAspect="1"/>
          </p:cNvPicPr>
          <p:nvPr/>
        </p:nvPicPr>
        <p:blipFill>
          <a:blip r:embed="rId13"/>
          <a:stretch>
            <a:fillRect/>
          </a:stretch>
        </p:blipFill>
        <p:spPr>
          <a:xfrm>
            <a:off x="6338423" y="5097767"/>
            <a:ext cx="2324735" cy="1786890"/>
          </a:xfrm>
          <a:prstGeom prst="rect">
            <a:avLst/>
          </a:prstGeom>
        </p:spPr>
      </p:pic>
      <p:sp>
        <p:nvSpPr>
          <p:cNvPr id="53" name="TextBox 52"/>
          <p:cNvSpPr txBox="1"/>
          <p:nvPr/>
        </p:nvSpPr>
        <p:spPr>
          <a:xfrm>
            <a:off x="7436758" y="6219427"/>
            <a:ext cx="1771388" cy="707886"/>
          </a:xfrm>
          <a:prstGeom prst="rect">
            <a:avLst/>
          </a:prstGeom>
          <a:noFill/>
        </p:spPr>
        <p:txBody>
          <a:bodyPr wrap="none" rtlCol="0">
            <a:spAutoFit/>
          </a:bodyPr>
          <a:lstStyle/>
          <a:p>
            <a:r>
              <a:rPr lang="en-US" sz="4000" b="1" dirty="0" smtClean="0"/>
              <a:t>r = 0.33</a:t>
            </a:r>
            <a:endParaRPr lang="en-US" sz="4000" b="1" dirty="0"/>
          </a:p>
        </p:txBody>
      </p:sp>
    </p:spTree>
    <p:extLst>
      <p:ext uri="{BB962C8B-B14F-4D97-AF65-F5344CB8AC3E}">
        <p14:creationId xmlns:p14="http://schemas.microsoft.com/office/powerpoint/2010/main" val="2242044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 calcmode="lin" valueType="num">
                                      <p:cBhvr>
                                        <p:cTn id="53" dur="500" fill="hold"/>
                                        <p:tgtEl>
                                          <p:spTgt spid="41"/>
                                        </p:tgtEl>
                                        <p:attrNameLst>
                                          <p:attrName>style.rotation</p:attrName>
                                        </p:attrNameLst>
                                      </p:cBhvr>
                                      <p:tavLst>
                                        <p:tav tm="0">
                                          <p:val>
                                            <p:fltVal val="360"/>
                                          </p:val>
                                        </p:tav>
                                        <p:tav tm="100000">
                                          <p:val>
                                            <p:fltVal val="0"/>
                                          </p:val>
                                        </p:tav>
                                      </p:tavLst>
                                    </p:anim>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500" fill="hold"/>
                                        <p:tgtEl>
                                          <p:spTgt spid="44"/>
                                        </p:tgtEl>
                                        <p:attrNameLst>
                                          <p:attrName>ppt_w</p:attrName>
                                        </p:attrNameLst>
                                      </p:cBhvr>
                                      <p:tavLst>
                                        <p:tav tm="0">
                                          <p:val>
                                            <p:fltVal val="0"/>
                                          </p:val>
                                        </p:tav>
                                        <p:tav tm="100000">
                                          <p:val>
                                            <p:strVal val="#ppt_w"/>
                                          </p:val>
                                        </p:tav>
                                      </p:tavLst>
                                    </p:anim>
                                    <p:anim calcmode="lin" valueType="num">
                                      <p:cBhvr>
                                        <p:cTn id="82" dur="500" fill="hold"/>
                                        <p:tgtEl>
                                          <p:spTgt spid="44"/>
                                        </p:tgtEl>
                                        <p:attrNameLst>
                                          <p:attrName>ppt_h</p:attrName>
                                        </p:attrNameLst>
                                      </p:cBhvr>
                                      <p:tavLst>
                                        <p:tav tm="0">
                                          <p:val>
                                            <p:fltVal val="0"/>
                                          </p:val>
                                        </p:tav>
                                        <p:tav tm="100000">
                                          <p:val>
                                            <p:strVal val="#ppt_h"/>
                                          </p:val>
                                        </p:tav>
                                      </p:tavLst>
                                    </p:anim>
                                    <p:anim calcmode="lin" valueType="num">
                                      <p:cBhvr>
                                        <p:cTn id="83" dur="500" fill="hold"/>
                                        <p:tgtEl>
                                          <p:spTgt spid="44"/>
                                        </p:tgtEl>
                                        <p:attrNameLst>
                                          <p:attrName>style.rotation</p:attrName>
                                        </p:attrNameLst>
                                      </p:cBhvr>
                                      <p:tavLst>
                                        <p:tav tm="0">
                                          <p:val>
                                            <p:fltVal val="360"/>
                                          </p:val>
                                        </p:tav>
                                        <p:tav tm="100000">
                                          <p:val>
                                            <p:fltVal val="0"/>
                                          </p:val>
                                        </p:tav>
                                      </p:tavLst>
                                    </p:anim>
                                    <p:animEffect transition="in" filter="fade">
                                      <p:cBhvr>
                                        <p:cTn id="84" dur="500"/>
                                        <p:tgtEl>
                                          <p:spTgt spid="44"/>
                                        </p:tgtEl>
                                      </p:cBhvr>
                                    </p:animEffect>
                                  </p:childTnLst>
                                </p:cTn>
                              </p:par>
                              <p:par>
                                <p:cTn id="85" presetID="49" presetClass="entr" presetSubtype="0" decel="10000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 calcmode="lin" valueType="num">
                                      <p:cBhvr>
                                        <p:cTn id="89" dur="500" fill="hold"/>
                                        <p:tgtEl>
                                          <p:spTgt spid="45"/>
                                        </p:tgtEl>
                                        <p:attrNameLst>
                                          <p:attrName>style.rotation</p:attrName>
                                        </p:attrNameLst>
                                      </p:cBhvr>
                                      <p:tavLst>
                                        <p:tav tm="0">
                                          <p:val>
                                            <p:fltVal val="360"/>
                                          </p:val>
                                        </p:tav>
                                        <p:tav tm="100000">
                                          <p:val>
                                            <p:fltVal val="0"/>
                                          </p:val>
                                        </p:tav>
                                      </p:tavLst>
                                    </p:anim>
                                    <p:animEffect transition="in" filter="fade">
                                      <p:cBhvr>
                                        <p:cTn id="90" dur="500"/>
                                        <p:tgtEl>
                                          <p:spTgt spid="4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8" grpId="0"/>
      <p:bldP spid="39" grpId="0"/>
      <p:bldP spid="51" grpId="0"/>
      <p:bldP spid="5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76"/>
            <a:ext cx="9144000" cy="1143000"/>
          </a:xfrm>
        </p:spPr>
        <p:txBody>
          <a:bodyPr>
            <a:normAutofit/>
          </a:bodyPr>
          <a:lstStyle/>
          <a:p>
            <a:r>
              <a:rPr lang="en-US" dirty="0" smtClean="0"/>
              <a:t>r captures *linear* relations</a:t>
            </a:r>
            <a:endParaRPr lang="en-US" dirty="0"/>
          </a:p>
        </p:txBody>
      </p:sp>
      <p:pic>
        <p:nvPicPr>
          <p:cNvPr id="4" name="Picture 3"/>
          <p:cNvPicPr>
            <a:picLocks noChangeAspect="1"/>
          </p:cNvPicPr>
          <p:nvPr/>
        </p:nvPicPr>
        <p:blipFill>
          <a:blip r:embed="rId2"/>
          <a:stretch>
            <a:fillRect/>
          </a:stretch>
        </p:blipFill>
        <p:spPr>
          <a:xfrm>
            <a:off x="101601" y="1257301"/>
            <a:ext cx="2838450" cy="2559050"/>
          </a:xfrm>
          <a:prstGeom prst="rect">
            <a:avLst/>
          </a:prstGeom>
        </p:spPr>
      </p:pic>
      <p:pic>
        <p:nvPicPr>
          <p:cNvPr id="5" name="Picture 4"/>
          <p:cNvPicPr>
            <a:picLocks noChangeAspect="1"/>
          </p:cNvPicPr>
          <p:nvPr/>
        </p:nvPicPr>
        <p:blipFill>
          <a:blip r:embed="rId3"/>
          <a:stretch>
            <a:fillRect/>
          </a:stretch>
        </p:blipFill>
        <p:spPr>
          <a:xfrm>
            <a:off x="3032125" y="1244601"/>
            <a:ext cx="2679700" cy="2571750"/>
          </a:xfrm>
          <a:prstGeom prst="rect">
            <a:avLst/>
          </a:prstGeom>
        </p:spPr>
      </p:pic>
      <p:pic>
        <p:nvPicPr>
          <p:cNvPr id="6" name="Picture 5"/>
          <p:cNvPicPr>
            <a:picLocks noChangeAspect="1"/>
          </p:cNvPicPr>
          <p:nvPr/>
        </p:nvPicPr>
        <p:blipFill>
          <a:blip r:embed="rId4"/>
          <a:stretch>
            <a:fillRect/>
          </a:stretch>
        </p:blipFill>
        <p:spPr>
          <a:xfrm>
            <a:off x="5803900" y="1244601"/>
            <a:ext cx="2755900" cy="2571750"/>
          </a:xfrm>
          <a:prstGeom prst="rect">
            <a:avLst/>
          </a:prstGeom>
        </p:spPr>
      </p:pic>
      <p:pic>
        <p:nvPicPr>
          <p:cNvPr id="7" name="Picture 6"/>
          <p:cNvPicPr>
            <a:picLocks noChangeAspect="1"/>
          </p:cNvPicPr>
          <p:nvPr/>
        </p:nvPicPr>
        <p:blipFill>
          <a:blip r:embed="rId5"/>
          <a:stretch>
            <a:fillRect/>
          </a:stretch>
        </p:blipFill>
        <p:spPr>
          <a:xfrm>
            <a:off x="127001" y="4025900"/>
            <a:ext cx="2813050" cy="2590800"/>
          </a:xfrm>
          <a:prstGeom prst="rect">
            <a:avLst/>
          </a:prstGeom>
        </p:spPr>
      </p:pic>
      <p:pic>
        <p:nvPicPr>
          <p:cNvPr id="8" name="Picture 7"/>
          <p:cNvPicPr>
            <a:picLocks noChangeAspect="1"/>
          </p:cNvPicPr>
          <p:nvPr/>
        </p:nvPicPr>
        <p:blipFill>
          <a:blip r:embed="rId6"/>
          <a:stretch>
            <a:fillRect/>
          </a:stretch>
        </p:blipFill>
        <p:spPr>
          <a:xfrm>
            <a:off x="3016251" y="4025900"/>
            <a:ext cx="2806700" cy="2590800"/>
          </a:xfrm>
          <a:prstGeom prst="rect">
            <a:avLst/>
          </a:prstGeom>
        </p:spPr>
      </p:pic>
      <p:sp>
        <p:nvSpPr>
          <p:cNvPr id="9" name="Rectangle 8"/>
          <p:cNvSpPr/>
          <p:nvPr/>
        </p:nvSpPr>
        <p:spPr>
          <a:xfrm>
            <a:off x="2965451" y="6591300"/>
            <a:ext cx="28829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85800" y="1257301"/>
            <a:ext cx="673131" cy="523220"/>
          </a:xfrm>
          <a:prstGeom prst="rect">
            <a:avLst/>
          </a:prstGeom>
          <a:noFill/>
        </p:spPr>
        <p:txBody>
          <a:bodyPr wrap="none" rtlCol="0">
            <a:spAutoFit/>
          </a:bodyPr>
          <a:lstStyle/>
          <a:p>
            <a:r>
              <a:rPr lang="en-US" sz="2800" b="1" dirty="0" smtClean="0"/>
              <a:t>r=1</a:t>
            </a:r>
            <a:endParaRPr lang="en-US" sz="2800" b="1" dirty="0"/>
          </a:p>
        </p:txBody>
      </p:sp>
      <p:sp>
        <p:nvSpPr>
          <p:cNvPr id="12" name="TextBox 11"/>
          <p:cNvSpPr txBox="1"/>
          <p:nvPr/>
        </p:nvSpPr>
        <p:spPr>
          <a:xfrm>
            <a:off x="5038694" y="1244601"/>
            <a:ext cx="783062" cy="523220"/>
          </a:xfrm>
          <a:prstGeom prst="rect">
            <a:avLst/>
          </a:prstGeom>
          <a:noFill/>
        </p:spPr>
        <p:txBody>
          <a:bodyPr wrap="none" rtlCol="0">
            <a:spAutoFit/>
          </a:bodyPr>
          <a:lstStyle/>
          <a:p>
            <a:r>
              <a:rPr lang="en-US" sz="2800" b="1" dirty="0" smtClean="0"/>
              <a:t>r=-1</a:t>
            </a:r>
            <a:endParaRPr lang="en-US" sz="2800" b="1" dirty="0"/>
          </a:p>
        </p:txBody>
      </p:sp>
      <p:sp>
        <p:nvSpPr>
          <p:cNvPr id="13" name="TextBox 12"/>
          <p:cNvSpPr txBox="1"/>
          <p:nvPr/>
        </p:nvSpPr>
        <p:spPr>
          <a:xfrm>
            <a:off x="8026400" y="1257301"/>
            <a:ext cx="673131" cy="523220"/>
          </a:xfrm>
          <a:prstGeom prst="rect">
            <a:avLst/>
          </a:prstGeom>
          <a:noFill/>
        </p:spPr>
        <p:txBody>
          <a:bodyPr wrap="none" rtlCol="0">
            <a:spAutoFit/>
          </a:bodyPr>
          <a:lstStyle/>
          <a:p>
            <a:r>
              <a:rPr lang="en-US" sz="2800" b="1" dirty="0" smtClean="0"/>
              <a:t>r=0</a:t>
            </a:r>
            <a:endParaRPr lang="en-US" sz="2800" b="1" dirty="0"/>
          </a:p>
        </p:txBody>
      </p:sp>
      <p:sp>
        <p:nvSpPr>
          <p:cNvPr id="14" name="TextBox 13"/>
          <p:cNvSpPr txBox="1"/>
          <p:nvPr/>
        </p:nvSpPr>
        <p:spPr>
          <a:xfrm>
            <a:off x="1930400" y="3888721"/>
            <a:ext cx="1060958" cy="523220"/>
          </a:xfrm>
          <a:prstGeom prst="rect">
            <a:avLst/>
          </a:prstGeom>
          <a:noFill/>
        </p:spPr>
        <p:txBody>
          <a:bodyPr wrap="none" rtlCol="0">
            <a:spAutoFit/>
          </a:bodyPr>
          <a:lstStyle/>
          <a:p>
            <a:r>
              <a:rPr lang="en-US" sz="2800" b="1" dirty="0" smtClean="0"/>
              <a:t>r=-0.3</a:t>
            </a:r>
            <a:endParaRPr lang="en-US" sz="2800" b="1" dirty="0"/>
          </a:p>
        </p:txBody>
      </p:sp>
      <p:sp>
        <p:nvSpPr>
          <p:cNvPr id="15" name="TextBox 14"/>
          <p:cNvSpPr txBox="1"/>
          <p:nvPr/>
        </p:nvSpPr>
        <p:spPr>
          <a:xfrm>
            <a:off x="5089525" y="6286501"/>
            <a:ext cx="673131" cy="523220"/>
          </a:xfrm>
          <a:prstGeom prst="rect">
            <a:avLst/>
          </a:prstGeom>
          <a:noFill/>
        </p:spPr>
        <p:txBody>
          <a:bodyPr wrap="none" rtlCol="0">
            <a:spAutoFit/>
          </a:bodyPr>
          <a:lstStyle/>
          <a:p>
            <a:r>
              <a:rPr lang="en-US" sz="2800" b="1" dirty="0" smtClean="0"/>
              <a:t>r=0</a:t>
            </a:r>
            <a:endParaRPr lang="en-US" sz="2800" b="1" dirty="0"/>
          </a:p>
        </p:txBody>
      </p:sp>
      <p:pic>
        <p:nvPicPr>
          <p:cNvPr id="16" name="Picture 15"/>
          <p:cNvPicPr>
            <a:picLocks noChangeAspect="1"/>
          </p:cNvPicPr>
          <p:nvPr/>
        </p:nvPicPr>
        <p:blipFill>
          <a:blip r:embed="rId7"/>
          <a:stretch>
            <a:fillRect/>
          </a:stretch>
        </p:blipFill>
        <p:spPr>
          <a:xfrm>
            <a:off x="5848351" y="4013200"/>
            <a:ext cx="2984500" cy="2578100"/>
          </a:xfrm>
          <a:prstGeom prst="rect">
            <a:avLst/>
          </a:prstGeom>
        </p:spPr>
      </p:pic>
      <p:sp>
        <p:nvSpPr>
          <p:cNvPr id="17" name="TextBox 16"/>
          <p:cNvSpPr txBox="1"/>
          <p:nvPr/>
        </p:nvSpPr>
        <p:spPr>
          <a:xfrm>
            <a:off x="7235825" y="4876801"/>
            <a:ext cx="673131" cy="523220"/>
          </a:xfrm>
          <a:prstGeom prst="rect">
            <a:avLst/>
          </a:prstGeom>
          <a:noFill/>
        </p:spPr>
        <p:txBody>
          <a:bodyPr wrap="none" rtlCol="0">
            <a:spAutoFit/>
          </a:bodyPr>
          <a:lstStyle/>
          <a:p>
            <a:r>
              <a:rPr lang="en-US" sz="2800" b="1" dirty="0" smtClean="0"/>
              <a:t>r=0</a:t>
            </a:r>
            <a:endParaRPr lang="en-US" sz="2800" b="1" dirty="0"/>
          </a:p>
        </p:txBody>
      </p:sp>
    </p:spTree>
    <p:extLst>
      <p:ext uri="{BB962C8B-B14F-4D97-AF65-F5344CB8AC3E}">
        <p14:creationId xmlns:p14="http://schemas.microsoft.com/office/powerpoint/2010/main" val="371399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Correlation is a simple statistical relation between two variables</a:t>
            </a:r>
            <a:endParaRPr lang="en-US" dirty="0"/>
          </a:p>
        </p:txBody>
      </p:sp>
      <p:sp>
        <p:nvSpPr>
          <p:cNvPr id="3" name="Oval 2"/>
          <p:cNvSpPr/>
          <p:nvPr/>
        </p:nvSpPr>
        <p:spPr>
          <a:xfrm>
            <a:off x="2451811" y="3382631"/>
            <a:ext cx="641243" cy="641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370359" y="3382631"/>
            <a:ext cx="641243" cy="64131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093054" y="3370056"/>
            <a:ext cx="2275784" cy="628742"/>
          </a:xfrm>
          <a:custGeom>
            <a:avLst/>
            <a:gdLst>
              <a:gd name="connsiteX0" fmla="*/ 0 w 2275784"/>
              <a:gd name="connsiteY0" fmla="*/ 352095 h 628742"/>
              <a:gd name="connsiteX1" fmla="*/ 50294 w 2275784"/>
              <a:gd name="connsiteY1" fmla="*/ 276646 h 628742"/>
              <a:gd name="connsiteX2" fmla="*/ 138308 w 2275784"/>
              <a:gd name="connsiteY2" fmla="*/ 201197 h 628742"/>
              <a:gd name="connsiteX3" fmla="*/ 176028 w 2275784"/>
              <a:gd name="connsiteY3" fmla="*/ 176048 h 628742"/>
              <a:gd name="connsiteX4" fmla="*/ 226321 w 2275784"/>
              <a:gd name="connsiteY4" fmla="*/ 138323 h 628742"/>
              <a:gd name="connsiteX5" fmla="*/ 289188 w 2275784"/>
              <a:gd name="connsiteY5" fmla="*/ 125748 h 628742"/>
              <a:gd name="connsiteX6" fmla="*/ 502936 w 2275784"/>
              <a:gd name="connsiteY6" fmla="*/ 150898 h 628742"/>
              <a:gd name="connsiteX7" fmla="*/ 540656 w 2275784"/>
              <a:gd name="connsiteY7" fmla="*/ 251497 h 628742"/>
              <a:gd name="connsiteX8" fmla="*/ 553229 w 2275784"/>
              <a:gd name="connsiteY8" fmla="*/ 301796 h 628742"/>
              <a:gd name="connsiteX9" fmla="*/ 590950 w 2275784"/>
              <a:gd name="connsiteY9" fmla="*/ 465269 h 628742"/>
              <a:gd name="connsiteX10" fmla="*/ 616096 w 2275784"/>
              <a:gd name="connsiteY10" fmla="*/ 528143 h 628742"/>
              <a:gd name="connsiteX11" fmla="*/ 653817 w 2275784"/>
              <a:gd name="connsiteY11" fmla="*/ 553293 h 628742"/>
              <a:gd name="connsiteX12" fmla="*/ 766977 w 2275784"/>
              <a:gd name="connsiteY12" fmla="*/ 591017 h 628742"/>
              <a:gd name="connsiteX13" fmla="*/ 880138 w 2275784"/>
              <a:gd name="connsiteY13" fmla="*/ 628742 h 628742"/>
              <a:gd name="connsiteX14" fmla="*/ 1131606 w 2275784"/>
              <a:gd name="connsiteY14" fmla="*/ 616167 h 628742"/>
              <a:gd name="connsiteX15" fmla="*/ 1169326 w 2275784"/>
              <a:gd name="connsiteY15" fmla="*/ 591017 h 628742"/>
              <a:gd name="connsiteX16" fmla="*/ 1244766 w 2275784"/>
              <a:gd name="connsiteY16" fmla="*/ 477844 h 628742"/>
              <a:gd name="connsiteX17" fmla="*/ 1282486 w 2275784"/>
              <a:gd name="connsiteY17" fmla="*/ 427544 h 628742"/>
              <a:gd name="connsiteX18" fmla="*/ 1357927 w 2275784"/>
              <a:gd name="connsiteY18" fmla="*/ 402395 h 628742"/>
              <a:gd name="connsiteX19" fmla="*/ 1458514 w 2275784"/>
              <a:gd name="connsiteY19" fmla="*/ 377245 h 628742"/>
              <a:gd name="connsiteX20" fmla="*/ 1546528 w 2275784"/>
              <a:gd name="connsiteY20" fmla="*/ 402395 h 628742"/>
              <a:gd name="connsiteX21" fmla="*/ 1559101 w 2275784"/>
              <a:gd name="connsiteY21" fmla="*/ 452694 h 628742"/>
              <a:gd name="connsiteX22" fmla="*/ 1596821 w 2275784"/>
              <a:gd name="connsiteY22" fmla="*/ 502993 h 628742"/>
              <a:gd name="connsiteX23" fmla="*/ 1621968 w 2275784"/>
              <a:gd name="connsiteY23" fmla="*/ 553293 h 628742"/>
              <a:gd name="connsiteX24" fmla="*/ 1634541 w 2275784"/>
              <a:gd name="connsiteY24" fmla="*/ 591017 h 628742"/>
              <a:gd name="connsiteX25" fmla="*/ 1735128 w 2275784"/>
              <a:gd name="connsiteY25" fmla="*/ 628742 h 628742"/>
              <a:gd name="connsiteX26" fmla="*/ 1785422 w 2275784"/>
              <a:gd name="connsiteY26" fmla="*/ 540718 h 628742"/>
              <a:gd name="connsiteX27" fmla="*/ 1810569 w 2275784"/>
              <a:gd name="connsiteY27" fmla="*/ 465269 h 628742"/>
              <a:gd name="connsiteX28" fmla="*/ 1823142 w 2275784"/>
              <a:gd name="connsiteY28" fmla="*/ 402395 h 628742"/>
              <a:gd name="connsiteX29" fmla="*/ 1848289 w 2275784"/>
              <a:gd name="connsiteY29" fmla="*/ 201197 h 628742"/>
              <a:gd name="connsiteX30" fmla="*/ 1898583 w 2275784"/>
              <a:gd name="connsiteY30" fmla="*/ 50299 h 628742"/>
              <a:gd name="connsiteX31" fmla="*/ 1923729 w 2275784"/>
              <a:gd name="connsiteY31" fmla="*/ 12575 h 628742"/>
              <a:gd name="connsiteX32" fmla="*/ 1974023 w 2275784"/>
              <a:gd name="connsiteY32" fmla="*/ 0 h 628742"/>
              <a:gd name="connsiteX33" fmla="*/ 2099757 w 2275784"/>
              <a:gd name="connsiteY33" fmla="*/ 12575 h 628742"/>
              <a:gd name="connsiteX34" fmla="*/ 2150050 w 2275784"/>
              <a:gd name="connsiteY34" fmla="*/ 100599 h 628742"/>
              <a:gd name="connsiteX35" fmla="*/ 2175197 w 2275784"/>
              <a:gd name="connsiteY35" fmla="*/ 176048 h 628742"/>
              <a:gd name="connsiteX36" fmla="*/ 2187771 w 2275784"/>
              <a:gd name="connsiteY36" fmla="*/ 213772 h 628742"/>
              <a:gd name="connsiteX37" fmla="*/ 2212917 w 2275784"/>
              <a:gd name="connsiteY37" fmla="*/ 251497 h 628742"/>
              <a:gd name="connsiteX38" fmla="*/ 2263211 w 2275784"/>
              <a:gd name="connsiteY38" fmla="*/ 364670 h 628742"/>
              <a:gd name="connsiteX39" fmla="*/ 2275784 w 2275784"/>
              <a:gd name="connsiteY39" fmla="*/ 377245 h 6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75784" h="628742">
                <a:moveTo>
                  <a:pt x="0" y="352095"/>
                </a:moveTo>
                <a:cubicBezTo>
                  <a:pt x="16765" y="326945"/>
                  <a:pt x="31739" y="300505"/>
                  <a:pt x="50294" y="276646"/>
                </a:cubicBezTo>
                <a:cubicBezTo>
                  <a:pt x="73140" y="247269"/>
                  <a:pt x="108781" y="222290"/>
                  <a:pt x="138308" y="201197"/>
                </a:cubicBezTo>
                <a:cubicBezTo>
                  <a:pt x="150604" y="192413"/>
                  <a:pt x="163732" y="184832"/>
                  <a:pt x="176028" y="176048"/>
                </a:cubicBezTo>
                <a:cubicBezTo>
                  <a:pt x="193080" y="163866"/>
                  <a:pt x="207171" y="146835"/>
                  <a:pt x="226321" y="138323"/>
                </a:cubicBezTo>
                <a:cubicBezTo>
                  <a:pt x="245849" y="129643"/>
                  <a:pt x="268232" y="129940"/>
                  <a:pt x="289188" y="125748"/>
                </a:cubicBezTo>
                <a:cubicBezTo>
                  <a:pt x="360437" y="134131"/>
                  <a:pt x="435619" y="126094"/>
                  <a:pt x="502936" y="150898"/>
                </a:cubicBezTo>
                <a:cubicBezTo>
                  <a:pt x="507180" y="152462"/>
                  <a:pt x="536111" y="235588"/>
                  <a:pt x="540656" y="251497"/>
                </a:cubicBezTo>
                <a:cubicBezTo>
                  <a:pt x="545403" y="268114"/>
                  <a:pt x="549608" y="284897"/>
                  <a:pt x="553229" y="301796"/>
                </a:cubicBezTo>
                <a:cubicBezTo>
                  <a:pt x="571581" y="387449"/>
                  <a:pt x="567773" y="403455"/>
                  <a:pt x="590950" y="465269"/>
                </a:cubicBezTo>
                <a:cubicBezTo>
                  <a:pt x="598875" y="486404"/>
                  <a:pt x="602977" y="509775"/>
                  <a:pt x="616096" y="528143"/>
                </a:cubicBezTo>
                <a:cubicBezTo>
                  <a:pt x="624879" y="540441"/>
                  <a:pt x="640696" y="545795"/>
                  <a:pt x="653817" y="553293"/>
                </a:cubicBezTo>
                <a:cubicBezTo>
                  <a:pt x="731212" y="597523"/>
                  <a:pt x="676623" y="563907"/>
                  <a:pt x="766977" y="591017"/>
                </a:cubicBezTo>
                <a:cubicBezTo>
                  <a:pt x="1003705" y="662044"/>
                  <a:pt x="687117" y="580481"/>
                  <a:pt x="880138" y="628742"/>
                </a:cubicBezTo>
                <a:cubicBezTo>
                  <a:pt x="963961" y="624550"/>
                  <a:pt x="1048384" y="627023"/>
                  <a:pt x="1131606" y="616167"/>
                </a:cubicBezTo>
                <a:cubicBezTo>
                  <a:pt x="1146591" y="614212"/>
                  <a:pt x="1159375" y="602390"/>
                  <a:pt x="1169326" y="591017"/>
                </a:cubicBezTo>
                <a:cubicBezTo>
                  <a:pt x="1191307" y="565893"/>
                  <a:pt x="1221201" y="509268"/>
                  <a:pt x="1244766" y="477844"/>
                </a:cubicBezTo>
                <a:cubicBezTo>
                  <a:pt x="1257339" y="461077"/>
                  <a:pt x="1265049" y="439170"/>
                  <a:pt x="1282486" y="427544"/>
                </a:cubicBezTo>
                <a:cubicBezTo>
                  <a:pt x="1304541" y="412839"/>
                  <a:pt x="1332211" y="408825"/>
                  <a:pt x="1357927" y="402395"/>
                </a:cubicBezTo>
                <a:lnTo>
                  <a:pt x="1458514" y="377245"/>
                </a:lnTo>
                <a:cubicBezTo>
                  <a:pt x="1487852" y="385628"/>
                  <a:pt x="1522119" y="384086"/>
                  <a:pt x="1546528" y="402395"/>
                </a:cubicBezTo>
                <a:cubicBezTo>
                  <a:pt x="1560353" y="412765"/>
                  <a:pt x="1551373" y="437236"/>
                  <a:pt x="1559101" y="452694"/>
                </a:cubicBezTo>
                <a:cubicBezTo>
                  <a:pt x="1568472" y="471439"/>
                  <a:pt x="1585715" y="485221"/>
                  <a:pt x="1596821" y="502993"/>
                </a:cubicBezTo>
                <a:cubicBezTo>
                  <a:pt x="1606755" y="518889"/>
                  <a:pt x="1614585" y="536063"/>
                  <a:pt x="1621968" y="553293"/>
                </a:cubicBezTo>
                <a:cubicBezTo>
                  <a:pt x="1627189" y="565476"/>
                  <a:pt x="1624359" y="582531"/>
                  <a:pt x="1634541" y="591017"/>
                </a:cubicBezTo>
                <a:cubicBezTo>
                  <a:pt x="1644564" y="599370"/>
                  <a:pt x="1714253" y="621783"/>
                  <a:pt x="1735128" y="628742"/>
                </a:cubicBezTo>
                <a:cubicBezTo>
                  <a:pt x="1751893" y="599401"/>
                  <a:pt x="1771262" y="571401"/>
                  <a:pt x="1785422" y="540718"/>
                </a:cubicBezTo>
                <a:cubicBezTo>
                  <a:pt x="1796530" y="516648"/>
                  <a:pt x="1805371" y="491264"/>
                  <a:pt x="1810569" y="465269"/>
                </a:cubicBezTo>
                <a:cubicBezTo>
                  <a:pt x="1814760" y="444311"/>
                  <a:pt x="1820120" y="423553"/>
                  <a:pt x="1823142" y="402395"/>
                </a:cubicBezTo>
                <a:cubicBezTo>
                  <a:pt x="1832699" y="335486"/>
                  <a:pt x="1837179" y="267865"/>
                  <a:pt x="1848289" y="201197"/>
                </a:cubicBezTo>
                <a:cubicBezTo>
                  <a:pt x="1863363" y="110738"/>
                  <a:pt x="1851799" y="134519"/>
                  <a:pt x="1898583" y="50299"/>
                </a:cubicBezTo>
                <a:cubicBezTo>
                  <a:pt x="1905922" y="37088"/>
                  <a:pt x="1911155" y="20958"/>
                  <a:pt x="1923729" y="12575"/>
                </a:cubicBezTo>
                <a:cubicBezTo>
                  <a:pt x="1938107" y="2989"/>
                  <a:pt x="1957258" y="4192"/>
                  <a:pt x="1974023" y="0"/>
                </a:cubicBezTo>
                <a:cubicBezTo>
                  <a:pt x="2015934" y="4192"/>
                  <a:pt x="2059798" y="-746"/>
                  <a:pt x="2099757" y="12575"/>
                </a:cubicBezTo>
                <a:cubicBezTo>
                  <a:pt x="2110228" y="16066"/>
                  <a:pt x="2149247" y="98590"/>
                  <a:pt x="2150050" y="100599"/>
                </a:cubicBezTo>
                <a:cubicBezTo>
                  <a:pt x="2159894" y="125213"/>
                  <a:pt x="2166815" y="150898"/>
                  <a:pt x="2175197" y="176048"/>
                </a:cubicBezTo>
                <a:cubicBezTo>
                  <a:pt x="2179388" y="188623"/>
                  <a:pt x="2180419" y="202743"/>
                  <a:pt x="2187771" y="213772"/>
                </a:cubicBezTo>
                <a:cubicBezTo>
                  <a:pt x="2196153" y="226347"/>
                  <a:pt x="2206780" y="237687"/>
                  <a:pt x="2212917" y="251497"/>
                </a:cubicBezTo>
                <a:cubicBezTo>
                  <a:pt x="2254617" y="345334"/>
                  <a:pt x="2216648" y="302579"/>
                  <a:pt x="2263211" y="364670"/>
                </a:cubicBezTo>
                <a:cubicBezTo>
                  <a:pt x="2266767" y="369412"/>
                  <a:pt x="2271593" y="373053"/>
                  <a:pt x="2275784" y="3772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86012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problem with interpreting this causally?</a:t>
            </a:r>
            <a:endParaRPr lang="en-US" dirty="0"/>
          </a:p>
        </p:txBody>
      </p:sp>
      <p:sp>
        <p:nvSpPr>
          <p:cNvPr id="3" name="Content Placeholder 2"/>
          <p:cNvSpPr>
            <a:spLocks noGrp="1"/>
          </p:cNvSpPr>
          <p:nvPr>
            <p:ph idx="1"/>
          </p:nvPr>
        </p:nvSpPr>
        <p:spPr/>
        <p:txBody>
          <a:bodyPr/>
          <a:lstStyle/>
          <a:p>
            <a:r>
              <a:rPr lang="en-US" dirty="0" smtClean="0"/>
              <a:t>Even if there are only 2 variables, the direction of causality is unclear.</a:t>
            </a:r>
          </a:p>
          <a:p>
            <a:r>
              <a:rPr lang="en-US" dirty="0" smtClean="0"/>
              <a:t>It is unclear which is influencing which.</a:t>
            </a:r>
          </a:p>
          <a:p>
            <a:r>
              <a:rPr lang="en-US" dirty="0" smtClean="0"/>
              <a:t>But in reality, there are always more than 2 variables. </a:t>
            </a:r>
            <a:endParaRPr lang="en-US" dirty="0"/>
          </a:p>
        </p:txBody>
      </p:sp>
    </p:spTree>
    <p:extLst>
      <p:ext uri="{BB962C8B-B14F-4D97-AF65-F5344CB8AC3E}">
        <p14:creationId xmlns:p14="http://schemas.microsoft.com/office/powerpoint/2010/main" val="2448422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More problems interpreting correlations</a:t>
            </a:r>
            <a:endParaRPr lang="en-US" dirty="0"/>
          </a:p>
        </p:txBody>
      </p:sp>
      <p:sp>
        <p:nvSpPr>
          <p:cNvPr id="3" name="Content Placeholder 2"/>
          <p:cNvSpPr>
            <a:spLocks noGrp="1"/>
          </p:cNvSpPr>
          <p:nvPr>
            <p:ph sz="half" idx="1"/>
          </p:nvPr>
        </p:nvSpPr>
        <p:spPr>
          <a:xfrm>
            <a:off x="0" y="1600200"/>
            <a:ext cx="4495800" cy="5257800"/>
          </a:xfrm>
        </p:spPr>
        <p:txBody>
          <a:bodyPr>
            <a:normAutofit/>
          </a:bodyPr>
          <a:lstStyle/>
          <a:p>
            <a:r>
              <a:rPr lang="en-US" dirty="0" smtClean="0"/>
              <a:t>In the real world, there are usually more than two variables…</a:t>
            </a:r>
          </a:p>
          <a:p>
            <a:r>
              <a:rPr lang="en-US" dirty="0" smtClean="0"/>
              <a:t>They can influence the relationship between the two we decided to look at.</a:t>
            </a:r>
          </a:p>
          <a:p>
            <a:r>
              <a:rPr lang="en-US" dirty="0" smtClean="0"/>
              <a:t>The correlation can be epiphenomenal to the causal processes (e.g. smoke vs. fire)</a:t>
            </a:r>
            <a:endParaRPr lang="en-US" dirty="0"/>
          </a:p>
        </p:txBody>
      </p:sp>
      <p:pic>
        <p:nvPicPr>
          <p:cNvPr id="6" name="Content Placeholder 5"/>
          <p:cNvPicPr>
            <a:picLocks noGrp="1" noChangeAspect="1"/>
          </p:cNvPicPr>
          <p:nvPr>
            <p:ph sz="half" idx="2"/>
          </p:nvPr>
        </p:nvPicPr>
        <p:blipFill>
          <a:blip r:embed="rId2"/>
          <a:srcRect t="-13932" b="-13932"/>
          <a:stretch>
            <a:fillRect/>
          </a:stretch>
        </p:blipFill>
        <p:spPr>
          <a:prstGeom prst="rect">
            <a:avLst/>
          </a:prstGeom>
        </p:spPr>
      </p:pic>
    </p:spTree>
    <p:extLst>
      <p:ext uri="{BB962C8B-B14F-4D97-AF65-F5344CB8AC3E}">
        <p14:creationId xmlns:p14="http://schemas.microsoft.com/office/powerpoint/2010/main" val="2313878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p:spPr>
        <p:txBody>
          <a:bodyPr>
            <a:normAutofit fontScale="90000"/>
          </a:bodyPr>
          <a:lstStyle/>
          <a:p>
            <a:r>
              <a:rPr lang="en-US" dirty="0" smtClean="0"/>
              <a:t>Classic example: A third, unknown variable</a:t>
            </a:r>
            <a:endParaRPr lang="en-US" dirty="0"/>
          </a:p>
        </p:txBody>
      </p:sp>
      <p:sp>
        <p:nvSpPr>
          <p:cNvPr id="7" name="Oval 6"/>
          <p:cNvSpPr/>
          <p:nvPr/>
        </p:nvSpPr>
        <p:spPr>
          <a:xfrm>
            <a:off x="2651976" y="5199982"/>
            <a:ext cx="641243" cy="641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570524" y="5199982"/>
            <a:ext cx="641243" cy="64131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293219" y="5187407"/>
            <a:ext cx="2275784" cy="628742"/>
          </a:xfrm>
          <a:custGeom>
            <a:avLst/>
            <a:gdLst>
              <a:gd name="connsiteX0" fmla="*/ 0 w 2275784"/>
              <a:gd name="connsiteY0" fmla="*/ 352095 h 628742"/>
              <a:gd name="connsiteX1" fmla="*/ 50294 w 2275784"/>
              <a:gd name="connsiteY1" fmla="*/ 276646 h 628742"/>
              <a:gd name="connsiteX2" fmla="*/ 138308 w 2275784"/>
              <a:gd name="connsiteY2" fmla="*/ 201197 h 628742"/>
              <a:gd name="connsiteX3" fmla="*/ 176028 w 2275784"/>
              <a:gd name="connsiteY3" fmla="*/ 176048 h 628742"/>
              <a:gd name="connsiteX4" fmla="*/ 226321 w 2275784"/>
              <a:gd name="connsiteY4" fmla="*/ 138323 h 628742"/>
              <a:gd name="connsiteX5" fmla="*/ 289188 w 2275784"/>
              <a:gd name="connsiteY5" fmla="*/ 125748 h 628742"/>
              <a:gd name="connsiteX6" fmla="*/ 502936 w 2275784"/>
              <a:gd name="connsiteY6" fmla="*/ 150898 h 628742"/>
              <a:gd name="connsiteX7" fmla="*/ 540656 w 2275784"/>
              <a:gd name="connsiteY7" fmla="*/ 251497 h 628742"/>
              <a:gd name="connsiteX8" fmla="*/ 553229 w 2275784"/>
              <a:gd name="connsiteY8" fmla="*/ 301796 h 628742"/>
              <a:gd name="connsiteX9" fmla="*/ 590950 w 2275784"/>
              <a:gd name="connsiteY9" fmla="*/ 465269 h 628742"/>
              <a:gd name="connsiteX10" fmla="*/ 616096 w 2275784"/>
              <a:gd name="connsiteY10" fmla="*/ 528143 h 628742"/>
              <a:gd name="connsiteX11" fmla="*/ 653817 w 2275784"/>
              <a:gd name="connsiteY11" fmla="*/ 553293 h 628742"/>
              <a:gd name="connsiteX12" fmla="*/ 766977 w 2275784"/>
              <a:gd name="connsiteY12" fmla="*/ 591017 h 628742"/>
              <a:gd name="connsiteX13" fmla="*/ 880138 w 2275784"/>
              <a:gd name="connsiteY13" fmla="*/ 628742 h 628742"/>
              <a:gd name="connsiteX14" fmla="*/ 1131606 w 2275784"/>
              <a:gd name="connsiteY14" fmla="*/ 616167 h 628742"/>
              <a:gd name="connsiteX15" fmla="*/ 1169326 w 2275784"/>
              <a:gd name="connsiteY15" fmla="*/ 591017 h 628742"/>
              <a:gd name="connsiteX16" fmla="*/ 1244766 w 2275784"/>
              <a:gd name="connsiteY16" fmla="*/ 477844 h 628742"/>
              <a:gd name="connsiteX17" fmla="*/ 1282486 w 2275784"/>
              <a:gd name="connsiteY17" fmla="*/ 427544 h 628742"/>
              <a:gd name="connsiteX18" fmla="*/ 1357927 w 2275784"/>
              <a:gd name="connsiteY18" fmla="*/ 402395 h 628742"/>
              <a:gd name="connsiteX19" fmla="*/ 1458514 w 2275784"/>
              <a:gd name="connsiteY19" fmla="*/ 377245 h 628742"/>
              <a:gd name="connsiteX20" fmla="*/ 1546528 w 2275784"/>
              <a:gd name="connsiteY20" fmla="*/ 402395 h 628742"/>
              <a:gd name="connsiteX21" fmla="*/ 1559101 w 2275784"/>
              <a:gd name="connsiteY21" fmla="*/ 452694 h 628742"/>
              <a:gd name="connsiteX22" fmla="*/ 1596821 w 2275784"/>
              <a:gd name="connsiteY22" fmla="*/ 502993 h 628742"/>
              <a:gd name="connsiteX23" fmla="*/ 1621968 w 2275784"/>
              <a:gd name="connsiteY23" fmla="*/ 553293 h 628742"/>
              <a:gd name="connsiteX24" fmla="*/ 1634541 w 2275784"/>
              <a:gd name="connsiteY24" fmla="*/ 591017 h 628742"/>
              <a:gd name="connsiteX25" fmla="*/ 1735128 w 2275784"/>
              <a:gd name="connsiteY25" fmla="*/ 628742 h 628742"/>
              <a:gd name="connsiteX26" fmla="*/ 1785422 w 2275784"/>
              <a:gd name="connsiteY26" fmla="*/ 540718 h 628742"/>
              <a:gd name="connsiteX27" fmla="*/ 1810569 w 2275784"/>
              <a:gd name="connsiteY27" fmla="*/ 465269 h 628742"/>
              <a:gd name="connsiteX28" fmla="*/ 1823142 w 2275784"/>
              <a:gd name="connsiteY28" fmla="*/ 402395 h 628742"/>
              <a:gd name="connsiteX29" fmla="*/ 1848289 w 2275784"/>
              <a:gd name="connsiteY29" fmla="*/ 201197 h 628742"/>
              <a:gd name="connsiteX30" fmla="*/ 1898583 w 2275784"/>
              <a:gd name="connsiteY30" fmla="*/ 50299 h 628742"/>
              <a:gd name="connsiteX31" fmla="*/ 1923729 w 2275784"/>
              <a:gd name="connsiteY31" fmla="*/ 12575 h 628742"/>
              <a:gd name="connsiteX32" fmla="*/ 1974023 w 2275784"/>
              <a:gd name="connsiteY32" fmla="*/ 0 h 628742"/>
              <a:gd name="connsiteX33" fmla="*/ 2099757 w 2275784"/>
              <a:gd name="connsiteY33" fmla="*/ 12575 h 628742"/>
              <a:gd name="connsiteX34" fmla="*/ 2150050 w 2275784"/>
              <a:gd name="connsiteY34" fmla="*/ 100599 h 628742"/>
              <a:gd name="connsiteX35" fmla="*/ 2175197 w 2275784"/>
              <a:gd name="connsiteY35" fmla="*/ 176048 h 628742"/>
              <a:gd name="connsiteX36" fmla="*/ 2187771 w 2275784"/>
              <a:gd name="connsiteY36" fmla="*/ 213772 h 628742"/>
              <a:gd name="connsiteX37" fmla="*/ 2212917 w 2275784"/>
              <a:gd name="connsiteY37" fmla="*/ 251497 h 628742"/>
              <a:gd name="connsiteX38" fmla="*/ 2263211 w 2275784"/>
              <a:gd name="connsiteY38" fmla="*/ 364670 h 628742"/>
              <a:gd name="connsiteX39" fmla="*/ 2275784 w 2275784"/>
              <a:gd name="connsiteY39" fmla="*/ 377245 h 6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75784" h="628742">
                <a:moveTo>
                  <a:pt x="0" y="352095"/>
                </a:moveTo>
                <a:cubicBezTo>
                  <a:pt x="16765" y="326945"/>
                  <a:pt x="31739" y="300505"/>
                  <a:pt x="50294" y="276646"/>
                </a:cubicBezTo>
                <a:cubicBezTo>
                  <a:pt x="73140" y="247269"/>
                  <a:pt x="108781" y="222290"/>
                  <a:pt x="138308" y="201197"/>
                </a:cubicBezTo>
                <a:cubicBezTo>
                  <a:pt x="150604" y="192413"/>
                  <a:pt x="163732" y="184832"/>
                  <a:pt x="176028" y="176048"/>
                </a:cubicBezTo>
                <a:cubicBezTo>
                  <a:pt x="193080" y="163866"/>
                  <a:pt x="207171" y="146835"/>
                  <a:pt x="226321" y="138323"/>
                </a:cubicBezTo>
                <a:cubicBezTo>
                  <a:pt x="245849" y="129643"/>
                  <a:pt x="268232" y="129940"/>
                  <a:pt x="289188" y="125748"/>
                </a:cubicBezTo>
                <a:cubicBezTo>
                  <a:pt x="360437" y="134131"/>
                  <a:pt x="435619" y="126094"/>
                  <a:pt x="502936" y="150898"/>
                </a:cubicBezTo>
                <a:cubicBezTo>
                  <a:pt x="507180" y="152462"/>
                  <a:pt x="536111" y="235588"/>
                  <a:pt x="540656" y="251497"/>
                </a:cubicBezTo>
                <a:cubicBezTo>
                  <a:pt x="545403" y="268114"/>
                  <a:pt x="549608" y="284897"/>
                  <a:pt x="553229" y="301796"/>
                </a:cubicBezTo>
                <a:cubicBezTo>
                  <a:pt x="571581" y="387449"/>
                  <a:pt x="567773" y="403455"/>
                  <a:pt x="590950" y="465269"/>
                </a:cubicBezTo>
                <a:cubicBezTo>
                  <a:pt x="598875" y="486404"/>
                  <a:pt x="602977" y="509775"/>
                  <a:pt x="616096" y="528143"/>
                </a:cubicBezTo>
                <a:cubicBezTo>
                  <a:pt x="624879" y="540441"/>
                  <a:pt x="640696" y="545795"/>
                  <a:pt x="653817" y="553293"/>
                </a:cubicBezTo>
                <a:cubicBezTo>
                  <a:pt x="731212" y="597523"/>
                  <a:pt x="676623" y="563907"/>
                  <a:pt x="766977" y="591017"/>
                </a:cubicBezTo>
                <a:cubicBezTo>
                  <a:pt x="1003705" y="662044"/>
                  <a:pt x="687117" y="580481"/>
                  <a:pt x="880138" y="628742"/>
                </a:cubicBezTo>
                <a:cubicBezTo>
                  <a:pt x="963961" y="624550"/>
                  <a:pt x="1048384" y="627023"/>
                  <a:pt x="1131606" y="616167"/>
                </a:cubicBezTo>
                <a:cubicBezTo>
                  <a:pt x="1146591" y="614212"/>
                  <a:pt x="1159375" y="602390"/>
                  <a:pt x="1169326" y="591017"/>
                </a:cubicBezTo>
                <a:cubicBezTo>
                  <a:pt x="1191307" y="565893"/>
                  <a:pt x="1221201" y="509268"/>
                  <a:pt x="1244766" y="477844"/>
                </a:cubicBezTo>
                <a:cubicBezTo>
                  <a:pt x="1257339" y="461077"/>
                  <a:pt x="1265049" y="439170"/>
                  <a:pt x="1282486" y="427544"/>
                </a:cubicBezTo>
                <a:cubicBezTo>
                  <a:pt x="1304541" y="412839"/>
                  <a:pt x="1332211" y="408825"/>
                  <a:pt x="1357927" y="402395"/>
                </a:cubicBezTo>
                <a:lnTo>
                  <a:pt x="1458514" y="377245"/>
                </a:lnTo>
                <a:cubicBezTo>
                  <a:pt x="1487852" y="385628"/>
                  <a:pt x="1522119" y="384086"/>
                  <a:pt x="1546528" y="402395"/>
                </a:cubicBezTo>
                <a:cubicBezTo>
                  <a:pt x="1560353" y="412765"/>
                  <a:pt x="1551373" y="437236"/>
                  <a:pt x="1559101" y="452694"/>
                </a:cubicBezTo>
                <a:cubicBezTo>
                  <a:pt x="1568472" y="471439"/>
                  <a:pt x="1585715" y="485221"/>
                  <a:pt x="1596821" y="502993"/>
                </a:cubicBezTo>
                <a:cubicBezTo>
                  <a:pt x="1606755" y="518889"/>
                  <a:pt x="1614585" y="536063"/>
                  <a:pt x="1621968" y="553293"/>
                </a:cubicBezTo>
                <a:cubicBezTo>
                  <a:pt x="1627189" y="565476"/>
                  <a:pt x="1624359" y="582531"/>
                  <a:pt x="1634541" y="591017"/>
                </a:cubicBezTo>
                <a:cubicBezTo>
                  <a:pt x="1644564" y="599370"/>
                  <a:pt x="1714253" y="621783"/>
                  <a:pt x="1735128" y="628742"/>
                </a:cubicBezTo>
                <a:cubicBezTo>
                  <a:pt x="1751893" y="599401"/>
                  <a:pt x="1771262" y="571401"/>
                  <a:pt x="1785422" y="540718"/>
                </a:cubicBezTo>
                <a:cubicBezTo>
                  <a:pt x="1796530" y="516648"/>
                  <a:pt x="1805371" y="491264"/>
                  <a:pt x="1810569" y="465269"/>
                </a:cubicBezTo>
                <a:cubicBezTo>
                  <a:pt x="1814760" y="444311"/>
                  <a:pt x="1820120" y="423553"/>
                  <a:pt x="1823142" y="402395"/>
                </a:cubicBezTo>
                <a:cubicBezTo>
                  <a:pt x="1832699" y="335486"/>
                  <a:pt x="1837179" y="267865"/>
                  <a:pt x="1848289" y="201197"/>
                </a:cubicBezTo>
                <a:cubicBezTo>
                  <a:pt x="1863363" y="110738"/>
                  <a:pt x="1851799" y="134519"/>
                  <a:pt x="1898583" y="50299"/>
                </a:cubicBezTo>
                <a:cubicBezTo>
                  <a:pt x="1905922" y="37088"/>
                  <a:pt x="1911155" y="20958"/>
                  <a:pt x="1923729" y="12575"/>
                </a:cubicBezTo>
                <a:cubicBezTo>
                  <a:pt x="1938107" y="2989"/>
                  <a:pt x="1957258" y="4192"/>
                  <a:pt x="1974023" y="0"/>
                </a:cubicBezTo>
                <a:cubicBezTo>
                  <a:pt x="2015934" y="4192"/>
                  <a:pt x="2059798" y="-746"/>
                  <a:pt x="2099757" y="12575"/>
                </a:cubicBezTo>
                <a:cubicBezTo>
                  <a:pt x="2110228" y="16066"/>
                  <a:pt x="2149247" y="98590"/>
                  <a:pt x="2150050" y="100599"/>
                </a:cubicBezTo>
                <a:cubicBezTo>
                  <a:pt x="2159894" y="125213"/>
                  <a:pt x="2166815" y="150898"/>
                  <a:pt x="2175197" y="176048"/>
                </a:cubicBezTo>
                <a:cubicBezTo>
                  <a:pt x="2179388" y="188623"/>
                  <a:pt x="2180419" y="202743"/>
                  <a:pt x="2187771" y="213772"/>
                </a:cubicBezTo>
                <a:cubicBezTo>
                  <a:pt x="2196153" y="226347"/>
                  <a:pt x="2206780" y="237687"/>
                  <a:pt x="2212917" y="251497"/>
                </a:cubicBezTo>
                <a:cubicBezTo>
                  <a:pt x="2254617" y="345334"/>
                  <a:pt x="2216648" y="302579"/>
                  <a:pt x="2263211" y="364670"/>
                </a:cubicBezTo>
                <a:cubicBezTo>
                  <a:pt x="2266767" y="369412"/>
                  <a:pt x="2271593" y="373053"/>
                  <a:pt x="2275784" y="377245"/>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4074289" y="3514953"/>
            <a:ext cx="641243" cy="64131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181577" y="4156270"/>
            <a:ext cx="892712" cy="943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779920" y="4156270"/>
            <a:ext cx="902244" cy="9431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4031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1" nodeType="clickEffect">
                                  <p:stCondLst>
                                    <p:cond delay="0"/>
                                  </p:stCondLst>
                                  <p:childTnLst>
                                    <p:animMotion origin="layout" path="M 0 0  L 0 -0.33333  E" pathEditMode="relative" ptsTypes="">
                                      <p:cBhvr>
                                        <p:cTn id="27" dur="2000" fill="hold"/>
                                        <p:tgtEl>
                                          <p:spTgt spid="7"/>
                                        </p:tgtEl>
                                        <p:attrNameLst>
                                          <p:attrName>ppt_x</p:attrName>
                                          <p:attrName>ppt_y</p:attrName>
                                        </p:attrNameLst>
                                      </p:cBhvr>
                                    </p:animMotion>
                                  </p:childTnLst>
                                </p:cTn>
                              </p:par>
                              <p:par>
                                <p:cTn id="28" presetID="64" presetClass="path" presetSubtype="0" accel="50000" decel="50000" fill="hold" grpId="1" nodeType="withEffect">
                                  <p:stCondLst>
                                    <p:cond delay="0"/>
                                  </p:stCondLst>
                                  <p:childTnLst>
                                    <p:animMotion origin="layout" path="M 0 0  L 0 -0.33333  E" pathEditMode="relative" ptsTypes="">
                                      <p:cBhvr>
                                        <p:cTn id="29" dur="2000" fill="hold"/>
                                        <p:tgtEl>
                                          <p:spTgt spid="8"/>
                                        </p:tgtEl>
                                        <p:attrNameLst>
                                          <p:attrName>ppt_x</p:attrName>
                                          <p:attrName>ppt_y</p:attrName>
                                        </p:attrNameLst>
                                      </p:cBhvr>
                                    </p:animMotion>
                                  </p:childTnLst>
                                </p:cTn>
                              </p:par>
                              <p:par>
                                <p:cTn id="30" presetID="64" presetClass="path" presetSubtype="0" accel="50000" decel="50000" fill="hold" grpId="1" nodeType="withEffect">
                                  <p:stCondLst>
                                    <p:cond delay="0"/>
                                  </p:stCondLst>
                                  <p:childTnLst>
                                    <p:animMotion origin="layout" path="M 0 0  L 0 -0.33333  E" pathEditMode="relative" ptsTypes="">
                                      <p:cBhvr>
                                        <p:cTn id="31" dur="2000" fill="hold"/>
                                        <p:tgtEl>
                                          <p:spTgt spid="9"/>
                                        </p:tgtEl>
                                        <p:attrNameLst>
                                          <p:attrName>ppt_x</p:attrName>
                                          <p:attrName>ppt_y</p:attrName>
                                        </p:attrNameLst>
                                      </p:cBhvr>
                                    </p:animMotion>
                                  </p:childTnLst>
                                </p:cTn>
                              </p:par>
                              <p:par>
                                <p:cTn id="32" presetID="64" presetClass="path" presetSubtype="0" accel="50000" decel="50000" fill="hold" grpId="1" nodeType="withEffect">
                                  <p:stCondLst>
                                    <p:cond delay="0"/>
                                  </p:stCondLst>
                                  <p:childTnLst>
                                    <p:animMotion origin="layout" path="M 0 0  L 0 -0.33333  E" pathEditMode="relative" ptsTypes="">
                                      <p:cBhvr>
                                        <p:cTn id="33" dur="2000" fill="hold"/>
                                        <p:tgtEl>
                                          <p:spTgt spid="10"/>
                                        </p:tgtEl>
                                        <p:attrNameLst>
                                          <p:attrName>ppt_x</p:attrName>
                                          <p:attrName>ppt_y</p:attrName>
                                        </p:attrNameLst>
                                      </p:cBhvr>
                                    </p:animMotion>
                                  </p:childTnLst>
                                </p:cTn>
                              </p:par>
                              <p:par>
                                <p:cTn id="34" presetID="64" presetClass="path" presetSubtype="0" accel="50000" decel="50000" fill="hold" nodeType="withEffect">
                                  <p:stCondLst>
                                    <p:cond delay="0"/>
                                  </p:stCondLst>
                                  <p:childTnLst>
                                    <p:animMotion origin="layout" path="M 0 0  L 0 -0.33333  E" pathEditMode="relative" ptsTypes="">
                                      <p:cBhvr>
                                        <p:cTn id="35" dur="2000" fill="hold"/>
                                        <p:tgtEl>
                                          <p:spTgt spid="12"/>
                                        </p:tgtEl>
                                        <p:attrNameLst>
                                          <p:attrName>ppt_x</p:attrName>
                                          <p:attrName>ppt_y</p:attrName>
                                        </p:attrNameLst>
                                      </p:cBhvr>
                                    </p:animMotion>
                                  </p:childTnLst>
                                </p:cTn>
                              </p:par>
                              <p:par>
                                <p:cTn id="36" presetID="64" presetClass="path" presetSubtype="0" accel="50000" decel="50000" fill="hold" nodeType="withEffect">
                                  <p:stCondLst>
                                    <p:cond delay="0"/>
                                  </p:stCondLst>
                                  <p:childTnLst>
                                    <p:animMotion origin="layout" path="M 0 0  L 0 -0.33333  E" pathEditMode="relative" ptsTypes="">
                                      <p:cBhvr>
                                        <p:cTn id="37"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143000"/>
          </a:xfrm>
        </p:spPr>
        <p:txBody>
          <a:bodyPr/>
          <a:lstStyle/>
          <a:p>
            <a:r>
              <a:rPr lang="en-US" dirty="0" smtClean="0"/>
              <a:t>Pearson vs. Spearman</a:t>
            </a:r>
            <a:endParaRPr lang="en-US" dirty="0"/>
          </a:p>
        </p:txBody>
      </p:sp>
      <p:sp>
        <p:nvSpPr>
          <p:cNvPr id="6" name="Text Placeholder 5"/>
          <p:cNvSpPr>
            <a:spLocks noGrp="1"/>
          </p:cNvSpPr>
          <p:nvPr>
            <p:ph type="body" idx="1"/>
          </p:nvPr>
        </p:nvSpPr>
        <p:spPr/>
        <p:txBody>
          <a:bodyPr>
            <a:noAutofit/>
          </a:bodyPr>
          <a:lstStyle/>
          <a:p>
            <a:pPr algn="ctr"/>
            <a:r>
              <a:rPr lang="en-US" sz="3400" dirty="0" smtClean="0"/>
              <a:t>Karl Pearson (1857-1936)</a:t>
            </a:r>
            <a:endParaRPr lang="en-US" sz="3400" dirty="0"/>
          </a:p>
        </p:txBody>
      </p:sp>
      <p:pic>
        <p:nvPicPr>
          <p:cNvPr id="10" name="Content Placeholder 9"/>
          <p:cNvPicPr>
            <a:picLocks noGrp="1" noChangeAspect="1"/>
          </p:cNvPicPr>
          <p:nvPr>
            <p:ph sz="half" idx="2"/>
          </p:nvPr>
        </p:nvPicPr>
        <p:blipFill>
          <a:blip r:embed="rId2"/>
          <a:srcRect t="15626" b="15626"/>
          <a:stretch>
            <a:fillRect/>
          </a:stretch>
        </p:blipFill>
        <p:spPr/>
      </p:pic>
      <p:sp>
        <p:nvSpPr>
          <p:cNvPr id="8" name="Text Placeholder 7"/>
          <p:cNvSpPr>
            <a:spLocks noGrp="1"/>
          </p:cNvSpPr>
          <p:nvPr>
            <p:ph type="body" sz="quarter" idx="3"/>
          </p:nvPr>
        </p:nvSpPr>
        <p:spPr>
          <a:xfrm>
            <a:off x="4645025" y="1155700"/>
            <a:ext cx="4041775" cy="1019175"/>
          </a:xfrm>
        </p:spPr>
        <p:txBody>
          <a:bodyPr>
            <a:normAutofit fontScale="92500" lnSpcReduction="10000"/>
          </a:bodyPr>
          <a:lstStyle/>
          <a:p>
            <a:pPr algn="ctr"/>
            <a:r>
              <a:rPr lang="en-US" sz="3400" dirty="0" smtClean="0"/>
              <a:t>Charles Spearman (1863 – 1945)</a:t>
            </a:r>
            <a:endParaRPr lang="en-US" sz="3400" dirty="0"/>
          </a:p>
        </p:txBody>
      </p:sp>
      <p:pic>
        <p:nvPicPr>
          <p:cNvPr id="13" name="Content Placeholder 12"/>
          <p:cNvPicPr>
            <a:picLocks noGrp="1" noChangeAspect="1"/>
          </p:cNvPicPr>
          <p:nvPr>
            <p:ph sz="quarter" idx="4"/>
          </p:nvPr>
        </p:nvPicPr>
        <p:blipFill>
          <a:blip r:embed="rId3"/>
          <a:srcRect l="2691" r="2691"/>
          <a:stretch>
            <a:fillRect/>
          </a:stretch>
        </p:blipFill>
        <p:spPr/>
      </p:pic>
    </p:spTree>
    <p:extLst>
      <p:ext uri="{BB962C8B-B14F-4D97-AF65-F5344CB8AC3E}">
        <p14:creationId xmlns:p14="http://schemas.microsoft.com/office/powerpoint/2010/main" val="1614814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62"/>
            <a:ext cx="8229600" cy="1143000"/>
          </a:xfrm>
        </p:spPr>
        <p:txBody>
          <a:bodyPr/>
          <a:lstStyle/>
          <a:p>
            <a:r>
              <a:rPr lang="en-US" dirty="0" smtClean="0"/>
              <a:t>The idea</a:t>
            </a:r>
            <a:endParaRPr lang="en-US" dirty="0"/>
          </a:p>
        </p:txBody>
      </p:sp>
      <p:sp>
        <p:nvSpPr>
          <p:cNvPr id="4" name="Content Placeholder 3"/>
          <p:cNvSpPr>
            <a:spLocks noGrp="1"/>
          </p:cNvSpPr>
          <p:nvPr>
            <p:ph sz="half" idx="2"/>
          </p:nvPr>
        </p:nvSpPr>
        <p:spPr>
          <a:xfrm>
            <a:off x="4927600" y="1092200"/>
            <a:ext cx="4216400" cy="5380392"/>
          </a:xfrm>
        </p:spPr>
        <p:txBody>
          <a:bodyPr/>
          <a:lstStyle/>
          <a:p>
            <a:pPr marL="514350" indent="-514350">
              <a:buFont typeface="+mj-lt"/>
              <a:buAutoNum type="arabicPeriod"/>
            </a:pPr>
            <a:r>
              <a:rPr lang="en-US" dirty="0" smtClean="0"/>
              <a:t>Transform values to ranks (for each variable).</a:t>
            </a:r>
          </a:p>
          <a:p>
            <a:pPr marL="514350" indent="-514350">
              <a:buFont typeface="+mj-lt"/>
              <a:buAutoNum type="arabicPeriod"/>
            </a:pPr>
            <a:r>
              <a:rPr lang="en-US" dirty="0" smtClean="0"/>
              <a:t>Calculate Pearson’s product-moment correlation between the ranks (not the actual values).</a:t>
            </a: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3230201927"/>
              </p:ext>
            </p:extLst>
          </p:nvPr>
        </p:nvGraphicFramePr>
        <p:xfrm>
          <a:off x="0" y="1049339"/>
          <a:ext cx="4838700" cy="5423253"/>
        </p:xfrm>
        <a:graphic>
          <a:graphicData uri="http://schemas.openxmlformats.org/drawingml/2006/table">
            <a:tbl>
              <a:tblPr firstRow="1" bandRow="1">
                <a:tableStyleId>{5C22544A-7EE6-4342-B048-85BDC9FD1C3A}</a:tableStyleId>
              </a:tblPr>
              <a:tblGrid>
                <a:gridCol w="1209675"/>
                <a:gridCol w="1209675"/>
                <a:gridCol w="1209675"/>
                <a:gridCol w="1209675"/>
              </a:tblGrid>
              <a:tr h="881061">
                <a:tc>
                  <a:txBody>
                    <a:bodyPr/>
                    <a:lstStyle/>
                    <a:p>
                      <a:pPr algn="ctr"/>
                      <a:r>
                        <a:rPr lang="en-US" sz="2400" dirty="0" smtClean="0"/>
                        <a:t>IQ score</a:t>
                      </a:r>
                      <a:endParaRPr lang="en-US" sz="2400" dirty="0"/>
                    </a:p>
                  </a:txBody>
                  <a:tcPr/>
                </a:tc>
                <a:tc>
                  <a:txBody>
                    <a:bodyPr/>
                    <a:lstStyle/>
                    <a:p>
                      <a:pPr algn="ctr"/>
                      <a:r>
                        <a:rPr lang="en-US" sz="2400" dirty="0" smtClean="0"/>
                        <a:t>Rank (IQ)</a:t>
                      </a:r>
                      <a:endParaRPr lang="en-US" sz="2400" dirty="0"/>
                    </a:p>
                  </a:txBody>
                  <a:tcPr/>
                </a:tc>
                <a:tc>
                  <a:txBody>
                    <a:bodyPr/>
                    <a:lstStyle/>
                    <a:p>
                      <a:pPr algn="ctr"/>
                      <a:r>
                        <a:rPr lang="en-US" sz="2400" dirty="0" smtClean="0"/>
                        <a:t>Height inches </a:t>
                      </a:r>
                      <a:endParaRPr lang="en-US" sz="2400" dirty="0"/>
                    </a:p>
                  </a:txBody>
                  <a:tcPr/>
                </a:tc>
                <a:tc>
                  <a:txBody>
                    <a:bodyPr/>
                    <a:lstStyle/>
                    <a:p>
                      <a:pPr algn="ctr"/>
                      <a:r>
                        <a:rPr lang="en-US" sz="2400" baseline="0" dirty="0" smtClean="0"/>
                        <a:t>Rank (Height) </a:t>
                      </a:r>
                      <a:endParaRPr lang="en-US" sz="2400" dirty="0"/>
                    </a:p>
                  </a:txBody>
                  <a:tcPr/>
                </a:tc>
              </a:tr>
              <a:tr h="504688">
                <a:tc>
                  <a:txBody>
                    <a:bodyPr/>
                    <a:lstStyle/>
                    <a:p>
                      <a:pPr algn="ctr"/>
                      <a:r>
                        <a:rPr lang="en-US" sz="2400" dirty="0" smtClean="0"/>
                        <a:t>85</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69</a:t>
                      </a:r>
                      <a:endParaRPr lang="en-US" sz="2400" dirty="0"/>
                    </a:p>
                  </a:txBody>
                  <a:tcPr/>
                </a:tc>
                <a:tc>
                  <a:txBody>
                    <a:bodyPr/>
                    <a:lstStyle/>
                    <a:p>
                      <a:pPr algn="ctr"/>
                      <a:r>
                        <a:rPr lang="en-US" sz="2400" dirty="0" smtClean="0"/>
                        <a:t>6</a:t>
                      </a:r>
                      <a:endParaRPr lang="en-US" sz="2400" dirty="0"/>
                    </a:p>
                  </a:txBody>
                  <a:tcPr/>
                </a:tc>
              </a:tr>
              <a:tr h="504688">
                <a:tc>
                  <a:txBody>
                    <a:bodyPr/>
                    <a:lstStyle/>
                    <a:p>
                      <a:pPr algn="ctr"/>
                      <a:r>
                        <a:rPr lang="en-US" sz="2400" dirty="0" smtClean="0"/>
                        <a:t>87</a:t>
                      </a:r>
                      <a:endParaRPr lang="en-US" sz="2400" dirty="0"/>
                    </a:p>
                  </a:txBody>
                  <a:tcPr/>
                </a:tc>
                <a:tc>
                  <a:txBody>
                    <a:bodyPr/>
                    <a:lstStyle/>
                    <a:p>
                      <a:pPr algn="ctr"/>
                      <a:r>
                        <a:rPr lang="en-US" sz="2400" dirty="0" smtClean="0"/>
                        <a:t>2</a:t>
                      </a:r>
                      <a:endParaRPr lang="en-US" sz="2400" dirty="0"/>
                    </a:p>
                  </a:txBody>
                  <a:tcPr/>
                </a:tc>
                <a:tc>
                  <a:txBody>
                    <a:bodyPr/>
                    <a:lstStyle/>
                    <a:p>
                      <a:pPr algn="ctr"/>
                      <a:r>
                        <a:rPr lang="en-US" sz="2400" dirty="0" smtClean="0"/>
                        <a:t>68</a:t>
                      </a:r>
                      <a:endParaRPr lang="en-US" sz="2400" dirty="0"/>
                    </a:p>
                  </a:txBody>
                  <a:tcPr/>
                </a:tc>
                <a:tc>
                  <a:txBody>
                    <a:bodyPr/>
                    <a:lstStyle/>
                    <a:p>
                      <a:pPr algn="ctr"/>
                      <a:r>
                        <a:rPr lang="en-US" sz="2400" dirty="0" smtClean="0"/>
                        <a:t>5</a:t>
                      </a:r>
                      <a:endParaRPr lang="en-US" sz="2400" dirty="0"/>
                    </a:p>
                  </a:txBody>
                  <a:tcPr/>
                </a:tc>
              </a:tr>
              <a:tr h="504688">
                <a:tc>
                  <a:txBody>
                    <a:bodyPr/>
                    <a:lstStyle/>
                    <a:p>
                      <a:pPr algn="ctr"/>
                      <a:r>
                        <a:rPr lang="en-US" sz="2400" dirty="0" smtClean="0"/>
                        <a:t>95</a:t>
                      </a:r>
                      <a:endParaRPr lang="en-US" sz="2400" dirty="0"/>
                    </a:p>
                  </a:txBody>
                  <a:tcPr/>
                </a:tc>
                <a:tc>
                  <a:txBody>
                    <a:bodyPr/>
                    <a:lstStyle/>
                    <a:p>
                      <a:pPr algn="ctr"/>
                      <a:r>
                        <a:rPr lang="en-US" sz="2400" dirty="0" smtClean="0"/>
                        <a:t>3</a:t>
                      </a:r>
                      <a:endParaRPr lang="en-US" sz="2400" dirty="0"/>
                    </a:p>
                  </a:txBody>
                  <a:tcPr/>
                </a:tc>
                <a:tc>
                  <a:txBody>
                    <a:bodyPr/>
                    <a:lstStyle/>
                    <a:p>
                      <a:pPr algn="ctr"/>
                      <a:r>
                        <a:rPr lang="en-US" sz="2400" dirty="0" smtClean="0"/>
                        <a:t>70</a:t>
                      </a:r>
                      <a:endParaRPr lang="en-US" sz="2400" dirty="0"/>
                    </a:p>
                  </a:txBody>
                  <a:tcPr/>
                </a:tc>
                <a:tc>
                  <a:txBody>
                    <a:bodyPr/>
                    <a:lstStyle/>
                    <a:p>
                      <a:pPr algn="ctr"/>
                      <a:r>
                        <a:rPr lang="en-US" sz="2400" dirty="0" smtClean="0"/>
                        <a:t>7</a:t>
                      </a:r>
                      <a:endParaRPr lang="en-US" sz="2400" dirty="0"/>
                    </a:p>
                  </a:txBody>
                  <a:tcPr/>
                </a:tc>
              </a:tr>
              <a:tr h="504688">
                <a:tc>
                  <a:txBody>
                    <a:bodyPr/>
                    <a:lstStyle/>
                    <a:p>
                      <a:pPr algn="ctr"/>
                      <a:r>
                        <a:rPr lang="en-US" sz="2400" dirty="0" smtClean="0"/>
                        <a:t>100</a:t>
                      </a:r>
                      <a:endParaRPr lang="en-US" sz="2400" dirty="0"/>
                    </a:p>
                  </a:txBody>
                  <a:tcPr/>
                </a:tc>
                <a:tc>
                  <a:txBody>
                    <a:bodyPr/>
                    <a:lstStyle/>
                    <a:p>
                      <a:pPr algn="ctr"/>
                      <a:r>
                        <a:rPr lang="en-US" sz="2400" dirty="0" smtClean="0"/>
                        <a:t>4</a:t>
                      </a:r>
                      <a:endParaRPr lang="en-US" sz="2400" dirty="0"/>
                    </a:p>
                  </a:txBody>
                  <a:tcPr/>
                </a:tc>
                <a:tc>
                  <a:txBody>
                    <a:bodyPr/>
                    <a:lstStyle/>
                    <a:p>
                      <a:pPr algn="ctr"/>
                      <a:r>
                        <a:rPr lang="en-US" sz="2400" dirty="0" smtClean="0"/>
                        <a:t>65</a:t>
                      </a:r>
                      <a:endParaRPr lang="en-US" sz="2400" dirty="0"/>
                    </a:p>
                  </a:txBody>
                  <a:tcPr/>
                </a:tc>
                <a:tc>
                  <a:txBody>
                    <a:bodyPr/>
                    <a:lstStyle/>
                    <a:p>
                      <a:pPr algn="ctr"/>
                      <a:r>
                        <a:rPr lang="en-US" sz="2400" dirty="0" smtClean="0"/>
                        <a:t>3</a:t>
                      </a:r>
                      <a:endParaRPr lang="en-US" sz="2400" dirty="0"/>
                    </a:p>
                  </a:txBody>
                  <a:tcPr/>
                </a:tc>
              </a:tr>
              <a:tr h="504688">
                <a:tc>
                  <a:txBody>
                    <a:bodyPr/>
                    <a:lstStyle/>
                    <a:p>
                      <a:pPr algn="ctr"/>
                      <a:r>
                        <a:rPr lang="en-US" sz="2400" dirty="0" smtClean="0"/>
                        <a:t>102</a:t>
                      </a:r>
                      <a:endParaRPr lang="en-US" sz="2400" dirty="0"/>
                    </a:p>
                  </a:txBody>
                  <a:tcPr/>
                </a:tc>
                <a:tc>
                  <a:txBody>
                    <a:bodyPr/>
                    <a:lstStyle/>
                    <a:p>
                      <a:pPr algn="ctr"/>
                      <a:r>
                        <a:rPr lang="en-US" sz="2400" dirty="0" smtClean="0"/>
                        <a:t>5</a:t>
                      </a:r>
                      <a:endParaRPr lang="en-US" sz="2400" dirty="0"/>
                    </a:p>
                  </a:txBody>
                  <a:tcPr/>
                </a:tc>
                <a:tc>
                  <a:txBody>
                    <a:bodyPr/>
                    <a:lstStyle/>
                    <a:p>
                      <a:pPr algn="ctr"/>
                      <a:r>
                        <a:rPr lang="en-US" sz="2400" dirty="0" smtClean="0"/>
                        <a:t>60</a:t>
                      </a:r>
                      <a:endParaRPr lang="en-US" sz="2400" dirty="0"/>
                    </a:p>
                  </a:txBody>
                  <a:tcPr/>
                </a:tc>
                <a:tc>
                  <a:txBody>
                    <a:bodyPr/>
                    <a:lstStyle/>
                    <a:p>
                      <a:pPr algn="ctr"/>
                      <a:r>
                        <a:rPr lang="en-US" sz="2400" dirty="0" smtClean="0"/>
                        <a:t>1</a:t>
                      </a:r>
                      <a:endParaRPr lang="en-US" sz="2400" dirty="0"/>
                    </a:p>
                  </a:txBody>
                  <a:tcPr/>
                </a:tc>
              </a:tr>
              <a:tr h="504688">
                <a:tc>
                  <a:txBody>
                    <a:bodyPr/>
                    <a:lstStyle/>
                    <a:p>
                      <a:pPr algn="ctr"/>
                      <a:r>
                        <a:rPr lang="en-US" sz="2400" dirty="0" smtClean="0"/>
                        <a:t>105</a:t>
                      </a:r>
                      <a:endParaRPr lang="en-US" sz="2400" dirty="0"/>
                    </a:p>
                  </a:txBody>
                  <a:tcPr/>
                </a:tc>
                <a:tc>
                  <a:txBody>
                    <a:bodyPr/>
                    <a:lstStyle/>
                    <a:p>
                      <a:pPr algn="ctr"/>
                      <a:r>
                        <a:rPr lang="en-US" sz="2400" dirty="0" smtClean="0"/>
                        <a:t>6</a:t>
                      </a:r>
                      <a:endParaRPr lang="en-US" sz="2400" dirty="0"/>
                    </a:p>
                  </a:txBody>
                  <a:tcPr/>
                </a:tc>
                <a:tc>
                  <a:txBody>
                    <a:bodyPr/>
                    <a:lstStyle/>
                    <a:p>
                      <a:pPr algn="ctr"/>
                      <a:r>
                        <a:rPr lang="en-US" sz="2400" dirty="0" smtClean="0"/>
                        <a:t>61</a:t>
                      </a:r>
                      <a:endParaRPr lang="en-US" sz="2400" dirty="0"/>
                    </a:p>
                  </a:txBody>
                  <a:tcPr/>
                </a:tc>
                <a:tc>
                  <a:txBody>
                    <a:bodyPr/>
                    <a:lstStyle/>
                    <a:p>
                      <a:pPr algn="ctr"/>
                      <a:r>
                        <a:rPr lang="en-US" sz="2400" dirty="0" smtClean="0"/>
                        <a:t>2</a:t>
                      </a:r>
                      <a:endParaRPr lang="en-US" sz="2400" dirty="0"/>
                    </a:p>
                  </a:txBody>
                  <a:tcPr/>
                </a:tc>
              </a:tr>
              <a:tr h="504688">
                <a:tc>
                  <a:txBody>
                    <a:bodyPr/>
                    <a:lstStyle/>
                    <a:p>
                      <a:pPr algn="ctr"/>
                      <a:r>
                        <a:rPr lang="en-US" sz="2400" dirty="0" smtClean="0"/>
                        <a:t>110</a:t>
                      </a:r>
                      <a:endParaRPr lang="en-US" sz="2400" dirty="0"/>
                    </a:p>
                  </a:txBody>
                  <a:tcPr/>
                </a:tc>
                <a:tc>
                  <a:txBody>
                    <a:bodyPr/>
                    <a:lstStyle/>
                    <a:p>
                      <a:pPr algn="ctr"/>
                      <a:r>
                        <a:rPr lang="en-US" sz="2400" dirty="0" smtClean="0"/>
                        <a:t>7</a:t>
                      </a:r>
                      <a:endParaRPr lang="en-US" sz="2400" dirty="0"/>
                    </a:p>
                  </a:txBody>
                  <a:tcPr/>
                </a:tc>
                <a:tc>
                  <a:txBody>
                    <a:bodyPr/>
                    <a:lstStyle/>
                    <a:p>
                      <a:pPr algn="ctr"/>
                      <a:r>
                        <a:rPr lang="en-US" sz="2400" dirty="0" smtClean="0"/>
                        <a:t>75</a:t>
                      </a:r>
                      <a:endParaRPr lang="en-US" sz="2400" dirty="0"/>
                    </a:p>
                  </a:txBody>
                  <a:tcPr/>
                </a:tc>
                <a:tc>
                  <a:txBody>
                    <a:bodyPr/>
                    <a:lstStyle/>
                    <a:p>
                      <a:pPr algn="ctr"/>
                      <a:r>
                        <a:rPr lang="en-US" sz="2400" dirty="0" smtClean="0"/>
                        <a:t>9</a:t>
                      </a:r>
                      <a:endParaRPr lang="en-US" sz="2400" dirty="0"/>
                    </a:p>
                  </a:txBody>
                  <a:tcPr/>
                </a:tc>
              </a:tr>
              <a:tr h="504688">
                <a:tc>
                  <a:txBody>
                    <a:bodyPr/>
                    <a:lstStyle/>
                    <a:p>
                      <a:pPr algn="ctr"/>
                      <a:r>
                        <a:rPr lang="en-US" sz="2400" dirty="0" smtClean="0"/>
                        <a:t>120</a:t>
                      </a:r>
                      <a:endParaRPr lang="en-US" sz="2400" dirty="0"/>
                    </a:p>
                  </a:txBody>
                  <a:tcPr/>
                </a:tc>
                <a:tc>
                  <a:txBody>
                    <a:bodyPr/>
                    <a:lstStyle/>
                    <a:p>
                      <a:pPr algn="ctr"/>
                      <a:r>
                        <a:rPr lang="en-US" sz="2400" dirty="0" smtClean="0"/>
                        <a:t>8</a:t>
                      </a:r>
                      <a:endParaRPr lang="en-US" sz="2400" dirty="0"/>
                    </a:p>
                  </a:txBody>
                  <a:tcPr/>
                </a:tc>
                <a:tc>
                  <a:txBody>
                    <a:bodyPr/>
                    <a:lstStyle/>
                    <a:p>
                      <a:pPr algn="ctr"/>
                      <a:r>
                        <a:rPr lang="en-US" sz="2400" dirty="0" smtClean="0"/>
                        <a:t>67</a:t>
                      </a:r>
                      <a:endParaRPr lang="en-US" sz="2400" dirty="0"/>
                    </a:p>
                  </a:txBody>
                  <a:tcPr/>
                </a:tc>
                <a:tc>
                  <a:txBody>
                    <a:bodyPr/>
                    <a:lstStyle/>
                    <a:p>
                      <a:pPr algn="ctr"/>
                      <a:r>
                        <a:rPr lang="en-US" sz="2400" dirty="0" smtClean="0"/>
                        <a:t>4</a:t>
                      </a:r>
                      <a:endParaRPr lang="en-US" sz="2400" dirty="0"/>
                    </a:p>
                  </a:txBody>
                  <a:tcPr/>
                </a:tc>
              </a:tr>
              <a:tr h="504688">
                <a:tc>
                  <a:txBody>
                    <a:bodyPr/>
                    <a:lstStyle/>
                    <a:p>
                      <a:pPr algn="ctr"/>
                      <a:r>
                        <a:rPr lang="en-US" sz="2400" dirty="0" smtClean="0"/>
                        <a:t>140</a:t>
                      </a:r>
                      <a:endParaRPr lang="en-US" sz="2400" dirty="0"/>
                    </a:p>
                  </a:txBody>
                  <a:tcPr/>
                </a:tc>
                <a:tc>
                  <a:txBody>
                    <a:bodyPr/>
                    <a:lstStyle/>
                    <a:p>
                      <a:pPr algn="ctr"/>
                      <a:r>
                        <a:rPr lang="en-US" sz="2400" dirty="0" smtClean="0"/>
                        <a:t>9</a:t>
                      </a:r>
                      <a:endParaRPr lang="en-US" sz="2400" dirty="0"/>
                    </a:p>
                  </a:txBody>
                  <a:tcPr/>
                </a:tc>
                <a:tc>
                  <a:txBody>
                    <a:bodyPr/>
                    <a:lstStyle/>
                    <a:p>
                      <a:pPr algn="ctr"/>
                      <a:r>
                        <a:rPr lang="en-US" sz="2400" dirty="0" smtClean="0"/>
                        <a:t>71</a:t>
                      </a:r>
                      <a:endParaRPr lang="en-US" sz="2400" dirty="0"/>
                    </a:p>
                  </a:txBody>
                  <a:tcPr/>
                </a:tc>
                <a:tc>
                  <a:txBody>
                    <a:bodyPr/>
                    <a:lstStyle/>
                    <a:p>
                      <a:pPr algn="ctr"/>
                      <a:r>
                        <a:rPr lang="en-US" sz="2400" dirty="0" smtClean="0"/>
                        <a:t>8</a:t>
                      </a:r>
                      <a:endParaRPr lang="en-US" sz="2400" dirty="0"/>
                    </a:p>
                  </a:txBody>
                  <a:tcPr/>
                </a:tc>
              </a:tr>
            </a:tbl>
          </a:graphicData>
        </a:graphic>
      </p:graphicFrame>
    </p:spTree>
    <p:extLst>
      <p:ext uri="{BB962C8B-B14F-4D97-AF65-F5344CB8AC3E}">
        <p14:creationId xmlns:p14="http://schemas.microsoft.com/office/powerpoint/2010/main" val="775223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81440" y="2425844"/>
            <a:ext cx="5062560" cy="4038455"/>
          </a:xfrm>
          <a:prstGeom prst="rect">
            <a:avLst/>
          </a:prstGeom>
        </p:spPr>
      </p:pic>
      <p:sp>
        <p:nvSpPr>
          <p:cNvPr id="5" name="Title 4"/>
          <p:cNvSpPr>
            <a:spLocks noGrp="1"/>
          </p:cNvSpPr>
          <p:nvPr>
            <p:ph type="title"/>
          </p:nvPr>
        </p:nvSpPr>
        <p:spPr/>
        <p:txBody>
          <a:bodyPr>
            <a:normAutofit/>
          </a:bodyPr>
          <a:lstStyle/>
          <a:p>
            <a:r>
              <a:rPr lang="en-US" sz="3600" dirty="0" smtClean="0"/>
              <a:t>Why is Spearman’s rank correlation useful?</a:t>
            </a:r>
            <a:endParaRPr lang="en-US" sz="3600" dirty="0"/>
          </a:p>
        </p:txBody>
      </p:sp>
      <p:sp>
        <p:nvSpPr>
          <p:cNvPr id="6" name="Content Placeholder 5"/>
          <p:cNvSpPr>
            <a:spLocks noGrp="1"/>
          </p:cNvSpPr>
          <p:nvPr>
            <p:ph sz="half" idx="1"/>
          </p:nvPr>
        </p:nvSpPr>
        <p:spPr>
          <a:xfrm>
            <a:off x="0" y="1247026"/>
            <a:ext cx="4495800" cy="5610974"/>
          </a:xfrm>
        </p:spPr>
        <p:txBody>
          <a:bodyPr>
            <a:normAutofit/>
          </a:bodyPr>
          <a:lstStyle/>
          <a:p>
            <a:r>
              <a:rPr lang="en-US" dirty="0" smtClean="0"/>
              <a:t>In analogy to the median. What matters is not the absolute value of measurements, but their rank order.</a:t>
            </a:r>
          </a:p>
          <a:p>
            <a:r>
              <a:rPr lang="en-US" dirty="0" smtClean="0"/>
              <a:t>Product-moment correlation relies on linear relationship. Spearman’s rank correlation can represent nonlinear relationships, as long as it is monotonic. </a:t>
            </a:r>
            <a:endParaRPr lang="en-US" dirty="0"/>
          </a:p>
        </p:txBody>
      </p:sp>
      <p:sp>
        <p:nvSpPr>
          <p:cNvPr id="11" name="TextBox 10"/>
          <p:cNvSpPr txBox="1"/>
          <p:nvPr/>
        </p:nvSpPr>
        <p:spPr>
          <a:xfrm>
            <a:off x="5056069" y="1247026"/>
            <a:ext cx="2903359" cy="1077218"/>
          </a:xfrm>
          <a:prstGeom prst="rect">
            <a:avLst/>
          </a:prstGeom>
          <a:noFill/>
        </p:spPr>
        <p:txBody>
          <a:bodyPr wrap="none" rtlCol="0">
            <a:spAutoFit/>
          </a:bodyPr>
          <a:lstStyle/>
          <a:p>
            <a:r>
              <a:rPr lang="en-US" sz="3200" dirty="0" smtClean="0"/>
              <a:t>Pearson: r= 0.91</a:t>
            </a:r>
          </a:p>
          <a:p>
            <a:r>
              <a:rPr lang="en-US" sz="3200" dirty="0" smtClean="0"/>
              <a:t>Spearman: </a:t>
            </a:r>
            <a:r>
              <a:rPr lang="en-US" sz="3200" dirty="0" err="1" smtClean="0"/>
              <a:t>ρ</a:t>
            </a:r>
            <a:r>
              <a:rPr lang="en-US" sz="3200" dirty="0" smtClean="0"/>
              <a:t> = 1</a:t>
            </a:r>
            <a:endParaRPr lang="en-US" sz="3200" dirty="0"/>
          </a:p>
        </p:txBody>
      </p:sp>
    </p:spTree>
    <p:extLst>
      <p:ext uri="{BB962C8B-B14F-4D97-AF65-F5344CB8AC3E}">
        <p14:creationId xmlns:p14="http://schemas.microsoft.com/office/powerpoint/2010/main" val="538103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Summarizing data</a:t>
            </a:r>
            <a:endParaRPr lang="en-US" dirty="0"/>
          </a:p>
        </p:txBody>
      </p:sp>
      <p:pic>
        <p:nvPicPr>
          <p:cNvPr id="4" name="Content Placeholder 3"/>
          <p:cNvPicPr>
            <a:picLocks noGrp="1" noChangeAspect="1"/>
          </p:cNvPicPr>
          <p:nvPr>
            <p:ph idx="1"/>
          </p:nvPr>
        </p:nvPicPr>
        <p:blipFill>
          <a:blip r:embed="rId2"/>
          <a:srcRect t="-11177" b="-11177"/>
          <a:stretch>
            <a:fillRect/>
          </a:stretch>
        </p:blipFill>
        <p:spPr>
          <a:xfrm>
            <a:off x="11669" y="1549402"/>
            <a:ext cx="9098455" cy="5003800"/>
          </a:xfrm>
        </p:spPr>
      </p:pic>
    </p:spTree>
    <p:extLst>
      <p:ext uri="{BB962C8B-B14F-4D97-AF65-F5344CB8AC3E}">
        <p14:creationId xmlns:p14="http://schemas.microsoft.com/office/powerpoint/2010/main" val="15638327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74638"/>
            <a:ext cx="9144000" cy="1143000"/>
          </a:xfrm>
        </p:spPr>
        <p:txBody>
          <a:bodyPr>
            <a:normAutofit/>
          </a:bodyPr>
          <a:lstStyle/>
          <a:p>
            <a:r>
              <a:rPr lang="en-US" dirty="0" smtClean="0"/>
              <a:t>It is also more robust</a:t>
            </a:r>
            <a:endParaRPr lang="en-US" dirty="0"/>
          </a:p>
        </p:txBody>
      </p:sp>
      <p:sp>
        <p:nvSpPr>
          <p:cNvPr id="8" name="Content Placeholder 7"/>
          <p:cNvSpPr>
            <a:spLocks noGrp="1"/>
          </p:cNvSpPr>
          <p:nvPr>
            <p:ph sz="half" idx="1"/>
          </p:nvPr>
        </p:nvSpPr>
        <p:spPr>
          <a:xfrm>
            <a:off x="0" y="1600200"/>
            <a:ext cx="4495800" cy="5257800"/>
          </a:xfrm>
        </p:spPr>
        <p:txBody>
          <a:bodyPr/>
          <a:lstStyle/>
          <a:p>
            <a:r>
              <a:rPr lang="en-US" dirty="0" smtClean="0"/>
              <a:t>Pearson’s r is very susceptible to outliers.</a:t>
            </a:r>
          </a:p>
          <a:p>
            <a:r>
              <a:rPr lang="en-US" dirty="0" smtClean="0"/>
              <a:t>Outliers dramatically affect Product-Moment correlations: 0.99 </a:t>
            </a:r>
            <a:r>
              <a:rPr lang="en-US" dirty="0" smtClean="0">
                <a:sym typeface="Wingdings"/>
              </a:rPr>
              <a:t> 0.79.</a:t>
            </a:r>
          </a:p>
          <a:p>
            <a:r>
              <a:rPr lang="en-US" dirty="0" smtClean="0">
                <a:sym typeface="Wingdings"/>
              </a:rPr>
              <a:t>Spearman: 0.99  0.95</a:t>
            </a:r>
            <a:endParaRPr lang="en-US" dirty="0"/>
          </a:p>
        </p:txBody>
      </p:sp>
      <p:pic>
        <p:nvPicPr>
          <p:cNvPr id="13" name="Picture 12"/>
          <p:cNvPicPr>
            <a:picLocks noChangeAspect="1"/>
          </p:cNvPicPr>
          <p:nvPr/>
        </p:nvPicPr>
        <p:blipFill>
          <a:blip r:embed="rId2"/>
          <a:stretch>
            <a:fillRect/>
          </a:stretch>
        </p:blipFill>
        <p:spPr>
          <a:xfrm>
            <a:off x="4582049" y="1790700"/>
            <a:ext cx="4561951" cy="4330700"/>
          </a:xfrm>
          <a:prstGeom prst="rect">
            <a:avLst/>
          </a:prstGeom>
        </p:spPr>
      </p:pic>
      <p:pic>
        <p:nvPicPr>
          <p:cNvPr id="14" name="Picture 13"/>
          <p:cNvPicPr>
            <a:picLocks noChangeAspect="1"/>
          </p:cNvPicPr>
          <p:nvPr/>
        </p:nvPicPr>
        <p:blipFill>
          <a:blip r:embed="rId3"/>
          <a:stretch>
            <a:fillRect/>
          </a:stretch>
        </p:blipFill>
        <p:spPr>
          <a:xfrm>
            <a:off x="4406900" y="1790700"/>
            <a:ext cx="4737100" cy="4273688"/>
          </a:xfrm>
          <a:prstGeom prst="rect">
            <a:avLst/>
          </a:prstGeom>
        </p:spPr>
      </p:pic>
    </p:spTree>
    <p:extLst>
      <p:ext uri="{BB962C8B-B14F-4D97-AF65-F5344CB8AC3E}">
        <p14:creationId xmlns:p14="http://schemas.microsoft.com/office/powerpoint/2010/main" val="503676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Data-based prediction</a:t>
            </a:r>
            <a:endParaRPr lang="en-US" dirty="0"/>
          </a:p>
        </p:txBody>
      </p:sp>
      <p:sp>
        <p:nvSpPr>
          <p:cNvPr id="6" name="Content Placeholder 5"/>
          <p:cNvSpPr>
            <a:spLocks noGrp="1"/>
          </p:cNvSpPr>
          <p:nvPr>
            <p:ph idx="1"/>
          </p:nvPr>
        </p:nvSpPr>
        <p:spPr>
          <a:xfrm>
            <a:off x="0" y="1600200"/>
            <a:ext cx="9347200" cy="5257800"/>
          </a:xfrm>
        </p:spPr>
        <p:txBody>
          <a:bodyPr>
            <a:normAutofit/>
          </a:bodyPr>
          <a:lstStyle/>
          <a:p>
            <a:pPr marL="0" indent="0">
              <a:buNone/>
            </a:pPr>
            <a:r>
              <a:rPr lang="en-US" sz="4000" dirty="0" smtClean="0"/>
              <a:t>“I have no faith in anything short of actual measurement and the Rule of Three”</a:t>
            </a:r>
          </a:p>
          <a:p>
            <a:pPr marL="0" indent="0">
              <a:buNone/>
            </a:pPr>
            <a:r>
              <a:rPr lang="en-US" sz="4000" dirty="0"/>
              <a:t>	</a:t>
            </a:r>
            <a:r>
              <a:rPr lang="en-US" sz="4000" dirty="0" smtClean="0"/>
              <a:t>								-Charles Darwin, 1855</a:t>
            </a:r>
            <a:endParaRPr lang="en-US" sz="4000" dirty="0"/>
          </a:p>
        </p:txBody>
      </p:sp>
      <p:graphicFrame>
        <p:nvGraphicFramePr>
          <p:cNvPr id="2" name="Object 1"/>
          <p:cNvGraphicFramePr>
            <a:graphicFrameLocks noChangeAspect="1"/>
          </p:cNvGraphicFramePr>
          <p:nvPr>
            <p:extLst>
              <p:ext uri="{D42A27DB-BD31-4B8C-83A1-F6EECF244321}">
                <p14:modId xmlns:p14="http://schemas.microsoft.com/office/powerpoint/2010/main" val="3189593752"/>
              </p:ext>
            </p:extLst>
          </p:nvPr>
        </p:nvGraphicFramePr>
        <p:xfrm>
          <a:off x="3042708" y="3683533"/>
          <a:ext cx="2903538" cy="2903537"/>
        </p:xfrm>
        <a:graphic>
          <a:graphicData uri="http://schemas.openxmlformats.org/presentationml/2006/ole">
            <mc:AlternateContent xmlns:mc="http://schemas.openxmlformats.org/markup-compatibility/2006">
              <mc:Choice xmlns:v="urn:schemas-microsoft-com:vml" Requires="v">
                <p:oleObj spid="_x0000_s59421" name="Equation" r:id="rId4" imgW="393700" imgH="393700" progId="Equation.3">
                  <p:embed/>
                </p:oleObj>
              </mc:Choice>
              <mc:Fallback>
                <p:oleObj name="Equation" r:id="rId4" imgW="393700" imgH="393700" progId="Equation.3">
                  <p:embed/>
                  <p:pic>
                    <p:nvPicPr>
                      <p:cNvPr id="0" name=""/>
                      <p:cNvPicPr/>
                      <p:nvPr/>
                    </p:nvPicPr>
                    <p:blipFill>
                      <a:blip r:embed="rId5"/>
                      <a:stretch>
                        <a:fillRect/>
                      </a:stretch>
                    </p:blipFill>
                    <p:spPr>
                      <a:xfrm>
                        <a:off x="3042708" y="3683533"/>
                        <a:ext cx="2903538" cy="2903537"/>
                      </a:xfrm>
                      <a:prstGeom prst="rect">
                        <a:avLst/>
                      </a:prstGeom>
                    </p:spPr>
                  </p:pic>
                </p:oleObj>
              </mc:Fallback>
            </mc:AlternateContent>
          </a:graphicData>
        </a:graphic>
      </p:graphicFrame>
    </p:spTree>
    <p:extLst>
      <p:ext uri="{BB962C8B-B14F-4D97-AF65-F5344CB8AC3E}">
        <p14:creationId xmlns:p14="http://schemas.microsoft.com/office/powerpoint/2010/main" val="487526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3764"/>
            <a:ext cx="8229600" cy="1143000"/>
          </a:xfrm>
        </p:spPr>
        <p:txBody>
          <a:bodyPr/>
          <a:lstStyle/>
          <a:p>
            <a:r>
              <a:rPr lang="en-US" dirty="0" smtClean="0"/>
              <a:t>Regression (historical)</a:t>
            </a:r>
            <a:endParaRPr lang="en-US" dirty="0"/>
          </a:p>
        </p:txBody>
      </p:sp>
      <p:pic>
        <p:nvPicPr>
          <p:cNvPr id="7" name="Content Placeholder 6"/>
          <p:cNvPicPr>
            <a:picLocks noGrp="1" noChangeAspect="1"/>
          </p:cNvPicPr>
          <p:nvPr>
            <p:ph sz="half" idx="1"/>
          </p:nvPr>
        </p:nvPicPr>
        <p:blipFill>
          <a:blip r:embed="rId2"/>
          <a:srcRect t="-16157" b="-16157"/>
          <a:stretch>
            <a:fillRect/>
          </a:stretch>
        </p:blipFill>
        <p:spPr>
          <a:xfrm>
            <a:off x="0" y="1087827"/>
            <a:ext cx="4648200" cy="5209127"/>
          </a:xfrm>
        </p:spPr>
      </p:pic>
      <p:pic>
        <p:nvPicPr>
          <p:cNvPr id="6" name="Content Placeholder 5"/>
          <p:cNvPicPr>
            <a:picLocks noGrp="1" noChangeAspect="1"/>
          </p:cNvPicPr>
          <p:nvPr>
            <p:ph sz="half" idx="2"/>
          </p:nvPr>
        </p:nvPicPr>
        <p:blipFill>
          <a:blip r:embed="rId3"/>
          <a:srcRect l="-10566" r="-10566"/>
          <a:stretch>
            <a:fillRect/>
          </a:stretch>
        </p:blipFill>
        <p:spPr>
          <a:xfrm>
            <a:off x="4495800" y="1087827"/>
            <a:ext cx="4648200" cy="5209127"/>
          </a:xfrm>
        </p:spPr>
      </p:pic>
      <p:sp>
        <p:nvSpPr>
          <p:cNvPr id="3" name="TextBox 2"/>
          <p:cNvSpPr txBox="1"/>
          <p:nvPr/>
        </p:nvSpPr>
        <p:spPr>
          <a:xfrm>
            <a:off x="4648200" y="6224645"/>
            <a:ext cx="4553250" cy="584776"/>
          </a:xfrm>
          <a:prstGeom prst="rect">
            <a:avLst/>
          </a:prstGeom>
          <a:noFill/>
        </p:spPr>
        <p:txBody>
          <a:bodyPr wrap="none" rtlCol="0">
            <a:spAutoFit/>
          </a:bodyPr>
          <a:lstStyle/>
          <a:p>
            <a:r>
              <a:rPr lang="en-US" sz="3200" dirty="0" smtClean="0"/>
              <a:t>Francis Galton, 1822-1911</a:t>
            </a:r>
            <a:endParaRPr lang="en-US" sz="3200" dirty="0"/>
          </a:p>
        </p:txBody>
      </p:sp>
    </p:spTree>
    <p:extLst>
      <p:ext uri="{BB962C8B-B14F-4D97-AF65-F5344CB8AC3E}">
        <p14:creationId xmlns:p14="http://schemas.microsoft.com/office/powerpoint/2010/main" val="319570322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9874"/>
            <a:ext cx="8229600" cy="1143000"/>
          </a:xfrm>
        </p:spPr>
        <p:txBody>
          <a:bodyPr/>
          <a:lstStyle/>
          <a:p>
            <a:r>
              <a:rPr lang="en-US" dirty="0" smtClean="0"/>
              <a:t>Regression</a:t>
            </a:r>
            <a:endParaRPr lang="en-US" dirty="0"/>
          </a:p>
        </p:txBody>
      </p:sp>
      <p:sp>
        <p:nvSpPr>
          <p:cNvPr id="4" name="Content Placeholder 3"/>
          <p:cNvSpPr>
            <a:spLocks noGrp="1"/>
          </p:cNvSpPr>
          <p:nvPr>
            <p:ph idx="1"/>
          </p:nvPr>
        </p:nvSpPr>
        <p:spPr>
          <a:xfrm>
            <a:off x="-90723" y="544412"/>
            <a:ext cx="9404825" cy="6546034"/>
          </a:xfrm>
        </p:spPr>
        <p:txBody>
          <a:bodyPr>
            <a:normAutofit fontScale="85000" lnSpcReduction="10000"/>
          </a:bodyPr>
          <a:lstStyle/>
          <a:p>
            <a:r>
              <a:rPr lang="en-US" dirty="0" smtClean="0"/>
              <a:t>A historical term.</a:t>
            </a:r>
          </a:p>
          <a:p>
            <a:r>
              <a:rPr lang="en-US" dirty="0" smtClean="0"/>
              <a:t>Introduced by Galton. </a:t>
            </a:r>
          </a:p>
          <a:p>
            <a:r>
              <a:rPr lang="en-US" dirty="0" smtClean="0"/>
              <a:t>Wanted to know the height of children based on the height of their parents. </a:t>
            </a:r>
          </a:p>
          <a:p>
            <a:r>
              <a:rPr lang="en-US" dirty="0" smtClean="0"/>
              <a:t>He noticed that one can predict the height of children based on the height of the parents. </a:t>
            </a:r>
          </a:p>
          <a:p>
            <a:r>
              <a:rPr lang="en-US" dirty="0" smtClean="0"/>
              <a:t>But the prediction is not perfect. He observed that the height of the children is “</a:t>
            </a:r>
            <a:r>
              <a:rPr lang="en-US" b="1" dirty="0" smtClean="0"/>
              <a:t>regressing</a:t>
            </a:r>
            <a:r>
              <a:rPr lang="en-US" dirty="0" smtClean="0"/>
              <a:t>” to the mean, i.e. taller parents would tend to have children that are tall, but not as tall as them. = Failure of the rule of three (!)</a:t>
            </a:r>
          </a:p>
          <a:p>
            <a:r>
              <a:rPr lang="en-US" dirty="0" smtClean="0"/>
              <a:t>Why?</a:t>
            </a:r>
          </a:p>
          <a:p>
            <a:r>
              <a:rPr lang="en-US" dirty="0" smtClean="0"/>
              <a:t>Height = Nature + Nurture + Luck </a:t>
            </a:r>
          </a:p>
          <a:p>
            <a:r>
              <a:rPr lang="en-US" dirty="0" smtClean="0"/>
              <a:t>Regression is only avoided if measurements are perfect and completely determined by the </a:t>
            </a:r>
            <a:r>
              <a:rPr lang="en-US" b="1" dirty="0" smtClean="0"/>
              <a:t>predictor</a:t>
            </a:r>
            <a:r>
              <a:rPr lang="en-US" dirty="0" smtClean="0"/>
              <a:t>.</a:t>
            </a:r>
          </a:p>
          <a:p>
            <a:r>
              <a:rPr lang="en-US" dirty="0" smtClean="0"/>
              <a:t>A better term would be </a:t>
            </a:r>
            <a:r>
              <a:rPr lang="en-US" b="1" dirty="0" smtClean="0"/>
              <a:t>prediction</a:t>
            </a:r>
            <a:r>
              <a:rPr lang="en-US" dirty="0" smtClean="0"/>
              <a:t> (instead of regression). </a:t>
            </a:r>
          </a:p>
        </p:txBody>
      </p:sp>
    </p:spTree>
    <p:extLst>
      <p:ext uri="{BB962C8B-B14F-4D97-AF65-F5344CB8AC3E}">
        <p14:creationId xmlns:p14="http://schemas.microsoft.com/office/powerpoint/2010/main" val="187919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80" y="673540"/>
            <a:ext cx="8534400" cy="6400800"/>
          </a:xfrm>
          <a:prstGeom prst="rect">
            <a:avLst/>
          </a:prstGeom>
        </p:spPr>
      </p:pic>
      <p:pic>
        <p:nvPicPr>
          <p:cNvPr id="9" name="Picture 8" descr="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 y="676656"/>
            <a:ext cx="8534400" cy="6400800"/>
          </a:xfrm>
          <a:prstGeom prst="rect">
            <a:avLst/>
          </a:prstGeom>
        </p:spPr>
      </p:pic>
      <p:pic>
        <p:nvPicPr>
          <p:cNvPr id="10" name="Picture 9" descr="r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84" y="676656"/>
            <a:ext cx="8534400" cy="6400800"/>
          </a:xfrm>
          <a:prstGeom prst="rect">
            <a:avLst/>
          </a:prstGeom>
        </p:spPr>
      </p:pic>
      <p:sp>
        <p:nvSpPr>
          <p:cNvPr id="7" name="TextBox 6"/>
          <p:cNvSpPr txBox="1"/>
          <p:nvPr/>
        </p:nvSpPr>
        <p:spPr>
          <a:xfrm>
            <a:off x="4040484" y="6200904"/>
            <a:ext cx="1735822" cy="707886"/>
          </a:xfrm>
          <a:prstGeom prst="rect">
            <a:avLst/>
          </a:prstGeom>
          <a:noFill/>
        </p:spPr>
        <p:txBody>
          <a:bodyPr wrap="none" rtlCol="0">
            <a:spAutoFit/>
          </a:bodyPr>
          <a:lstStyle/>
          <a:p>
            <a:r>
              <a:rPr lang="en-US" sz="4000" dirty="0" smtClean="0"/>
              <a:t>Income</a:t>
            </a:r>
            <a:endParaRPr lang="en-US" sz="4000" dirty="0"/>
          </a:p>
        </p:txBody>
      </p:sp>
      <p:sp>
        <p:nvSpPr>
          <p:cNvPr id="8" name="TextBox 7"/>
          <p:cNvSpPr txBox="1"/>
          <p:nvPr/>
        </p:nvSpPr>
        <p:spPr>
          <a:xfrm rot="16200000">
            <a:off x="-174687" y="3570483"/>
            <a:ext cx="2332690" cy="707886"/>
          </a:xfrm>
          <a:prstGeom prst="rect">
            <a:avLst/>
          </a:prstGeom>
          <a:noFill/>
        </p:spPr>
        <p:txBody>
          <a:bodyPr wrap="none" rtlCol="0">
            <a:spAutoFit/>
          </a:bodyPr>
          <a:lstStyle/>
          <a:p>
            <a:r>
              <a:rPr lang="en-US" sz="4000" dirty="0" smtClean="0"/>
              <a:t>Happiness</a:t>
            </a:r>
            <a:endParaRPr lang="en-US" sz="4000" dirty="0"/>
          </a:p>
        </p:txBody>
      </p:sp>
      <p:sp>
        <p:nvSpPr>
          <p:cNvPr id="2" name="Title 1"/>
          <p:cNvSpPr>
            <a:spLocks noGrp="1"/>
          </p:cNvSpPr>
          <p:nvPr>
            <p:ph type="title"/>
          </p:nvPr>
        </p:nvSpPr>
        <p:spPr>
          <a:xfrm>
            <a:off x="0" y="5222"/>
            <a:ext cx="9144000" cy="1143000"/>
          </a:xfrm>
        </p:spPr>
        <p:txBody>
          <a:bodyPr>
            <a:normAutofit fontScale="90000"/>
          </a:bodyPr>
          <a:lstStyle/>
          <a:p>
            <a:r>
              <a:rPr lang="en-US" dirty="0" smtClean="0"/>
              <a:t>The regression problem: Where do you draw the line?</a:t>
            </a:r>
            <a:endParaRPr lang="en-US" dirty="0"/>
          </a:p>
        </p:txBody>
      </p:sp>
    </p:spTree>
    <p:extLst>
      <p:ext uri="{BB962C8B-B14F-4D97-AF65-F5344CB8AC3E}">
        <p14:creationId xmlns:p14="http://schemas.microsoft.com/office/powerpoint/2010/main" val="341123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438"/>
            <a:ext cx="9144000" cy="1143000"/>
          </a:xfrm>
        </p:spPr>
        <p:txBody>
          <a:bodyPr>
            <a:noAutofit/>
          </a:bodyPr>
          <a:lstStyle/>
          <a:p>
            <a:r>
              <a:rPr lang="en-US" sz="3400" b="1" dirty="0" smtClean="0"/>
              <a:t>We minimize the sum of the squared differences</a:t>
            </a:r>
            <a:endParaRPr lang="en-US" sz="3400" b="1" dirty="0"/>
          </a:p>
        </p:txBody>
      </p:sp>
      <p:sp>
        <p:nvSpPr>
          <p:cNvPr id="3" name="Content Placeholder 2"/>
          <p:cNvSpPr>
            <a:spLocks noGrp="1"/>
          </p:cNvSpPr>
          <p:nvPr>
            <p:ph idx="1"/>
          </p:nvPr>
        </p:nvSpPr>
        <p:spPr>
          <a:xfrm>
            <a:off x="457200" y="734223"/>
            <a:ext cx="8229600" cy="4525963"/>
          </a:xfrm>
        </p:spPr>
        <p:txBody>
          <a:bodyPr>
            <a:normAutofit/>
          </a:bodyPr>
          <a:lstStyle/>
          <a:p>
            <a:r>
              <a:rPr lang="en-US" sz="3400" dirty="0" smtClean="0"/>
              <a:t>Between </a:t>
            </a:r>
            <a:r>
              <a:rPr lang="en-US" sz="3400" dirty="0"/>
              <a:t>predicted and actual </a:t>
            </a:r>
            <a:r>
              <a:rPr lang="en-US" sz="3400" dirty="0" smtClean="0"/>
              <a:t>values</a:t>
            </a:r>
          </a:p>
          <a:p>
            <a:endParaRPr lang="en-US" sz="3400" dirty="0" smtClean="0"/>
          </a:p>
          <a:p>
            <a:r>
              <a:rPr lang="en-US" sz="3400" dirty="0" smtClean="0"/>
              <a:t>Why?</a:t>
            </a:r>
          </a:p>
          <a:p>
            <a:r>
              <a:rPr lang="en-US" sz="3400" dirty="0" smtClean="0"/>
              <a:t>This makes </a:t>
            </a:r>
          </a:p>
          <a:p>
            <a:pPr marL="0" indent="0">
              <a:buNone/>
            </a:pPr>
            <a:r>
              <a:rPr lang="en-US" sz="3400" dirty="0"/>
              <a:t>s</a:t>
            </a:r>
            <a:r>
              <a:rPr lang="en-US" sz="3400" dirty="0" smtClean="0"/>
              <a:t>ense but is </a:t>
            </a:r>
          </a:p>
          <a:p>
            <a:pPr marL="0" indent="0">
              <a:buNone/>
            </a:pPr>
            <a:r>
              <a:rPr lang="en-US" sz="3400" dirty="0" smtClean="0"/>
              <a:t>not robust to</a:t>
            </a:r>
          </a:p>
          <a:p>
            <a:pPr marL="0" indent="0">
              <a:buNone/>
            </a:pPr>
            <a:r>
              <a:rPr lang="en-US" sz="3400" dirty="0"/>
              <a:t>o</a:t>
            </a:r>
            <a:r>
              <a:rPr lang="en-US" sz="3400" dirty="0" smtClean="0"/>
              <a:t>utliers. </a:t>
            </a:r>
            <a:endParaRPr lang="en-US" sz="3400" dirty="0"/>
          </a:p>
        </p:txBody>
      </p:sp>
      <p:pic>
        <p:nvPicPr>
          <p:cNvPr id="4" name="Picture 3"/>
          <p:cNvPicPr>
            <a:picLocks noChangeAspect="1"/>
          </p:cNvPicPr>
          <p:nvPr/>
        </p:nvPicPr>
        <p:blipFill>
          <a:blip r:embed="rId4"/>
          <a:stretch>
            <a:fillRect/>
          </a:stretch>
        </p:blipFill>
        <p:spPr>
          <a:xfrm>
            <a:off x="3074670" y="2186746"/>
            <a:ext cx="6069330" cy="465201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381284590"/>
              </p:ext>
            </p:extLst>
          </p:nvPr>
        </p:nvGraphicFramePr>
        <p:xfrm>
          <a:off x="1894574" y="1200026"/>
          <a:ext cx="3467100" cy="1371600"/>
        </p:xfrm>
        <a:graphic>
          <a:graphicData uri="http://schemas.openxmlformats.org/presentationml/2006/ole">
            <mc:AlternateContent xmlns:mc="http://schemas.openxmlformats.org/markup-compatibility/2006">
              <mc:Choice xmlns:v="urn:schemas-microsoft-com:vml" Requires="v">
                <p:oleObj spid="_x0000_s32847" name="Equation" r:id="rId5" imgW="1155700" imgH="457200" progId="Equation.3">
                  <p:embed/>
                </p:oleObj>
              </mc:Choice>
              <mc:Fallback>
                <p:oleObj name="Equation" r:id="rId5" imgW="1155700" imgH="457200" progId="Equation.3">
                  <p:embed/>
                  <p:pic>
                    <p:nvPicPr>
                      <p:cNvPr id="0" name=""/>
                      <p:cNvPicPr/>
                      <p:nvPr/>
                    </p:nvPicPr>
                    <p:blipFill>
                      <a:blip r:embed="rId6"/>
                      <a:stretch>
                        <a:fillRect/>
                      </a:stretch>
                    </p:blipFill>
                    <p:spPr>
                      <a:xfrm>
                        <a:off x="1894574" y="1200026"/>
                        <a:ext cx="3467100" cy="1371600"/>
                      </a:xfrm>
                      <a:prstGeom prst="rect">
                        <a:avLst/>
                      </a:prstGeom>
                    </p:spPr>
                  </p:pic>
                </p:oleObj>
              </mc:Fallback>
            </mc:AlternateContent>
          </a:graphicData>
        </a:graphic>
      </p:graphicFrame>
    </p:spTree>
    <p:extLst>
      <p:ext uri="{BB962C8B-B14F-4D97-AF65-F5344CB8AC3E}">
        <p14:creationId xmlns:p14="http://schemas.microsoft.com/office/powerpoint/2010/main" val="2504843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1.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37794255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2.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323732296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3.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11026943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4.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40295265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a:blip r:embed="rId3"/>
          <a:stretch>
            <a:fillRect/>
          </a:stretch>
        </p:blipFill>
        <p:spPr>
          <a:xfrm rot="20808639">
            <a:off x="155425" y="4495615"/>
            <a:ext cx="1640840" cy="2428240"/>
          </a:xfrm>
          <a:prstGeom prst="rect">
            <a:avLst/>
          </a:prstGeom>
        </p:spPr>
      </p:pic>
      <p:cxnSp>
        <p:nvCxnSpPr>
          <p:cNvPr id="92" name="Straight Connector 91"/>
          <p:cNvCxnSpPr>
            <a:endCxn id="114" idx="1"/>
          </p:cNvCxnSpPr>
          <p:nvPr/>
        </p:nvCxnSpPr>
        <p:spPr>
          <a:xfrm flipV="1">
            <a:off x="1345980" y="5253238"/>
            <a:ext cx="562982" cy="132497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rot="20923446">
            <a:off x="117020" y="1047890"/>
            <a:ext cx="1640840" cy="2428240"/>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295952" y="87765"/>
            <a:ext cx="990600" cy="1133894"/>
          </a:xfrm>
          <a:prstGeom prst="rect">
            <a:avLst/>
          </a:prstGeom>
          <a:noFill/>
          <a:ln w="9525">
            <a:noFill/>
            <a:miter lim="800000"/>
            <a:headEnd/>
            <a:tailEnd/>
          </a:ln>
        </p:spPr>
      </p:pic>
      <p:grpSp>
        <p:nvGrpSpPr>
          <p:cNvPr id="36" name="Group 35"/>
          <p:cNvGrpSpPr/>
          <p:nvPr/>
        </p:nvGrpSpPr>
        <p:grpSpPr>
          <a:xfrm>
            <a:off x="1985773" y="202980"/>
            <a:ext cx="3033994" cy="892015"/>
            <a:chOff x="2728561" y="1585560"/>
            <a:chExt cx="3033994" cy="892015"/>
          </a:xfrm>
        </p:grpSpPr>
        <p:cxnSp>
          <p:nvCxnSpPr>
            <p:cNvPr id="7" name="Straight Connector 6"/>
            <p:cNvCxnSpPr/>
            <p:nvPr/>
          </p:nvCxnSpPr>
          <p:spPr>
            <a:xfrm rot="10800000">
              <a:off x="2728561" y="193120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958990" y="1585560"/>
              <a:ext cx="2803565" cy="892015"/>
              <a:chOff x="2958990" y="1585560"/>
              <a:chExt cx="2803565" cy="892015"/>
            </a:xfrm>
          </p:grpSpPr>
          <p:sp>
            <p:nvSpPr>
              <p:cNvPr id="10" name="TextBox 9"/>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12" name="Straight Connector 11"/>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6901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15101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4582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84230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1495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37997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84083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956050"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1985772" y="1201510"/>
            <a:ext cx="3033994" cy="892015"/>
            <a:chOff x="2728560" y="2690605"/>
            <a:chExt cx="3033994" cy="892015"/>
          </a:xfrm>
        </p:grpSpPr>
        <p:cxnSp>
          <p:nvCxnSpPr>
            <p:cNvPr id="38" name="Straight Connector 37"/>
            <p:cNvCxnSpPr/>
            <p:nvPr/>
          </p:nvCxnSpPr>
          <p:spPr>
            <a:xfrm rot="10800000">
              <a:off x="2728560" y="3036250"/>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9" name="Group 21"/>
            <p:cNvGrpSpPr/>
            <p:nvPr/>
          </p:nvGrpSpPr>
          <p:grpSpPr>
            <a:xfrm>
              <a:off x="2958989" y="2690605"/>
              <a:ext cx="2803565" cy="892015"/>
              <a:chOff x="2958990" y="1585560"/>
              <a:chExt cx="2803565" cy="892015"/>
            </a:xfrm>
          </p:grpSpPr>
          <p:sp>
            <p:nvSpPr>
              <p:cNvPr id="40" name="TextBox 39"/>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41" name="Straight Connector 40"/>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99739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345825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372709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26476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418381" y="19399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487924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84083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7" name="Group 66"/>
          <p:cNvGrpSpPr/>
          <p:nvPr/>
        </p:nvGrpSpPr>
        <p:grpSpPr>
          <a:xfrm>
            <a:off x="1985772" y="2268150"/>
            <a:ext cx="3033994" cy="892015"/>
            <a:chOff x="2728560" y="3650730"/>
            <a:chExt cx="3033994" cy="892015"/>
          </a:xfrm>
        </p:grpSpPr>
        <p:cxnSp>
          <p:nvCxnSpPr>
            <p:cNvPr id="53" name="Straight Connector 52"/>
            <p:cNvCxnSpPr/>
            <p:nvPr/>
          </p:nvCxnSpPr>
          <p:spPr>
            <a:xfrm rot="10800000">
              <a:off x="2728560" y="399637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378504" y="3957970"/>
              <a:ext cx="384050" cy="584775"/>
            </a:xfrm>
            <a:prstGeom prst="rect">
              <a:avLst/>
            </a:prstGeom>
            <a:noFill/>
          </p:spPr>
          <p:txBody>
            <a:bodyPr wrap="square" rtlCol="0">
              <a:spAutoFit/>
            </a:bodyPr>
            <a:lstStyle/>
            <a:p>
              <a:r>
                <a:rPr lang="en-US" sz="3200" dirty="0" smtClean="0"/>
                <a:t>t</a:t>
              </a:r>
              <a:endParaRPr lang="en-US" sz="3200" dirty="0"/>
            </a:p>
          </p:txBody>
        </p:sp>
        <p:cxnSp>
          <p:nvCxnSpPr>
            <p:cNvPr id="56" name="Straight Connector 55"/>
            <p:cNvCxnSpPr/>
            <p:nvPr/>
          </p:nvCxnSpPr>
          <p:spPr>
            <a:xfrm rot="5400000">
              <a:off x="261334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69015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76574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266229"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334304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65028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03433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379974"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4687215"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4956049"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843775" y="40050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Right Brace 67"/>
          <p:cNvSpPr/>
          <p:nvPr/>
        </p:nvSpPr>
        <p:spPr>
          <a:xfrm>
            <a:off x="5134982" y="126170"/>
            <a:ext cx="614480" cy="3033995"/>
          </a:xfrm>
          <a:prstGeom prst="rightBrace">
            <a:avLst>
              <a:gd name="adj1" fmla="val 53347"/>
              <a:gd name="adj2" fmla="val 5028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ectangle 68"/>
          <p:cNvSpPr/>
          <p:nvPr/>
        </p:nvSpPr>
        <p:spPr>
          <a:xfrm>
            <a:off x="1908962" y="87765"/>
            <a:ext cx="3110805" cy="3110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711056" y="1308024"/>
            <a:ext cx="3432943" cy="584776"/>
          </a:xfrm>
          <a:prstGeom prst="rect">
            <a:avLst/>
          </a:prstGeom>
          <a:noFill/>
        </p:spPr>
        <p:txBody>
          <a:bodyPr wrap="square" rtlCol="0">
            <a:spAutoFit/>
          </a:bodyPr>
          <a:lstStyle/>
          <a:p>
            <a:r>
              <a:rPr lang="en-US" sz="3200" dirty="0" smtClean="0"/>
              <a:t>“Firing rate”: ?</a:t>
            </a:r>
            <a:endParaRPr lang="en-US" sz="3200" dirty="0"/>
          </a:p>
        </p:txBody>
      </p:sp>
      <p:pic>
        <p:nvPicPr>
          <p:cNvPr id="71" name="Picture 2"/>
          <p:cNvPicPr>
            <a:picLocks noChangeAspect="1" noChangeArrowheads="1"/>
          </p:cNvPicPr>
          <p:nvPr/>
        </p:nvPicPr>
        <p:blipFill>
          <a:blip r:embed="rId4" cstate="print"/>
          <a:srcRect/>
          <a:stretch>
            <a:fillRect/>
          </a:stretch>
        </p:blipFill>
        <p:spPr bwMode="auto">
          <a:xfrm rot="5400000">
            <a:off x="303882" y="3587783"/>
            <a:ext cx="990600" cy="1133894"/>
          </a:xfrm>
          <a:prstGeom prst="rect">
            <a:avLst/>
          </a:prstGeom>
          <a:noFill/>
          <a:ln w="9525">
            <a:noFill/>
            <a:miter lim="800000"/>
            <a:headEnd/>
            <a:tailEnd/>
          </a:ln>
        </p:spPr>
      </p:pic>
      <p:grpSp>
        <p:nvGrpSpPr>
          <p:cNvPr id="72" name="Group 71"/>
          <p:cNvGrpSpPr/>
          <p:nvPr/>
        </p:nvGrpSpPr>
        <p:grpSpPr>
          <a:xfrm>
            <a:off x="1985773" y="3813050"/>
            <a:ext cx="3033994" cy="892015"/>
            <a:chOff x="2728561" y="1585560"/>
            <a:chExt cx="3033994" cy="892015"/>
          </a:xfrm>
        </p:grpSpPr>
        <p:cxnSp>
          <p:nvCxnSpPr>
            <p:cNvPr id="73" name="Straight Connector 72"/>
            <p:cNvCxnSpPr/>
            <p:nvPr/>
          </p:nvCxnSpPr>
          <p:spPr>
            <a:xfrm rot="10800000">
              <a:off x="2728561" y="193120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74" name="Group 21"/>
            <p:cNvGrpSpPr/>
            <p:nvPr/>
          </p:nvGrpSpPr>
          <p:grpSpPr>
            <a:xfrm>
              <a:off x="2958990" y="1585560"/>
              <a:ext cx="2803565" cy="892015"/>
              <a:chOff x="2958990" y="1585560"/>
              <a:chExt cx="2803565" cy="892015"/>
            </a:xfrm>
          </p:grpSpPr>
          <p:sp>
            <p:nvSpPr>
              <p:cNvPr id="75" name="TextBox 74"/>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76" name="Straight Connector 75"/>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315101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384230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37997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484083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6" name="Group 85"/>
          <p:cNvGrpSpPr/>
          <p:nvPr/>
        </p:nvGrpSpPr>
        <p:grpSpPr>
          <a:xfrm>
            <a:off x="1985772" y="4811580"/>
            <a:ext cx="3033994" cy="892015"/>
            <a:chOff x="2728560" y="2690605"/>
            <a:chExt cx="3033994" cy="892015"/>
          </a:xfrm>
        </p:grpSpPr>
        <p:cxnSp>
          <p:nvCxnSpPr>
            <p:cNvPr id="87" name="Straight Connector 86"/>
            <p:cNvCxnSpPr/>
            <p:nvPr/>
          </p:nvCxnSpPr>
          <p:spPr>
            <a:xfrm rot="10800000">
              <a:off x="2728560" y="3036250"/>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2958989" y="2690605"/>
              <a:ext cx="2803565" cy="892015"/>
              <a:chOff x="2958990" y="1585560"/>
              <a:chExt cx="2803565" cy="892015"/>
            </a:xfrm>
          </p:grpSpPr>
          <p:sp>
            <p:nvSpPr>
              <p:cNvPr id="89" name="TextBox 88"/>
              <p:cNvSpPr txBox="1"/>
              <p:nvPr/>
            </p:nvSpPr>
            <p:spPr>
              <a:xfrm>
                <a:off x="5378505" y="1892800"/>
                <a:ext cx="384050" cy="584775"/>
              </a:xfrm>
              <a:prstGeom prst="rect">
                <a:avLst/>
              </a:prstGeom>
              <a:noFill/>
            </p:spPr>
            <p:txBody>
              <a:bodyPr wrap="square" rtlCol="0">
                <a:spAutoFit/>
              </a:bodyPr>
              <a:lstStyle/>
              <a:p>
                <a:r>
                  <a:rPr lang="en-US" sz="3200" dirty="0" smtClean="0"/>
                  <a:t>t</a:t>
                </a:r>
                <a:endParaRPr lang="en-US" sz="3200" dirty="0"/>
              </a:p>
            </p:txBody>
          </p:sp>
          <p:cxnSp>
            <p:nvCxnSpPr>
              <p:cNvPr id="90" name="Straight Connector 89"/>
              <p:cNvCxnSpPr/>
              <p:nvPr/>
            </p:nvCxnSpPr>
            <p:spPr>
              <a:xfrm rot="5400000">
                <a:off x="26133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765745"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4072736"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4879241" y="193120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9" name="Group 98"/>
          <p:cNvGrpSpPr/>
          <p:nvPr/>
        </p:nvGrpSpPr>
        <p:grpSpPr>
          <a:xfrm>
            <a:off x="1985772" y="5878220"/>
            <a:ext cx="3033994" cy="892015"/>
            <a:chOff x="2728560" y="3650730"/>
            <a:chExt cx="3033994" cy="892015"/>
          </a:xfrm>
        </p:grpSpPr>
        <p:cxnSp>
          <p:nvCxnSpPr>
            <p:cNvPr id="100" name="Straight Connector 99"/>
            <p:cNvCxnSpPr/>
            <p:nvPr/>
          </p:nvCxnSpPr>
          <p:spPr>
            <a:xfrm rot="10800000">
              <a:off x="2728560" y="3996375"/>
              <a:ext cx="2726755"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5378504" y="3957970"/>
              <a:ext cx="384050" cy="584775"/>
            </a:xfrm>
            <a:prstGeom prst="rect">
              <a:avLst/>
            </a:prstGeom>
            <a:noFill/>
          </p:spPr>
          <p:txBody>
            <a:bodyPr wrap="square" rtlCol="0">
              <a:spAutoFit/>
            </a:bodyPr>
            <a:lstStyle/>
            <a:p>
              <a:r>
                <a:rPr lang="en-US" sz="3200" dirty="0" smtClean="0"/>
                <a:t>t</a:t>
              </a:r>
              <a:endParaRPr lang="en-US" sz="3200" dirty="0"/>
            </a:p>
          </p:txBody>
        </p:sp>
        <p:cxnSp>
          <p:nvCxnSpPr>
            <p:cNvPr id="106" name="Straight Connector 105"/>
            <p:cNvCxnSpPr/>
            <p:nvPr/>
          </p:nvCxnSpPr>
          <p:spPr>
            <a:xfrm rot="5400000">
              <a:off x="341985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3765495"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03433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457200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5032860" y="39963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2843775" y="4005075"/>
              <a:ext cx="691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Right Brace 112"/>
          <p:cNvSpPr/>
          <p:nvPr/>
        </p:nvSpPr>
        <p:spPr>
          <a:xfrm>
            <a:off x="5134982" y="3736240"/>
            <a:ext cx="614480" cy="3033995"/>
          </a:xfrm>
          <a:prstGeom prst="rightBrace">
            <a:avLst>
              <a:gd name="adj1" fmla="val 53347"/>
              <a:gd name="adj2" fmla="val 5028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p:cNvSpPr/>
          <p:nvPr/>
        </p:nvSpPr>
        <p:spPr>
          <a:xfrm>
            <a:off x="1908962" y="3697835"/>
            <a:ext cx="3110805" cy="3110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5711057" y="4918094"/>
            <a:ext cx="3432943" cy="584776"/>
          </a:xfrm>
          <a:prstGeom prst="rect">
            <a:avLst/>
          </a:prstGeom>
          <a:noFill/>
        </p:spPr>
        <p:txBody>
          <a:bodyPr wrap="square" rtlCol="0">
            <a:spAutoFit/>
          </a:bodyPr>
          <a:lstStyle/>
          <a:p>
            <a:r>
              <a:rPr lang="en-US" sz="3200" dirty="0" smtClean="0"/>
              <a:t>“Firing rate”: ?</a:t>
            </a:r>
            <a:endParaRPr lang="en-US" sz="3200" dirty="0"/>
          </a:p>
        </p:txBody>
      </p:sp>
      <p:cxnSp>
        <p:nvCxnSpPr>
          <p:cNvPr id="8" name="Straight Connector 7"/>
          <p:cNvCxnSpPr>
            <a:endCxn id="69" idx="1"/>
          </p:cNvCxnSpPr>
          <p:nvPr/>
        </p:nvCxnSpPr>
        <p:spPr>
          <a:xfrm flipV="1">
            <a:off x="1269170" y="1643168"/>
            <a:ext cx="639792" cy="15169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263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0"/>
                            </p:stCondLst>
                            <p:childTnLst>
                              <p:par>
                                <p:cTn id="29" presetID="12" presetClass="entr" presetSubtype="8"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ppt_x</p:attrName>
                                        </p:attrNameLst>
                                      </p:cBhvr>
                                      <p:tavLst>
                                        <p:tav tm="0">
                                          <p:val>
                                            <p:strVal val="#ppt_x-#ppt_w*1.125000"/>
                                          </p:val>
                                        </p:tav>
                                        <p:tav tm="100000">
                                          <p:val>
                                            <p:strVal val="#ppt_x"/>
                                          </p:val>
                                        </p:tav>
                                      </p:tavLst>
                                    </p:anim>
                                    <p:animEffect transition="in" filter="wipe(right)">
                                      <p:cBhvr>
                                        <p:cTn id="32" dur="500"/>
                                        <p:tgtEl>
                                          <p:spTgt spid="68"/>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14"/>
                                        </p:tgtEl>
                                        <p:attrNameLst>
                                          <p:attrName>style.visibility</p:attrName>
                                        </p:attrNameLst>
                                      </p:cBhvr>
                                      <p:to>
                                        <p:strVal val="visible"/>
                                      </p:to>
                                    </p:set>
                                  </p:childTnLst>
                                </p:cTn>
                              </p:par>
                            </p:childTnLst>
                          </p:cTn>
                        </p:par>
                        <p:par>
                          <p:cTn id="60" fill="hold">
                            <p:stCondLst>
                              <p:cond delay="0"/>
                            </p:stCondLst>
                            <p:childTnLst>
                              <p:par>
                                <p:cTn id="61" presetID="12" presetClass="entr" presetSubtype="8" fill="hold" grpId="0" nodeType="afterEffect">
                                  <p:stCondLst>
                                    <p:cond delay="0"/>
                                  </p:stCondLst>
                                  <p:childTnLst>
                                    <p:set>
                                      <p:cBhvr>
                                        <p:cTn id="62" dur="1" fill="hold">
                                          <p:stCondLst>
                                            <p:cond delay="0"/>
                                          </p:stCondLst>
                                        </p:cTn>
                                        <p:tgtEl>
                                          <p:spTgt spid="113"/>
                                        </p:tgtEl>
                                        <p:attrNameLst>
                                          <p:attrName>style.visibility</p:attrName>
                                        </p:attrNameLst>
                                      </p:cBhvr>
                                      <p:to>
                                        <p:strVal val="visible"/>
                                      </p:to>
                                    </p:set>
                                    <p:anim calcmode="lin" valueType="num">
                                      <p:cBhvr additive="base">
                                        <p:cTn id="63" dur="500"/>
                                        <p:tgtEl>
                                          <p:spTgt spid="113"/>
                                        </p:tgtEl>
                                        <p:attrNameLst>
                                          <p:attrName>ppt_x</p:attrName>
                                        </p:attrNameLst>
                                      </p:cBhvr>
                                      <p:tavLst>
                                        <p:tav tm="0">
                                          <p:val>
                                            <p:strVal val="#ppt_x-#ppt_w*1.125000"/>
                                          </p:val>
                                        </p:tav>
                                        <p:tav tm="100000">
                                          <p:val>
                                            <p:strVal val="#ppt_x"/>
                                          </p:val>
                                        </p:tav>
                                      </p:tavLst>
                                    </p:anim>
                                    <p:animEffect transition="in" filter="wipe(right)">
                                      <p:cBhvr>
                                        <p:cTn id="64" dur="500"/>
                                        <p:tgtEl>
                                          <p:spTgt spid="113"/>
                                        </p:tgtEl>
                                      </p:cBhvr>
                                    </p:animEffec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p:bldP spid="113" grpId="0" animBg="1"/>
      <p:bldP spid="114" grpId="0" animBg="1"/>
      <p:bldP spid="1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5.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40646580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Regression critically relies on correlation</a:t>
            </a:r>
            <a:endParaRPr lang="en-US" dirty="0"/>
          </a:p>
        </p:txBody>
      </p:sp>
      <p:pic>
        <p:nvPicPr>
          <p:cNvPr id="4" name="Content Placeholder 3" descr="IQ_income6.png"/>
          <p:cNvPicPr>
            <a:picLocks noGrp="1" noChangeAspect="1"/>
          </p:cNvPicPr>
          <p:nvPr>
            <p:ph idx="1"/>
          </p:nvPr>
        </p:nvPicPr>
        <p:blipFill>
          <a:blip r:embed="rId3">
            <a:extLst>
              <a:ext uri="{28A0092B-C50C-407E-A947-70E740481C1C}">
                <a14:useLocalDpi xmlns:a14="http://schemas.microsoft.com/office/drawing/2010/main" val="0"/>
              </a:ext>
            </a:extLst>
          </a:blip>
          <a:srcRect l="-18111" r="-18111"/>
          <a:stretch>
            <a:fillRect/>
          </a:stretch>
        </p:blipFill>
        <p:spPr/>
      </p:pic>
    </p:spTree>
    <p:extLst>
      <p:ext uri="{BB962C8B-B14F-4D97-AF65-F5344CB8AC3E}">
        <p14:creationId xmlns:p14="http://schemas.microsoft.com/office/powerpoint/2010/main" val="43560800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p:spPr>
        <p:txBody>
          <a:bodyPr/>
          <a:lstStyle/>
          <a:p>
            <a:r>
              <a:rPr lang="en-US" dirty="0" smtClean="0"/>
              <a:t>The general linear model (GLM)</a:t>
            </a:r>
            <a:endParaRPr lang="en-US" dirty="0"/>
          </a:p>
        </p:txBody>
      </p:sp>
      <p:sp>
        <p:nvSpPr>
          <p:cNvPr id="6" name="Content Placeholder 5"/>
          <p:cNvSpPr>
            <a:spLocks noGrp="1"/>
          </p:cNvSpPr>
          <p:nvPr>
            <p:ph idx="1"/>
          </p:nvPr>
        </p:nvSpPr>
        <p:spPr/>
        <p:txBody>
          <a:bodyPr/>
          <a:lstStyle/>
          <a:p>
            <a:r>
              <a:rPr lang="en-US" b="1" dirty="0" smtClean="0">
                <a:latin typeface="Lucida Grande"/>
                <a:ea typeface="Lucida Grande"/>
                <a:cs typeface="Lucida Grande"/>
              </a:rPr>
              <a:t>β: </a:t>
            </a:r>
            <a:r>
              <a:rPr lang="en-US" dirty="0" smtClean="0">
                <a:latin typeface="Lucida Grande"/>
                <a:ea typeface="Lucida Grande"/>
                <a:cs typeface="Lucida Grande"/>
              </a:rPr>
              <a:t>Regression parameter(s), (weights)</a:t>
            </a:r>
          </a:p>
          <a:p>
            <a:r>
              <a:rPr lang="en-US" b="1" dirty="0" smtClean="0">
                <a:latin typeface="Lucida Grande"/>
                <a:ea typeface="Lucida Grande"/>
                <a:cs typeface="Lucida Grande"/>
              </a:rPr>
              <a:t>X: </a:t>
            </a:r>
            <a:r>
              <a:rPr lang="en-US" dirty="0" smtClean="0">
                <a:latin typeface="Lucida Grande"/>
                <a:ea typeface="Lucida Grande"/>
                <a:cs typeface="Lucida Grande"/>
              </a:rPr>
              <a:t>Independent variable (Predictor)</a:t>
            </a:r>
          </a:p>
          <a:p>
            <a:r>
              <a:rPr lang="en-US" b="1" dirty="0" smtClean="0">
                <a:latin typeface="Lucida Grande"/>
                <a:ea typeface="Lucida Grande"/>
                <a:cs typeface="Lucida Grande"/>
              </a:rPr>
              <a:t>Y: </a:t>
            </a:r>
            <a:r>
              <a:rPr lang="en-US" dirty="0" smtClean="0">
                <a:latin typeface="Lucida Grande"/>
                <a:ea typeface="Lucida Grande"/>
                <a:cs typeface="Lucida Grande"/>
              </a:rPr>
              <a:t>Dependent variable, (Predicted)</a:t>
            </a:r>
          </a:p>
          <a:p>
            <a:endParaRPr lang="en-US" b="1" dirty="0">
              <a:latin typeface="Lucida Grande"/>
              <a:ea typeface="Lucida Grande"/>
              <a:cs typeface="Lucida Grande"/>
            </a:endParaRPr>
          </a:p>
          <a:p>
            <a:r>
              <a:rPr lang="en-US" dirty="0" smtClean="0">
                <a:latin typeface="Lucida Grande"/>
                <a:ea typeface="Lucida Grande"/>
                <a:cs typeface="Lucida Grande"/>
              </a:rPr>
              <a:t>Simple linear regression: </a:t>
            </a:r>
            <a:r>
              <a:rPr lang="en-US" b="1" dirty="0" smtClean="0">
                <a:latin typeface="Lucida Grande"/>
                <a:ea typeface="Lucida Grande"/>
                <a:cs typeface="Lucida Grande"/>
              </a:rPr>
              <a:t>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874308623"/>
              </p:ext>
            </p:extLst>
          </p:nvPr>
        </p:nvGraphicFramePr>
        <p:xfrm>
          <a:off x="660780" y="4861511"/>
          <a:ext cx="7148946" cy="1499871"/>
        </p:xfrm>
        <a:graphic>
          <a:graphicData uri="http://schemas.openxmlformats.org/presentationml/2006/ole">
            <mc:AlternateContent xmlns:mc="http://schemas.openxmlformats.org/markup-compatibility/2006">
              <mc:Choice xmlns:v="urn:schemas-microsoft-com:vml" Requires="v">
                <p:oleObj spid="_x0000_s33872" name="Equation" r:id="rId4" imgW="1028700" imgH="215900" progId="Equation.3">
                  <p:embed/>
                </p:oleObj>
              </mc:Choice>
              <mc:Fallback>
                <p:oleObj name="Equation" r:id="rId4" imgW="1028700" imgH="215900" progId="Equation.3">
                  <p:embed/>
                  <p:pic>
                    <p:nvPicPr>
                      <p:cNvPr id="0" name=""/>
                      <p:cNvPicPr/>
                      <p:nvPr/>
                    </p:nvPicPr>
                    <p:blipFill>
                      <a:blip r:embed="rId5"/>
                      <a:stretch>
                        <a:fillRect/>
                      </a:stretch>
                    </p:blipFill>
                    <p:spPr>
                      <a:xfrm>
                        <a:off x="660780" y="4861511"/>
                        <a:ext cx="7148946" cy="1499871"/>
                      </a:xfrm>
                      <a:prstGeom prst="rect">
                        <a:avLst/>
                      </a:prstGeom>
                    </p:spPr>
                  </p:pic>
                </p:oleObj>
              </mc:Fallback>
            </mc:AlternateContent>
          </a:graphicData>
        </a:graphic>
      </p:graphicFrame>
    </p:spTree>
    <p:extLst>
      <p:ext uri="{BB962C8B-B14F-4D97-AF65-F5344CB8AC3E}">
        <p14:creationId xmlns:p14="http://schemas.microsoft.com/office/powerpoint/2010/main" val="1981547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Variance partitioning and model assessment</a:t>
            </a:r>
            <a:endParaRPr lang="en-US" sz="3800" dirty="0"/>
          </a:p>
        </p:txBody>
      </p:sp>
      <p:graphicFrame>
        <p:nvGraphicFramePr>
          <p:cNvPr id="5" name="Object 4"/>
          <p:cNvGraphicFramePr>
            <a:graphicFrameLocks noChangeAspect="1"/>
          </p:cNvGraphicFramePr>
          <p:nvPr>
            <p:extLst>
              <p:ext uri="{D42A27DB-BD31-4B8C-83A1-F6EECF244321}">
                <p14:modId xmlns:p14="http://schemas.microsoft.com/office/powerpoint/2010/main" val="2558941853"/>
              </p:ext>
            </p:extLst>
          </p:nvPr>
        </p:nvGraphicFramePr>
        <p:xfrm>
          <a:off x="1477963" y="1651000"/>
          <a:ext cx="5174673" cy="1054100"/>
        </p:xfrm>
        <a:graphic>
          <a:graphicData uri="http://schemas.openxmlformats.org/presentationml/2006/ole">
            <mc:AlternateContent xmlns:mc="http://schemas.openxmlformats.org/markup-compatibility/2006">
              <mc:Choice xmlns:v="urn:schemas-microsoft-com:vml" Requires="v">
                <p:oleObj spid="_x0000_s35041" name="Equation" r:id="rId4" imgW="1371600" imgH="279400" progId="Equation.3">
                  <p:embed/>
                </p:oleObj>
              </mc:Choice>
              <mc:Fallback>
                <p:oleObj name="Equation" r:id="rId4" imgW="1371600" imgH="279400" progId="Equation.3">
                  <p:embed/>
                  <p:pic>
                    <p:nvPicPr>
                      <p:cNvPr id="0" name=""/>
                      <p:cNvPicPr/>
                      <p:nvPr/>
                    </p:nvPicPr>
                    <p:blipFill>
                      <a:blip r:embed="rId5"/>
                      <a:stretch>
                        <a:fillRect/>
                      </a:stretch>
                    </p:blipFill>
                    <p:spPr>
                      <a:xfrm>
                        <a:off x="1477963" y="1651000"/>
                        <a:ext cx="5174673" cy="1054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40817232"/>
              </p:ext>
            </p:extLst>
          </p:nvPr>
        </p:nvGraphicFramePr>
        <p:xfrm>
          <a:off x="1477963" y="2849562"/>
          <a:ext cx="4935537" cy="1054100"/>
        </p:xfrm>
        <a:graphic>
          <a:graphicData uri="http://schemas.openxmlformats.org/presentationml/2006/ole">
            <mc:AlternateContent xmlns:mc="http://schemas.openxmlformats.org/markup-compatibility/2006">
              <mc:Choice xmlns:v="urn:schemas-microsoft-com:vml" Requires="v">
                <p:oleObj spid="_x0000_s35042" name="Equation" r:id="rId6" imgW="1308100" imgH="279400" progId="Equation.3">
                  <p:embed/>
                </p:oleObj>
              </mc:Choice>
              <mc:Fallback>
                <p:oleObj name="Equation" r:id="rId6" imgW="1308100" imgH="279400" progId="Equation.3">
                  <p:embed/>
                  <p:pic>
                    <p:nvPicPr>
                      <p:cNvPr id="0" name=""/>
                      <p:cNvPicPr/>
                      <p:nvPr/>
                    </p:nvPicPr>
                    <p:blipFill>
                      <a:blip r:embed="rId7"/>
                      <a:stretch>
                        <a:fillRect/>
                      </a:stretch>
                    </p:blipFill>
                    <p:spPr>
                      <a:xfrm>
                        <a:off x="1477963" y="2849562"/>
                        <a:ext cx="4935537" cy="1054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33037516"/>
              </p:ext>
            </p:extLst>
          </p:nvPr>
        </p:nvGraphicFramePr>
        <p:xfrm>
          <a:off x="1477963" y="4048125"/>
          <a:ext cx="6229350" cy="1771650"/>
        </p:xfrm>
        <a:graphic>
          <a:graphicData uri="http://schemas.openxmlformats.org/presentationml/2006/ole">
            <mc:AlternateContent xmlns:mc="http://schemas.openxmlformats.org/markup-compatibility/2006">
              <mc:Choice xmlns:v="urn:schemas-microsoft-com:vml" Requires="v">
                <p:oleObj spid="_x0000_s35043" name="Equation" r:id="rId8" imgW="1651000" imgH="469900" progId="Equation.3">
                  <p:embed/>
                </p:oleObj>
              </mc:Choice>
              <mc:Fallback>
                <p:oleObj name="Equation" r:id="rId8" imgW="1651000" imgH="469900" progId="Equation.3">
                  <p:embed/>
                  <p:pic>
                    <p:nvPicPr>
                      <p:cNvPr id="0" name=""/>
                      <p:cNvPicPr/>
                      <p:nvPr/>
                    </p:nvPicPr>
                    <p:blipFill>
                      <a:blip r:embed="rId9"/>
                      <a:stretch>
                        <a:fillRect/>
                      </a:stretch>
                    </p:blipFill>
                    <p:spPr>
                      <a:xfrm>
                        <a:off x="1477963" y="4048125"/>
                        <a:ext cx="6229350" cy="1771650"/>
                      </a:xfrm>
                      <a:prstGeom prst="rect">
                        <a:avLst/>
                      </a:prstGeom>
                    </p:spPr>
                  </p:pic>
                </p:oleObj>
              </mc:Fallback>
            </mc:AlternateContent>
          </a:graphicData>
        </a:graphic>
      </p:graphicFrame>
    </p:spTree>
    <p:extLst>
      <p:ext uri="{BB962C8B-B14F-4D97-AF65-F5344CB8AC3E}">
        <p14:creationId xmlns:p14="http://schemas.microsoft.com/office/powerpoint/2010/main" val="463208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gress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54" y="718607"/>
            <a:ext cx="10668002" cy="5622926"/>
          </a:xfrm>
          <a:prstGeom prst="rect">
            <a:avLst/>
          </a:prstGeom>
        </p:spPr>
      </p:pic>
      <p:sp>
        <p:nvSpPr>
          <p:cNvPr id="3" name="Title 1"/>
          <p:cNvSpPr>
            <a:spLocks noGrp="1"/>
          </p:cNvSpPr>
          <p:nvPr>
            <p:ph type="title"/>
          </p:nvPr>
        </p:nvSpPr>
        <p:spPr>
          <a:xfrm>
            <a:off x="0" y="105308"/>
            <a:ext cx="9144000" cy="1143000"/>
          </a:xfrm>
        </p:spPr>
        <p:txBody>
          <a:bodyPr>
            <a:normAutofit/>
          </a:bodyPr>
          <a:lstStyle/>
          <a:p>
            <a:r>
              <a:rPr lang="en-US" sz="3200" dirty="0" smtClean="0"/>
              <a:t>r, regression to the mean, variance partitioning, r^2</a:t>
            </a:r>
            <a:endParaRPr lang="en-US" sz="3200" dirty="0"/>
          </a:p>
        </p:txBody>
      </p:sp>
    </p:spTree>
    <p:extLst>
      <p:ext uri="{BB962C8B-B14F-4D97-AF65-F5344CB8AC3E}">
        <p14:creationId xmlns:p14="http://schemas.microsoft.com/office/powerpoint/2010/main" val="12659999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methods to tame variability: Measures of central tendency</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We are looking for a very special number. </a:t>
            </a:r>
          </a:p>
          <a:p>
            <a:r>
              <a:rPr lang="en-US" dirty="0" smtClean="0"/>
              <a:t>One that optimally summarizes the behavior of the neuron in all the trials of a given condition.</a:t>
            </a:r>
            <a:endParaRPr lang="en-US" b="1" dirty="0"/>
          </a:p>
          <a:p>
            <a:r>
              <a:rPr lang="en-US" dirty="0" smtClean="0"/>
              <a:t>A reasonable choice for an optimality criterion:</a:t>
            </a:r>
          </a:p>
          <a:p>
            <a:r>
              <a:rPr lang="en-US" dirty="0" smtClean="0"/>
              <a:t>The squared distance between the number and each data point in the sample should be minimal.</a:t>
            </a:r>
          </a:p>
        </p:txBody>
      </p:sp>
      <p:graphicFrame>
        <p:nvGraphicFramePr>
          <p:cNvPr id="5" name="Object 4"/>
          <p:cNvGraphicFramePr>
            <a:graphicFrameLocks noChangeAspect="1"/>
          </p:cNvGraphicFramePr>
          <p:nvPr>
            <p:extLst>
              <p:ext uri="{D42A27DB-BD31-4B8C-83A1-F6EECF244321}">
                <p14:modId xmlns:p14="http://schemas.microsoft.com/office/powerpoint/2010/main" val="3954407834"/>
              </p:ext>
            </p:extLst>
          </p:nvPr>
        </p:nvGraphicFramePr>
        <p:xfrm>
          <a:off x="1036638" y="5027613"/>
          <a:ext cx="7046912" cy="1741487"/>
        </p:xfrm>
        <a:graphic>
          <a:graphicData uri="http://schemas.openxmlformats.org/presentationml/2006/ole">
            <mc:AlternateContent xmlns:mc="http://schemas.openxmlformats.org/markup-compatibility/2006">
              <mc:Choice xmlns:v="urn:schemas-microsoft-com:vml" Requires="v">
                <p:oleObj spid="_x0000_s1107" name="Equation" r:id="rId4" imgW="1181100" imgH="292100" progId="Equation.3">
                  <p:embed/>
                </p:oleObj>
              </mc:Choice>
              <mc:Fallback>
                <p:oleObj name="Equation" r:id="rId4" imgW="1181100" imgH="292100" progId="Equation.3">
                  <p:embed/>
                  <p:pic>
                    <p:nvPicPr>
                      <p:cNvPr id="0" name=""/>
                      <p:cNvPicPr/>
                      <p:nvPr/>
                    </p:nvPicPr>
                    <p:blipFill>
                      <a:blip r:embed="rId5"/>
                      <a:stretch>
                        <a:fillRect/>
                      </a:stretch>
                    </p:blipFill>
                    <p:spPr>
                      <a:xfrm>
                        <a:off x="1036638" y="5027613"/>
                        <a:ext cx="7046912" cy="1741487"/>
                      </a:xfrm>
                      <a:prstGeom prst="rect">
                        <a:avLst/>
                      </a:prstGeom>
                    </p:spPr>
                  </p:pic>
                </p:oleObj>
              </mc:Fallback>
            </mc:AlternateContent>
          </a:graphicData>
        </a:graphic>
      </p:graphicFrame>
    </p:spTree>
    <p:extLst>
      <p:ext uri="{BB962C8B-B14F-4D97-AF65-F5344CB8AC3E}">
        <p14:creationId xmlns:p14="http://schemas.microsoft.com/office/powerpoint/2010/main" val="2508626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
            <a:ext cx="8229600" cy="1143000"/>
          </a:xfrm>
        </p:spPr>
        <p:txBody>
          <a:bodyPr/>
          <a:lstStyle/>
          <a:p>
            <a:r>
              <a:rPr lang="en-US" dirty="0" smtClean="0"/>
              <a:t>Solving for a (with calculus)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9383642"/>
              </p:ext>
            </p:extLst>
          </p:nvPr>
        </p:nvGraphicFramePr>
        <p:xfrm>
          <a:off x="1036638" y="557213"/>
          <a:ext cx="7046912" cy="1741487"/>
        </p:xfrm>
        <a:graphic>
          <a:graphicData uri="http://schemas.openxmlformats.org/presentationml/2006/ole">
            <mc:AlternateContent xmlns:mc="http://schemas.openxmlformats.org/markup-compatibility/2006">
              <mc:Choice xmlns:v="urn:schemas-microsoft-com:vml" Requires="v">
                <p:oleObj spid="_x0000_s39165" name="Equation" r:id="rId4" imgW="1181100" imgH="292100" progId="Equation.3">
                  <p:embed/>
                </p:oleObj>
              </mc:Choice>
              <mc:Fallback>
                <p:oleObj name="Equation" r:id="rId4" imgW="1181100" imgH="292100" progId="Equation.3">
                  <p:embed/>
                  <p:pic>
                    <p:nvPicPr>
                      <p:cNvPr id="0" name=""/>
                      <p:cNvPicPr/>
                      <p:nvPr/>
                    </p:nvPicPr>
                    <p:blipFill>
                      <a:blip r:embed="rId5"/>
                      <a:stretch>
                        <a:fillRect/>
                      </a:stretch>
                    </p:blipFill>
                    <p:spPr>
                      <a:xfrm>
                        <a:off x="1036638" y="557213"/>
                        <a:ext cx="7046912" cy="174148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99178840"/>
              </p:ext>
            </p:extLst>
          </p:nvPr>
        </p:nvGraphicFramePr>
        <p:xfrm>
          <a:off x="1549400" y="1930400"/>
          <a:ext cx="5681663" cy="1666875"/>
        </p:xfrm>
        <a:graphic>
          <a:graphicData uri="http://schemas.openxmlformats.org/presentationml/2006/ole">
            <mc:AlternateContent xmlns:mc="http://schemas.openxmlformats.org/markup-compatibility/2006">
              <mc:Choice xmlns:v="urn:schemas-microsoft-com:vml" Requires="v">
                <p:oleObj spid="_x0000_s39166" name="Equation" r:id="rId6" imgW="952500" imgH="279400" progId="Equation.3">
                  <p:embed/>
                </p:oleObj>
              </mc:Choice>
              <mc:Fallback>
                <p:oleObj name="Equation" r:id="rId6" imgW="952500" imgH="279400" progId="Equation.3">
                  <p:embed/>
                  <p:pic>
                    <p:nvPicPr>
                      <p:cNvPr id="0" name=""/>
                      <p:cNvPicPr/>
                      <p:nvPr/>
                    </p:nvPicPr>
                    <p:blipFill>
                      <a:blip r:embed="rId7"/>
                      <a:stretch>
                        <a:fillRect/>
                      </a:stretch>
                    </p:blipFill>
                    <p:spPr>
                      <a:xfrm>
                        <a:off x="1549400" y="1930400"/>
                        <a:ext cx="5681663" cy="16668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56771234"/>
              </p:ext>
            </p:extLst>
          </p:nvPr>
        </p:nvGraphicFramePr>
        <p:xfrm>
          <a:off x="2497138" y="3443288"/>
          <a:ext cx="4090987" cy="1666875"/>
        </p:xfrm>
        <a:graphic>
          <a:graphicData uri="http://schemas.openxmlformats.org/presentationml/2006/ole">
            <mc:AlternateContent xmlns:mc="http://schemas.openxmlformats.org/markup-compatibility/2006">
              <mc:Choice xmlns:v="urn:schemas-microsoft-com:vml" Requires="v">
                <p:oleObj spid="_x0000_s39167" name="Equation" r:id="rId8" imgW="685800" imgH="279400" progId="Equation.3">
                  <p:embed/>
                </p:oleObj>
              </mc:Choice>
              <mc:Fallback>
                <p:oleObj name="Equation" r:id="rId8" imgW="685800" imgH="279400" progId="Equation.3">
                  <p:embed/>
                  <p:pic>
                    <p:nvPicPr>
                      <p:cNvPr id="0" name=""/>
                      <p:cNvPicPr/>
                      <p:nvPr/>
                    </p:nvPicPr>
                    <p:blipFill>
                      <a:blip r:embed="rId9"/>
                      <a:stretch>
                        <a:fillRect/>
                      </a:stretch>
                    </p:blipFill>
                    <p:spPr>
                      <a:xfrm>
                        <a:off x="2497138" y="3443288"/>
                        <a:ext cx="4090987" cy="16668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87850976"/>
              </p:ext>
            </p:extLst>
          </p:nvPr>
        </p:nvGraphicFramePr>
        <p:xfrm>
          <a:off x="684213" y="5221288"/>
          <a:ext cx="3789362" cy="1666875"/>
        </p:xfrm>
        <a:graphic>
          <a:graphicData uri="http://schemas.openxmlformats.org/presentationml/2006/ole">
            <mc:AlternateContent xmlns:mc="http://schemas.openxmlformats.org/markup-compatibility/2006">
              <mc:Choice xmlns:v="urn:schemas-microsoft-com:vml" Requires="v">
                <p:oleObj spid="_x0000_s39168" name="Equation" r:id="rId10" imgW="635000" imgH="279400" progId="Equation.3">
                  <p:embed/>
                </p:oleObj>
              </mc:Choice>
              <mc:Fallback>
                <p:oleObj name="Equation" r:id="rId10" imgW="635000" imgH="279400" progId="Equation.3">
                  <p:embed/>
                  <p:pic>
                    <p:nvPicPr>
                      <p:cNvPr id="0" name=""/>
                      <p:cNvPicPr/>
                      <p:nvPr/>
                    </p:nvPicPr>
                    <p:blipFill>
                      <a:blip r:embed="rId11"/>
                      <a:stretch>
                        <a:fillRect/>
                      </a:stretch>
                    </p:blipFill>
                    <p:spPr>
                      <a:xfrm>
                        <a:off x="684213" y="5221288"/>
                        <a:ext cx="3789362" cy="16668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22025009"/>
              </p:ext>
            </p:extLst>
          </p:nvPr>
        </p:nvGraphicFramePr>
        <p:xfrm>
          <a:off x="5607050" y="4079875"/>
          <a:ext cx="3409950" cy="2727325"/>
        </p:xfrm>
        <a:graphic>
          <a:graphicData uri="http://schemas.openxmlformats.org/presentationml/2006/ole">
            <mc:AlternateContent xmlns:mc="http://schemas.openxmlformats.org/markup-compatibility/2006">
              <mc:Choice xmlns:v="urn:schemas-microsoft-com:vml" Requires="v">
                <p:oleObj spid="_x0000_s39169" name="Equation" r:id="rId12" imgW="571500" imgH="457200" progId="Equation.3">
                  <p:embed/>
                </p:oleObj>
              </mc:Choice>
              <mc:Fallback>
                <p:oleObj name="Equation" r:id="rId12" imgW="571500" imgH="457200" progId="Equation.3">
                  <p:embed/>
                  <p:pic>
                    <p:nvPicPr>
                      <p:cNvPr id="0" name=""/>
                      <p:cNvPicPr/>
                      <p:nvPr/>
                    </p:nvPicPr>
                    <p:blipFill>
                      <a:blip r:embed="rId13"/>
                      <a:stretch>
                        <a:fillRect/>
                      </a:stretch>
                    </p:blipFill>
                    <p:spPr>
                      <a:xfrm>
                        <a:off x="5607050" y="4079875"/>
                        <a:ext cx="3409950" cy="2727325"/>
                      </a:xfrm>
                      <a:prstGeom prst="rect">
                        <a:avLst/>
                      </a:prstGeom>
                    </p:spPr>
                  </p:pic>
                </p:oleObj>
              </mc:Fallback>
            </mc:AlternateContent>
          </a:graphicData>
        </a:graphic>
      </p:graphicFrame>
    </p:spTree>
    <p:extLst>
      <p:ext uri="{BB962C8B-B14F-4D97-AF65-F5344CB8AC3E}">
        <p14:creationId xmlns:p14="http://schemas.microsoft.com/office/powerpoint/2010/main" val="1793837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methods to tame variability: Measures of central tendency</a:t>
            </a:r>
            <a:endParaRPr lang="en-US" dirty="0"/>
          </a:p>
        </p:txBody>
      </p:sp>
      <p:sp>
        <p:nvSpPr>
          <p:cNvPr id="3" name="Content Placeholder 2"/>
          <p:cNvSpPr>
            <a:spLocks noGrp="1"/>
          </p:cNvSpPr>
          <p:nvPr>
            <p:ph idx="1"/>
          </p:nvPr>
        </p:nvSpPr>
        <p:spPr/>
        <p:txBody>
          <a:bodyPr/>
          <a:lstStyle/>
          <a:p>
            <a:r>
              <a:rPr lang="en-US" dirty="0" smtClean="0"/>
              <a:t>One instantiation: The sample average</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2802189122"/>
              </p:ext>
            </p:extLst>
          </p:nvPr>
        </p:nvGraphicFramePr>
        <p:xfrm>
          <a:off x="2312988" y="2098675"/>
          <a:ext cx="4130675" cy="4491038"/>
        </p:xfrm>
        <a:graphic>
          <a:graphicData uri="http://schemas.openxmlformats.org/presentationml/2006/ole">
            <mc:AlternateContent xmlns:mc="http://schemas.openxmlformats.org/markup-compatibility/2006">
              <mc:Choice xmlns:v="urn:schemas-microsoft-com:vml" Requires="v">
                <p:oleObj spid="_x0000_s36920" name="Equation" r:id="rId3" imgW="584200" imgH="635000" progId="Equation.3">
                  <p:embed/>
                </p:oleObj>
              </mc:Choice>
              <mc:Fallback>
                <p:oleObj name="Equation" r:id="rId3" imgW="584200" imgH="635000" progId="Equation.3">
                  <p:embed/>
                  <p:pic>
                    <p:nvPicPr>
                      <p:cNvPr id="0" name=""/>
                      <p:cNvPicPr/>
                      <p:nvPr/>
                    </p:nvPicPr>
                    <p:blipFill>
                      <a:blip r:embed="rId4"/>
                      <a:stretch>
                        <a:fillRect/>
                      </a:stretch>
                    </p:blipFill>
                    <p:spPr>
                      <a:xfrm>
                        <a:off x="2312988" y="2098675"/>
                        <a:ext cx="4130675" cy="4491038"/>
                      </a:xfrm>
                      <a:prstGeom prst="rect">
                        <a:avLst/>
                      </a:prstGeom>
                    </p:spPr>
                  </p:pic>
                </p:oleObj>
              </mc:Fallback>
            </mc:AlternateContent>
          </a:graphicData>
        </a:graphic>
      </p:graphicFrame>
    </p:spTree>
    <p:extLst>
      <p:ext uri="{BB962C8B-B14F-4D97-AF65-F5344CB8AC3E}">
        <p14:creationId xmlns:p14="http://schemas.microsoft.com/office/powerpoint/2010/main" val="3608985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4221</TotalTime>
  <Words>2867</Words>
  <Application>Microsoft Macintosh PowerPoint</Application>
  <PresentationFormat>On-screen Show (4:3)</PresentationFormat>
  <Paragraphs>427</Paragraphs>
  <Slides>64</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1_Office Theme</vt:lpstr>
      <vt:lpstr>Equation</vt:lpstr>
      <vt:lpstr>PowerPoint Presentation</vt:lpstr>
      <vt:lpstr>Why do statistics?</vt:lpstr>
      <vt:lpstr>The birth/making of data</vt:lpstr>
      <vt:lpstr>The use of data in science</vt:lpstr>
      <vt:lpstr>Summarizing data</vt:lpstr>
      <vt:lpstr>PowerPoint Presentation</vt:lpstr>
      <vt:lpstr>Statistical methods to tame variability: Measures of central tendency</vt:lpstr>
      <vt:lpstr>Solving for a (with calculus)</vt:lpstr>
      <vt:lpstr>Statistical methods to tame variability: Measures of central tendency</vt:lpstr>
      <vt:lpstr>Why is averaging useful?</vt:lpstr>
      <vt:lpstr>This even works in the presence of serious noise</vt:lpstr>
      <vt:lpstr>Where does this come from?</vt:lpstr>
      <vt:lpstr>PowerPoint Presentation</vt:lpstr>
      <vt:lpstr>Where does this come from?</vt:lpstr>
      <vt:lpstr>This comes to us from astronomy</vt:lpstr>
      <vt:lpstr>Statistical properties of this task</vt:lpstr>
      <vt:lpstr>Why is there more than one shoe size?</vt:lpstr>
      <vt:lpstr>It matters: fMRI activation in a memory task… </vt:lpstr>
      <vt:lpstr>Neural activity in V4 in response to sine wave gratings</vt:lpstr>
      <vt:lpstr>Recently quite controversial</vt:lpstr>
      <vt:lpstr>Another issues with the average</vt:lpstr>
      <vt:lpstr>We could now look for a number that also represents the central tendency of a sample but is not as sensitive to outliers.</vt:lpstr>
      <vt:lpstr>The median is the number we are looking for – derivation:</vt:lpstr>
      <vt:lpstr>It is often indicated in psychology and neuroscience for measurement reasons.</vt:lpstr>
      <vt:lpstr>Statistical methods to tame variability: Measures of dispersion</vt:lpstr>
      <vt:lpstr>The standard deviation (SD)</vt:lpstr>
      <vt:lpstr>The mean absolute deviation (MAD)</vt:lpstr>
      <vt:lpstr>Comparing MAD and STD</vt:lpstr>
      <vt:lpstr>Summarizing relationships between two variables: Correlation</vt:lpstr>
      <vt:lpstr>PowerPoint Presentation</vt:lpstr>
      <vt:lpstr>PowerPoint Presentation</vt:lpstr>
      <vt:lpstr>Deriving correlation</vt:lpstr>
      <vt:lpstr>From standard deviation to variance</vt:lpstr>
      <vt:lpstr>From variance to covariance</vt:lpstr>
      <vt:lpstr>Another (familiar) path to covariance: LA</vt:lpstr>
      <vt:lpstr>Properties of the covariance</vt:lpstr>
      <vt:lpstr>Example: Height and intelligence</vt:lpstr>
      <vt:lpstr>From covariance to correlation</vt:lpstr>
      <vt:lpstr>Going from cov  r in LA</vt:lpstr>
      <vt:lpstr>Characterizing the shape of the data cloud</vt:lpstr>
      <vt:lpstr>Interpreting correlation strength: Aleatory considerations</vt:lpstr>
      <vt:lpstr>r captures *linear* relations</vt:lpstr>
      <vt:lpstr>Correlation is a simple statistical relation between two variables</vt:lpstr>
      <vt:lpstr>What is the problem with interpreting this causally?</vt:lpstr>
      <vt:lpstr>More problems interpreting correlations</vt:lpstr>
      <vt:lpstr>Classic example: A third, unknown variable</vt:lpstr>
      <vt:lpstr>Pearson vs. Spearman</vt:lpstr>
      <vt:lpstr>The idea</vt:lpstr>
      <vt:lpstr>Why is Spearman’s rank correlation useful?</vt:lpstr>
      <vt:lpstr>It is also more robust</vt:lpstr>
      <vt:lpstr>Data-based prediction</vt:lpstr>
      <vt:lpstr>Regression (historical)</vt:lpstr>
      <vt:lpstr>Regression</vt:lpstr>
      <vt:lpstr>The regression problem: Where do you draw the line?</vt:lpstr>
      <vt:lpstr>We minimize the sum of the squared differences</vt:lpstr>
      <vt:lpstr>Regression critically relies on correlation</vt:lpstr>
      <vt:lpstr>Regression critically relies on correlation</vt:lpstr>
      <vt:lpstr>Regression critically relies on correlation</vt:lpstr>
      <vt:lpstr>Regression critically relies on correlation</vt:lpstr>
      <vt:lpstr>Regression critically relies on correlation</vt:lpstr>
      <vt:lpstr>Regression critically relies on correlation</vt:lpstr>
      <vt:lpstr>The general linear model (GLM)</vt:lpstr>
      <vt:lpstr>Variance partitioning and model assessment</vt:lpstr>
      <vt:lpstr>r, regression to the mean, variance partitioning, r^2</vt:lpstr>
    </vt:vector>
  </TitlesOfParts>
  <Company>New 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Wallisch</dc:creator>
  <cp:lastModifiedBy>Pascal Wallisch</cp:lastModifiedBy>
  <cp:revision>576</cp:revision>
  <dcterms:created xsi:type="dcterms:W3CDTF">2016-09-15T02:31:41Z</dcterms:created>
  <dcterms:modified xsi:type="dcterms:W3CDTF">2016-10-27T19:52:43Z</dcterms:modified>
</cp:coreProperties>
</file>