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tif" ContentType="image/tiff"/>
  <Default Extension="docx" ContentType="application/vnd.openxmlformats-officedocument.wordprocessingml.document"/>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1"/>
  </p:notesMasterIdLst>
  <p:sldIdLst>
    <p:sldId id="377" r:id="rId2"/>
    <p:sldId id="378" r:id="rId3"/>
    <p:sldId id="379" r:id="rId4"/>
    <p:sldId id="380" r:id="rId5"/>
    <p:sldId id="381" r:id="rId6"/>
    <p:sldId id="382" r:id="rId7"/>
    <p:sldId id="383" r:id="rId8"/>
    <p:sldId id="384" r:id="rId9"/>
    <p:sldId id="385" r:id="rId10"/>
    <p:sldId id="386" r:id="rId11"/>
    <p:sldId id="387" r:id="rId12"/>
    <p:sldId id="388" r:id="rId13"/>
    <p:sldId id="389" r:id="rId14"/>
    <p:sldId id="390" r:id="rId15"/>
    <p:sldId id="391" r:id="rId16"/>
    <p:sldId id="392" r:id="rId17"/>
    <p:sldId id="393" r:id="rId18"/>
    <p:sldId id="394" r:id="rId19"/>
    <p:sldId id="395" r:id="rId20"/>
    <p:sldId id="396" r:id="rId21"/>
    <p:sldId id="397" r:id="rId22"/>
    <p:sldId id="398" r:id="rId23"/>
    <p:sldId id="399" r:id="rId24"/>
    <p:sldId id="400" r:id="rId25"/>
    <p:sldId id="401" r:id="rId26"/>
    <p:sldId id="402" r:id="rId27"/>
    <p:sldId id="403" r:id="rId28"/>
    <p:sldId id="404" r:id="rId29"/>
    <p:sldId id="405" r:id="rId30"/>
    <p:sldId id="406" r:id="rId31"/>
    <p:sldId id="407" r:id="rId32"/>
    <p:sldId id="408" r:id="rId33"/>
    <p:sldId id="409" r:id="rId34"/>
    <p:sldId id="410" r:id="rId35"/>
    <p:sldId id="411" r:id="rId36"/>
    <p:sldId id="412" r:id="rId37"/>
    <p:sldId id="413" r:id="rId38"/>
    <p:sldId id="414" r:id="rId39"/>
    <p:sldId id="415" r:id="rId40"/>
    <p:sldId id="416" r:id="rId41"/>
    <p:sldId id="417" r:id="rId42"/>
    <p:sldId id="418" r:id="rId43"/>
    <p:sldId id="419" r:id="rId44"/>
    <p:sldId id="420" r:id="rId45"/>
    <p:sldId id="421" r:id="rId46"/>
    <p:sldId id="368" r:id="rId47"/>
    <p:sldId id="361" r:id="rId48"/>
    <p:sldId id="362" r:id="rId49"/>
    <p:sldId id="363" r:id="rId50"/>
    <p:sldId id="364" r:id="rId51"/>
    <p:sldId id="365" r:id="rId52"/>
    <p:sldId id="366" r:id="rId53"/>
    <p:sldId id="367" r:id="rId54"/>
    <p:sldId id="350" r:id="rId55"/>
    <p:sldId id="351" r:id="rId56"/>
    <p:sldId id="352" r:id="rId57"/>
    <p:sldId id="308" r:id="rId58"/>
    <p:sldId id="302" r:id="rId59"/>
    <p:sldId id="303" r:id="rId60"/>
    <p:sldId id="304" r:id="rId61"/>
    <p:sldId id="305" r:id="rId62"/>
    <p:sldId id="306" r:id="rId63"/>
    <p:sldId id="307" r:id="rId64"/>
    <p:sldId id="353" r:id="rId65"/>
    <p:sldId id="309" r:id="rId66"/>
    <p:sldId id="310" r:id="rId67"/>
    <p:sldId id="311" r:id="rId68"/>
    <p:sldId id="312" r:id="rId69"/>
    <p:sldId id="313" r:id="rId70"/>
    <p:sldId id="314" r:id="rId71"/>
    <p:sldId id="355" r:id="rId72"/>
    <p:sldId id="356" r:id="rId73"/>
    <p:sldId id="357" r:id="rId74"/>
    <p:sldId id="358" r:id="rId75"/>
    <p:sldId id="359" r:id="rId76"/>
    <p:sldId id="369"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71" r:id="rId102"/>
    <p:sldId id="370" r:id="rId103"/>
    <p:sldId id="373" r:id="rId104"/>
    <p:sldId id="374" r:id="rId105"/>
    <p:sldId id="375" r:id="rId106"/>
    <p:sldId id="372" r:id="rId107"/>
    <p:sldId id="376" r:id="rId108"/>
    <p:sldId id="354" r:id="rId109"/>
    <p:sldId id="348" r:id="rId110"/>
    <p:sldId id="349" r:id="rId111"/>
    <p:sldId id="422" r:id="rId112"/>
    <p:sldId id="423" r:id="rId113"/>
    <p:sldId id="424" r:id="rId114"/>
    <p:sldId id="425" r:id="rId115"/>
    <p:sldId id="426" r:id="rId116"/>
    <p:sldId id="427" r:id="rId117"/>
    <p:sldId id="428" r:id="rId118"/>
    <p:sldId id="429" r:id="rId119"/>
    <p:sldId id="430" r:id="rId1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1"/>
  </p:normalViewPr>
  <p:slideViewPr>
    <p:cSldViewPr snapToGrid="0" snapToObjects="1">
      <p:cViewPr varScale="1">
        <p:scale>
          <a:sx n="101" d="100"/>
          <a:sy n="101" d="100"/>
        </p:scale>
        <p:origin x="1424" y="2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992"/>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notesMaster" Target="notesMasters/notesMaster1.xml"/><Relationship Id="rId122" Type="http://schemas.openxmlformats.org/officeDocument/2006/relationships/presProps" Target="presProps.xml"/><Relationship Id="rId123" Type="http://schemas.openxmlformats.org/officeDocument/2006/relationships/viewProps" Target="viewProps.xml"/><Relationship Id="rId124" Type="http://schemas.openxmlformats.org/officeDocument/2006/relationships/theme" Target="theme/theme1.xml"/><Relationship Id="rId12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088089-05A5-FA45-B16C-F7410C957AF4}" type="datetimeFigureOut">
              <a:rPr lang="en-US" smtClean="0"/>
              <a:t>12/15/15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A6416A-AEAC-2344-9A48-2F7740DD7361}" type="slidenum">
              <a:rPr lang="en-US" smtClean="0"/>
              <a:t>‹#›</a:t>
            </a:fld>
            <a:endParaRPr lang="en-US"/>
          </a:p>
        </p:txBody>
      </p:sp>
    </p:spTree>
    <p:extLst>
      <p:ext uri="{BB962C8B-B14F-4D97-AF65-F5344CB8AC3E}">
        <p14:creationId xmlns:p14="http://schemas.microsoft.com/office/powerpoint/2010/main" val="26483479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94B6C2B0-2083-174E-A177-E2AB33ACA3EE}" type="slidenum">
              <a:rPr lang="en-US"/>
              <a:pPr/>
              <a:t>1</a:t>
            </a:fld>
            <a:endParaRPr lang="en-US"/>
          </a:p>
        </p:txBody>
      </p:sp>
      <p:sp>
        <p:nvSpPr>
          <p:cNvPr id="15363" name="Rectangle 2"/>
          <p:cNvSpPr>
            <a:spLocks noGrp="1" noRot="1" noChangeAspect="1" noChangeArrowheads="1"/>
          </p:cNvSpPr>
          <p:nvPr>
            <p:ph type="sldImg"/>
          </p:nvPr>
        </p:nvSpPr>
        <p:spPr>
          <a:solidFill>
            <a:srgbClr val="FFFFFF"/>
          </a:solidFill>
          <a:ln/>
        </p:spPr>
      </p:sp>
      <p:sp>
        <p:nvSpPr>
          <p:cNvPr id="1536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04105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401E9A81-240F-3745-9950-D5F0B75E2EB9}" type="slidenum">
              <a:rPr lang="en-US"/>
              <a:pPr/>
              <a:t>10</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825108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90408DD9-8354-2B4B-9F54-26EDD57C2110}" type="slidenum">
              <a:rPr lang="en-US"/>
              <a:pPr/>
              <a:t>11</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305003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E4617EC8-58A6-1C48-AB7D-06BBED2C0D81}" type="slidenum">
              <a:rPr lang="en-US"/>
              <a:pPr/>
              <a:t>12</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950060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97282062-40E9-B545-A7DA-682B1962DC45}" type="slidenum">
              <a:rPr lang="en-US"/>
              <a:pPr/>
              <a:t>14</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125723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B1D61608-C409-D34E-8A51-C33576A8B910}" type="slidenum">
              <a:rPr lang="en-US"/>
              <a:pPr/>
              <a:t>17</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698522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528E327D-8AB6-4AD0-82DB-1A7474456432}" type="slidenum">
              <a:rPr lang="en-US"/>
              <a:pPr/>
              <a:t>18</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dirty="0" smtClean="0">
                <a:ea typeface="ＭＳ Ｐゴシック" pitchFamily="18" charset="-128"/>
                <a:cs typeface="ＭＳ Ｐゴシック" pitchFamily="18" charset="-128"/>
              </a:rPr>
              <a:t>The bars represent features. If you look directly at the A or at the green plus, your visual system can isolate the relevant features of the A and identify it. If you fixate too far away, on the red minus, the brain combines features from the A and the chaff and you get a jumble instead of a letter. This is crowding.</a:t>
            </a:r>
          </a:p>
        </p:txBody>
      </p:sp>
    </p:spTree>
    <p:extLst>
      <p:ext uri="{BB962C8B-B14F-4D97-AF65-F5344CB8AC3E}">
        <p14:creationId xmlns:p14="http://schemas.microsoft.com/office/powerpoint/2010/main" val="1923320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31AFB901-8E92-4733-9AFD-9C1522A20F5B}" type="slidenum">
              <a:rPr lang="en-US"/>
              <a:pPr/>
              <a:t>23</a:t>
            </a:fld>
            <a:endParaRPr lang="en-US"/>
          </a:p>
        </p:txBody>
      </p:sp>
      <p:sp>
        <p:nvSpPr>
          <p:cNvPr id="35843" name="Rectangle 2"/>
          <p:cNvSpPr>
            <a:spLocks noGrp="1" noRot="1" noChangeAspect="1" noChangeArrowheads="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ea typeface="ＭＳ Ｐゴシック" pitchFamily="18" charset="-128"/>
                <a:cs typeface="ＭＳ Ｐゴシック" pitchFamily="18" charset="-128"/>
              </a:rPr>
              <a:t>A similar task with letter identification. Again the contours map out critical spacing, and critical spacing is increasing with eccentricity. But we also varied the size of the target. The three colored lines are three different letter sizes. As you can see, size doesn’t matter. What matters is eccentricity and spacing. That’s the </a:t>
            </a:r>
            <a:r>
              <a:rPr lang="en-US" dirty="0" err="1" smtClean="0">
                <a:ea typeface="ＭＳ Ｐゴシック" pitchFamily="18" charset="-128"/>
                <a:cs typeface="ＭＳ Ｐゴシック" pitchFamily="18" charset="-128"/>
              </a:rPr>
              <a:t>Bouma</a:t>
            </a:r>
            <a:r>
              <a:rPr lang="en-US" dirty="0" smtClean="0">
                <a:ea typeface="ＭＳ Ｐゴシック" pitchFamily="18" charset="-128"/>
                <a:cs typeface="ＭＳ Ｐゴシック" pitchFamily="18" charset="-128"/>
              </a:rPr>
              <a:t> law. </a:t>
            </a:r>
          </a:p>
        </p:txBody>
      </p:sp>
    </p:spTree>
    <p:extLst>
      <p:ext uri="{BB962C8B-B14F-4D97-AF65-F5344CB8AC3E}">
        <p14:creationId xmlns:p14="http://schemas.microsoft.com/office/powerpoint/2010/main" val="1320931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385AF2D-AF1D-4666-BC84-47332B63771C}" type="slidenum">
              <a:rPr lang="en-US"/>
              <a:pPr/>
              <a:t>34</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r>
              <a:rPr lang="en-US" dirty="0" err="1" smtClean="0">
                <a:ea typeface="ＭＳ Ｐゴシック" pitchFamily="18" charset="-128"/>
                <a:cs typeface="ＭＳ Ｐゴシック" pitchFamily="18" charset="-128"/>
              </a:rPr>
              <a:t>Bouma</a:t>
            </a:r>
            <a:r>
              <a:rPr lang="en-US" dirty="0" smtClean="0">
                <a:ea typeface="ＭＳ Ｐゴシック" pitchFamily="18" charset="-128"/>
                <a:cs typeface="ＭＳ Ｐゴシック" pitchFamily="18" charset="-128"/>
              </a:rPr>
              <a:t> first noted in 1970 that critical spacing depends on distance from fixation, roughly half the eccentricity. When the object and flankers are similar, this is true regardless of the type of object or its size. This the </a:t>
            </a:r>
            <a:r>
              <a:rPr lang="en-US" dirty="0" err="1" smtClean="0">
                <a:ea typeface="ＭＳ Ｐゴシック" pitchFamily="18" charset="-128"/>
                <a:cs typeface="ＭＳ Ｐゴシック" pitchFamily="18" charset="-128"/>
              </a:rPr>
              <a:t>Bouma</a:t>
            </a:r>
            <a:r>
              <a:rPr lang="en-US" dirty="0" smtClean="0">
                <a:ea typeface="ＭＳ Ｐゴシック" pitchFamily="18" charset="-128"/>
                <a:cs typeface="ＭＳ Ｐゴシック" pitchFamily="18" charset="-128"/>
              </a:rPr>
              <a:t> law. The plus-minus represents threshold eccentricity for identifying the central object in each row. In the first two lines, the task is to tell the orientation the the middle grating. Cutting the size of the image in half does not change the critical spacing.  </a:t>
            </a:r>
          </a:p>
        </p:txBody>
      </p:sp>
    </p:spTree>
    <p:extLst>
      <p:ext uri="{BB962C8B-B14F-4D97-AF65-F5344CB8AC3E}">
        <p14:creationId xmlns:p14="http://schemas.microsoft.com/office/powerpoint/2010/main" val="212567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7C537A04-2883-4560-B1C9-EB86A1F7C629}" type="slidenum">
              <a:rPr lang="en-US"/>
              <a:pPr/>
              <a:t>35</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en-US" dirty="0" smtClean="0">
                <a:ea typeface="ＭＳ Ｐゴシック" pitchFamily="18" charset="-128"/>
                <a:cs typeface="ＭＳ Ｐゴシック" pitchFamily="18" charset="-128"/>
              </a:rPr>
              <a:t>For objects that have parts, like this house and Gandhi, the parts have the same critical spacing.</a:t>
            </a:r>
          </a:p>
        </p:txBody>
      </p:sp>
    </p:spTree>
    <p:extLst>
      <p:ext uri="{BB962C8B-B14F-4D97-AF65-F5344CB8AC3E}">
        <p14:creationId xmlns:p14="http://schemas.microsoft.com/office/powerpoint/2010/main" val="1361306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85EF76D9-E25D-4CAA-AEF1-9DD7F7C5B36E}" type="slidenum">
              <a:rPr lang="en-US"/>
              <a:pPr/>
              <a:t>36</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dirty="0" smtClean="0">
                <a:ea typeface="ＭＳ Ｐゴシック" pitchFamily="18" charset="-128"/>
                <a:cs typeface="ＭＳ Ｐゴシック" pitchFamily="18" charset="-128"/>
              </a:rPr>
              <a:t>If you fixate the minus, you see two two clusters of letters that look identical. But, you fail to notice that the two clusters of letters differ in letter position, number, and identity. However, crowding does NOT impair detection.</a:t>
            </a:r>
          </a:p>
        </p:txBody>
      </p:sp>
    </p:spTree>
    <p:extLst>
      <p:ext uri="{BB962C8B-B14F-4D97-AF65-F5344CB8AC3E}">
        <p14:creationId xmlns:p14="http://schemas.microsoft.com/office/powerpoint/2010/main" val="18372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3F26E716-BABA-3F4F-86E8-D3468AE33908}" type="slidenum">
              <a:rPr lang="en-US"/>
              <a:pPr/>
              <a:t>2</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654054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6D4F173-721D-4A24-A9C5-3E7C8EAF1A6D}" type="slidenum">
              <a:rPr lang="en-US"/>
              <a:pPr/>
              <a:t>38</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dirty="0" smtClean="0">
                <a:ea typeface="ＭＳ Ｐゴシック" pitchFamily="18" charset="-128"/>
                <a:cs typeface="ＭＳ Ｐゴシック" pitchFamily="18" charset="-128"/>
              </a:rPr>
              <a:t>Crowding is often studied with letters, as </a:t>
            </a:r>
            <a:r>
              <a:rPr lang="en-US" dirty="0" err="1" smtClean="0">
                <a:ea typeface="ＭＳ Ｐゴシック" pitchFamily="18" charset="-128"/>
                <a:cs typeface="ＭＳ Ｐゴシック" pitchFamily="18" charset="-128"/>
              </a:rPr>
              <a:t>Bouma</a:t>
            </a:r>
            <a:r>
              <a:rPr lang="en-US" dirty="0" smtClean="0">
                <a:ea typeface="ＭＳ Ｐゴシック" pitchFamily="18" charset="-128"/>
                <a:cs typeface="ＭＳ Ｐゴシック" pitchFamily="18" charset="-128"/>
              </a:rPr>
              <a:t> did in the 1970’s. We measure the critical spacing – the minimal spacing required to avoid crowding. Here you can easily identify the lone </a:t>
            </a:r>
            <a:r>
              <a:rPr lang="en-US" dirty="0" err="1" smtClean="0">
                <a:ea typeface="ＭＳ Ｐゴシック" pitchFamily="18" charset="-128"/>
                <a:cs typeface="ＭＳ Ｐゴシック" pitchFamily="18" charset="-128"/>
              </a:rPr>
              <a:t>r</a:t>
            </a:r>
            <a:r>
              <a:rPr lang="en-US" dirty="0" smtClean="0">
                <a:ea typeface="ＭＳ Ｐゴシック" pitchFamily="18" charset="-128"/>
                <a:cs typeface="ＭＳ Ｐゴシック" pitchFamily="18" charset="-128"/>
              </a:rPr>
              <a:t> on the left when you fixate the minus, but you cannot identify the central </a:t>
            </a:r>
            <a:r>
              <a:rPr lang="en-US" dirty="0" err="1" smtClean="0">
                <a:ea typeface="ＭＳ Ｐゴシック" pitchFamily="18" charset="-128"/>
                <a:cs typeface="ＭＳ Ｐゴシック" pitchFamily="18" charset="-128"/>
              </a:rPr>
              <a:t>r</a:t>
            </a:r>
            <a:r>
              <a:rPr lang="en-US" dirty="0" smtClean="0">
                <a:ea typeface="ＭＳ Ｐゴシック" pitchFamily="18" charset="-128"/>
                <a:cs typeface="ＭＳ Ｐゴシック" pitchFamily="18" charset="-128"/>
              </a:rPr>
              <a:t> on right. This is because the spacing is less than critical. The whole word falls in one critical spacing and the features from all the letters are jumbled. If you move your fixation closer, to the green plus, you can recognize the </a:t>
            </a:r>
            <a:r>
              <a:rPr lang="en-US" dirty="0" err="1" smtClean="0">
                <a:ea typeface="ＭＳ Ｐゴシック" pitchFamily="18" charset="-128"/>
                <a:cs typeface="ＭＳ Ｐゴシック" pitchFamily="18" charset="-128"/>
              </a:rPr>
              <a:t>r</a:t>
            </a:r>
            <a:r>
              <a:rPr lang="en-US" dirty="0" smtClean="0">
                <a:ea typeface="ＭＳ Ｐゴシック" pitchFamily="18" charset="-128"/>
                <a:cs typeface="ＭＳ Ｐゴシック" pitchFamily="18" charset="-128"/>
              </a:rPr>
              <a:t> among flankers, because the letters are now more than critically spaced. </a:t>
            </a:r>
          </a:p>
        </p:txBody>
      </p:sp>
    </p:spTree>
    <p:extLst>
      <p:ext uri="{BB962C8B-B14F-4D97-AF65-F5344CB8AC3E}">
        <p14:creationId xmlns:p14="http://schemas.microsoft.com/office/powerpoint/2010/main" val="1874241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7A27851A-B53A-434D-959B-8408BA3B317B}" type="slidenum">
              <a:rPr lang="en-US"/>
              <a:pPr/>
              <a:t>39</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US" dirty="0" smtClean="0">
                <a:ea typeface="ＭＳ Ｐゴシック" pitchFamily="18" charset="-128"/>
                <a:cs typeface="ＭＳ Ｐゴシック" pitchFamily="18" charset="-128"/>
              </a:rPr>
              <a:t>The same is true for faces. The parts of the face must be separated by more than the critical spacing for you to recognize who it is. Thus, if you fixate on the red minus, you know there are two men there, but you can’t tell who is the governor (Arnold) and who is the King (Elvis). You must bring your fixation almost to the cheek in order to recognize the face. </a:t>
            </a:r>
          </a:p>
        </p:txBody>
      </p:sp>
    </p:spTree>
    <p:extLst>
      <p:ext uri="{BB962C8B-B14F-4D97-AF65-F5344CB8AC3E}">
        <p14:creationId xmlns:p14="http://schemas.microsoft.com/office/powerpoint/2010/main" val="1084638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64F073-2B0D-B245-B688-CB0E023B26DB}" type="slidenum">
              <a:rPr lang="en-US"/>
              <a:pPr/>
              <a:t>40</a:t>
            </a:fld>
            <a:endParaRPr lang="en-US"/>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80124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3A0BA6-DF08-914E-90AB-6685800E6B48}" type="slidenum">
              <a:rPr lang="en-US"/>
              <a:pPr/>
              <a:t>41</a:t>
            </a:fld>
            <a:endParaRPr lang="en-US"/>
          </a:p>
        </p:txBody>
      </p:sp>
      <p:sp>
        <p:nvSpPr>
          <p:cNvPr id="348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8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585257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10D906-EEA4-8E4F-9908-DDA5E2F1DDA5}" type="slidenum">
              <a:rPr lang="en-US"/>
              <a:pPr/>
              <a:t>42</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48085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4162B0-26CC-E44B-A451-AFBAA0722177}" type="slidenum">
              <a:rPr lang="en-US"/>
              <a:pPr/>
              <a:t>43</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9396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4EC7C9-33CE-5541-BC8F-262C8B4723A2}" type="slidenum">
              <a:rPr lang="en-US"/>
              <a:pPr/>
              <a:t>44</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01398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94B6C2B0-2083-174E-A177-E2AB33ACA3EE}" type="slidenum">
              <a:rPr lang="en-US"/>
              <a:pPr/>
              <a:t>46</a:t>
            </a:fld>
            <a:endParaRPr lang="en-US"/>
          </a:p>
        </p:txBody>
      </p:sp>
      <p:sp>
        <p:nvSpPr>
          <p:cNvPr id="15363" name="Rectangle 2"/>
          <p:cNvSpPr>
            <a:spLocks noGrp="1" noRot="1" noChangeAspect="1" noChangeArrowheads="1"/>
          </p:cNvSpPr>
          <p:nvPr>
            <p:ph type="sldImg"/>
          </p:nvPr>
        </p:nvSpPr>
        <p:spPr>
          <a:solidFill>
            <a:srgbClr val="FFFFFF"/>
          </a:solidFill>
          <a:ln/>
        </p:spPr>
      </p:sp>
      <p:sp>
        <p:nvSpPr>
          <p:cNvPr id="1536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922378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B0353A0C-B733-D040-9C0A-102B099955B1}" type="slidenum">
              <a:rPr lang="en-US"/>
              <a:pPr/>
              <a:t>47</a:t>
            </a:fld>
            <a:endParaRPr lang="en-US"/>
          </a:p>
        </p:txBody>
      </p:sp>
      <p:sp>
        <p:nvSpPr>
          <p:cNvPr id="19459" name="Rectangle 1026"/>
          <p:cNvSpPr>
            <a:spLocks noGrp="1" noRot="1" noChangeAspect="1" noChangeArrowheads="1" noTextEdit="1"/>
          </p:cNvSpPr>
          <p:nvPr>
            <p:ph type="sldImg"/>
          </p:nvPr>
        </p:nvSpPr>
        <p:spPr>
          <a:ln/>
        </p:spPr>
      </p:sp>
      <p:sp>
        <p:nvSpPr>
          <p:cNvPr id="19460" name="Rectangle 1027"/>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79292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B2347E3-E238-FC40-B011-C4D0A8F59C2B}" type="slidenum">
              <a:rPr lang="en-US"/>
              <a:pPr/>
              <a:t>48</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4357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8B3F6F88-C1E7-E444-A7BE-1F37536E74BE}" type="slidenum">
              <a:rPr lang="en-US"/>
              <a:pPr/>
              <a:t>3</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525902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A57B0303-1DDE-DB4C-B467-0D565E904716}" type="slidenum">
              <a:rPr lang="en-US"/>
              <a:pPr/>
              <a:t>49</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34369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7433B22-88B5-8D41-828D-3A3F17F0D12B}" type="slidenum">
              <a:rPr lang="en-US"/>
              <a:pPr/>
              <a:t>50</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53832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FF3D7E21-9F6D-1C4E-9F60-A7C1AB3A87AE}" type="slidenum">
              <a:rPr lang="en-US"/>
              <a:pPr/>
              <a:t>51</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6016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C68FE817-9DDC-5D42-BBE0-2593D33F273A}" type="slidenum">
              <a:rPr lang="en-US"/>
              <a:pPr/>
              <a:t>52</a:t>
            </a:fld>
            <a:endParaRPr lang="en-US"/>
          </a:p>
        </p:txBody>
      </p:sp>
      <p:sp>
        <p:nvSpPr>
          <p:cNvPr id="31747" name="Rectangle 1026"/>
          <p:cNvSpPr>
            <a:spLocks noGrp="1" noRot="1" noChangeAspect="1" noChangeArrowheads="1" noTextEdit="1"/>
          </p:cNvSpPr>
          <p:nvPr>
            <p:ph type="sldImg"/>
          </p:nvPr>
        </p:nvSpPr>
        <p:spPr>
          <a:ln/>
        </p:spPr>
      </p:sp>
      <p:sp>
        <p:nvSpPr>
          <p:cNvPr id="31748" name="Rectangle 1027"/>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5718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4DEE689F-C623-E944-8E8B-21954E93949B}" type="slidenum">
              <a:rPr lang="en-US"/>
              <a:pPr/>
              <a:t>53</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07539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2D370A68-956C-A546-8A97-1F5D2A5213D3}" type="slidenum">
              <a:rPr lang="en-US"/>
              <a:pPr/>
              <a:t>57</a:t>
            </a:fld>
            <a:endParaRPr lang="en-US"/>
          </a:p>
        </p:txBody>
      </p:sp>
      <p:sp>
        <p:nvSpPr>
          <p:cNvPr id="21507" name="Rectangle 1026"/>
          <p:cNvSpPr>
            <a:spLocks noGrp="1" noRot="1" noChangeAspect="1" noChangeArrowheads="1" noTextEdit="1"/>
          </p:cNvSpPr>
          <p:nvPr>
            <p:ph type="sldImg"/>
          </p:nvPr>
        </p:nvSpPr>
        <p:spPr>
          <a:ln/>
        </p:spPr>
      </p:sp>
      <p:sp>
        <p:nvSpPr>
          <p:cNvPr id="21508" name="Rectangle 1027"/>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60231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94B6C2B0-2083-174E-A177-E2AB33ACA3EE}" type="slidenum">
              <a:rPr lang="en-US"/>
              <a:pPr/>
              <a:t>76</a:t>
            </a:fld>
            <a:endParaRPr lang="en-US"/>
          </a:p>
        </p:txBody>
      </p:sp>
      <p:sp>
        <p:nvSpPr>
          <p:cNvPr id="15363" name="Rectangle 2"/>
          <p:cNvSpPr>
            <a:spLocks noGrp="1" noRot="1" noChangeAspect="1" noChangeArrowheads="1"/>
          </p:cNvSpPr>
          <p:nvPr>
            <p:ph type="sldImg"/>
          </p:nvPr>
        </p:nvSpPr>
        <p:spPr>
          <a:solidFill>
            <a:srgbClr val="FFFFFF"/>
          </a:solidFill>
          <a:ln/>
        </p:spPr>
      </p:sp>
      <p:sp>
        <p:nvSpPr>
          <p:cNvPr id="1536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480553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B0DB5D2C-3BBC-5E4D-97A6-3855F854D825}" type="slidenum">
              <a:rPr lang="en-US"/>
              <a:pPr/>
              <a:t>77</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20514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76DEFCE4-7B85-1047-B08A-715575C59FA0}" type="slidenum">
              <a:rPr lang="en-US"/>
              <a:pPr/>
              <a:t>78</a:t>
            </a:fld>
            <a:endParaRPr lang="en-US"/>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1. The first step is feature detection. This demo (originally on the cover of </a:t>
            </a:r>
            <a:r>
              <a:rPr lang="en-US" i="1"/>
              <a:t>Nature</a:t>
            </a:r>
            <a:r>
              <a:rPr lang="en-US"/>
              <a:t>) reveals the spatial frequency tuning of the feature detectors used to identify letters. The vertical scale is contrast.  The horizontal scale is spatial frequency. The faintest letter that you can see in each column tells us how sensitive the lettter-identification channel in your eye is to noise at that spatial frequency. This function peaks at a middle frequency, about 3 c/letter at this size.</a:t>
            </a:r>
          </a:p>
        </p:txBody>
      </p:sp>
    </p:spTree>
    <p:extLst>
      <p:ext uri="{BB962C8B-B14F-4D97-AF65-F5344CB8AC3E}">
        <p14:creationId xmlns:p14="http://schemas.microsoft.com/office/powerpoint/2010/main" val="19987854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F0C274F1-EB27-CC4E-9EB8-C263E5C6F86E}" type="slidenum">
              <a:rPr lang="en-US"/>
              <a:pPr/>
              <a:t>79</a:t>
            </a:fld>
            <a:endParaRPr lang="en-US"/>
          </a:p>
        </p:txBody>
      </p:sp>
      <p:sp>
        <p:nvSpPr>
          <p:cNvPr id="39939" name="Rectangle 1026"/>
          <p:cNvSpPr>
            <a:spLocks noGrp="1" noRot="1" noChangeAspect="1" noChangeArrowheads="1" noTextEdit="1"/>
          </p:cNvSpPr>
          <p:nvPr>
            <p:ph type="sldImg"/>
          </p:nvPr>
        </p:nvSpPr>
        <p:spPr>
          <a:ln/>
        </p:spPr>
      </p:sp>
      <p:sp>
        <p:nvSpPr>
          <p:cNvPr id="39940" name="Rectangle 1027"/>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0056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26B77DCF-7A2F-0A4A-89A9-1D610AFB3B08}" type="slidenum">
              <a:rPr lang="en-US"/>
              <a:pPr/>
              <a:t>4</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9448327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8AB9DE17-066D-E44A-B5DD-938070F96542}" type="slidenum">
              <a:rPr lang="en-US"/>
              <a:pPr/>
              <a:t>80</a:t>
            </a:fld>
            <a:endParaRPr lang="en-US"/>
          </a:p>
        </p:txBody>
      </p:sp>
      <p:sp>
        <p:nvSpPr>
          <p:cNvPr id="41987" name="Rectangle 2"/>
          <p:cNvSpPr>
            <a:spLocks noGrp="1" noRot="1" noChangeAspect="1" noChangeArrowheads="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3834017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895C2D9E-71C3-4446-BB17-8F30C10C568E}" type="slidenum">
              <a:rPr lang="en-US"/>
              <a:pPr/>
              <a:t>81</a:t>
            </a:fld>
            <a:endParaRPr lang="en-US"/>
          </a:p>
        </p:txBody>
      </p:sp>
      <p:sp>
        <p:nvSpPr>
          <p:cNvPr id="44035" name="Rectangle 2"/>
          <p:cNvSpPr>
            <a:spLocks noGrp="1" noRot="1" noChangeAspect="1" noChangeArrowheads="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8472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7786484-782F-8649-8D2E-2BC519061BEF}" type="slidenum">
              <a:rPr lang="en-US"/>
              <a:pPr/>
              <a:t>82</a:t>
            </a:fld>
            <a:endParaRPr lang="en-US"/>
          </a:p>
        </p:txBody>
      </p:sp>
      <p:sp>
        <p:nvSpPr>
          <p:cNvPr id="46083" name="Rectangle 2"/>
          <p:cNvSpPr>
            <a:spLocks noGrp="1" noRot="1" noChangeAspect="1" noChangeArrowheads="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7887948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CA661A8-4377-5246-A9D2-9446BD42EF56}" type="slidenum">
              <a:rPr lang="en-US"/>
              <a:pPr/>
              <a:t>83</a:t>
            </a:fld>
            <a:endParaRPr lang="en-US"/>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6521586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93EEFD85-BE31-4749-B590-DBD10F294C63}" type="slidenum">
              <a:rPr lang="en-US"/>
              <a:pPr/>
              <a:t>84</a:t>
            </a:fld>
            <a:endParaRPr lang="en-US"/>
          </a:p>
        </p:txBody>
      </p:sp>
      <p:sp>
        <p:nvSpPr>
          <p:cNvPr id="50179" name="Rectangle 2"/>
          <p:cNvSpPr>
            <a:spLocks noGrp="1" noRot="1" noChangeAspect="1" noChangeArrowheads="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8674462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40D129E-CEED-5345-93AA-82C3F64654DC}" type="slidenum">
              <a:rPr lang="en-US"/>
              <a:pPr/>
              <a:t>85</a:t>
            </a:fld>
            <a:endParaRPr lang="en-US"/>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050598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792C26C3-3891-564E-A4EE-F41CD5C620B4}" type="slidenum">
              <a:rPr lang="en-US"/>
              <a:pPr/>
              <a:t>86</a:t>
            </a:fld>
            <a:endParaRPr lang="en-US"/>
          </a:p>
        </p:txBody>
      </p:sp>
      <p:sp>
        <p:nvSpPr>
          <p:cNvPr id="54275" name="Rectangle 2"/>
          <p:cNvSpPr>
            <a:spLocks noGrp="1" noRot="1" noChangeAspect="1" noChangeArrowheads="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5915905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E824FF9-9AC4-5346-950C-A0551B304E42}" type="slidenum">
              <a:rPr lang="en-US"/>
              <a:pPr/>
              <a:t>87</a:t>
            </a:fld>
            <a:endParaRPr lang="en-US"/>
          </a:p>
        </p:txBody>
      </p:sp>
      <p:sp>
        <p:nvSpPr>
          <p:cNvPr id="56323" name="Rectangle 2"/>
          <p:cNvSpPr>
            <a:spLocks noGrp="1" noRot="1" noChangeAspect="1" noChangeArrowheads="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8054617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63B91B8E-F2DA-7A41-BD57-1D55F2077DBB}" type="slidenum">
              <a:rPr lang="en-US"/>
              <a:pPr/>
              <a:t>88</a:t>
            </a:fld>
            <a:endParaRPr lang="en-US"/>
          </a:p>
        </p:txBody>
      </p:sp>
      <p:sp>
        <p:nvSpPr>
          <p:cNvPr id="58371" name="Rectangle 2"/>
          <p:cNvSpPr>
            <a:spLocks noGrp="1" noRot="1" noChangeAspect="1" noChangeArrowheads="1"/>
          </p:cNvSpPr>
          <p:nvPr>
            <p:ph type="sldImg"/>
          </p:nvPr>
        </p:nvSpPr>
        <p:spPr>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8064741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10C55314-7E74-DC4C-868B-B2C5657D02DE}" type="slidenum">
              <a:rPr lang="en-US"/>
              <a:pPr/>
              <a:t>90</a:t>
            </a:fld>
            <a:endParaRPr lang="en-US"/>
          </a:p>
        </p:txBody>
      </p:sp>
      <p:sp>
        <p:nvSpPr>
          <p:cNvPr id="61443" name="Rectangle 1026"/>
          <p:cNvSpPr>
            <a:spLocks noGrp="1" noRot="1" noChangeAspect="1" noChangeArrowheads="1" noTextEdit="1"/>
          </p:cNvSpPr>
          <p:nvPr>
            <p:ph type="sldImg"/>
          </p:nvPr>
        </p:nvSpPr>
        <p:spPr>
          <a:ln/>
        </p:spPr>
      </p:sp>
      <p:sp>
        <p:nvSpPr>
          <p:cNvPr id="61444" name="Rectangle 1027"/>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86750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E9B8B40-E953-FC4F-B97E-51DDBA0EDE5C}" type="slidenum">
              <a:rPr lang="en-US"/>
              <a:pPr/>
              <a:t>5</a:t>
            </a:fld>
            <a:endParaRPr lang="en-US"/>
          </a:p>
        </p:txBody>
      </p:sp>
      <p:sp>
        <p:nvSpPr>
          <p:cNvPr id="23555"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2355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91423" tIns="45710" rIns="91423" bIns="45710"/>
          <a:lstStyle/>
          <a:p>
            <a:pPr eaLnBrk="1" hangingPunct="1"/>
            <a:r>
              <a:rPr lang="en-US">
                <a:latin typeface="Arial" charset="0"/>
              </a:rPr>
              <a:t>OR-18, CD-10</a:t>
            </a:r>
          </a:p>
        </p:txBody>
      </p:sp>
    </p:spTree>
    <p:extLst>
      <p:ext uri="{BB962C8B-B14F-4D97-AF65-F5344CB8AC3E}">
        <p14:creationId xmlns:p14="http://schemas.microsoft.com/office/powerpoint/2010/main" val="21025857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6E433E9-242D-594B-9EE0-F62437DB8079}" type="slidenum">
              <a:rPr lang="en-US"/>
              <a:pPr/>
              <a:t>96</a:t>
            </a:fld>
            <a:endParaRPr lang="en-US"/>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531905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F083AF55-6E8E-7A4F-8128-62AD56671106}" type="slidenum">
              <a:rPr lang="en-US"/>
              <a:pPr/>
              <a:t>97</a:t>
            </a:fld>
            <a:endParaRPr lang="en-US"/>
          </a:p>
        </p:txBody>
      </p:sp>
      <p:sp>
        <p:nvSpPr>
          <p:cNvPr id="69635" name="Rectangle 2"/>
          <p:cNvSpPr>
            <a:spLocks noGrp="1" noRot="1" noChangeAspect="1" noChangeArrowheads="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4290592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90B91B1-56AD-CD4B-BED9-52EEF288F867}" type="slidenum">
              <a:rPr lang="en-US"/>
              <a:pPr/>
              <a:t>98</a:t>
            </a:fld>
            <a:endParaRPr lang="en-US"/>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0963966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478AF2F2-D12F-944B-BE43-413A60C324BC}" type="slidenum">
              <a:rPr lang="en-US"/>
              <a:pPr/>
              <a:t>99</a:t>
            </a:fld>
            <a:endParaRPr lang="en-US"/>
          </a:p>
        </p:txBody>
      </p:sp>
      <p:sp>
        <p:nvSpPr>
          <p:cNvPr id="73731" name="Rectangle 2"/>
          <p:cNvSpPr>
            <a:spLocks noGrp="1" noRot="1" noChangeAspect="1" noChangeArrowheads="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742666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BB6D3803-6D9A-3447-86FF-A666AA9C5CA8}" type="slidenum">
              <a:rPr lang="en-US"/>
              <a:pPr/>
              <a:t>109</a:t>
            </a:fld>
            <a:endParaRPr lang="en-US"/>
          </a:p>
        </p:txBody>
      </p:sp>
      <p:sp>
        <p:nvSpPr>
          <p:cNvPr id="77827" name="Rectangle 2"/>
          <p:cNvSpPr>
            <a:spLocks noGrp="1" noRot="1" noChangeAspect="1" noChangeArrowheads="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192617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7C837C34-EE6F-D342-9B20-B92EC516B886}" type="slidenum">
              <a:rPr lang="en-US"/>
              <a:pPr/>
              <a:t>110</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186870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 1.</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Gabor letters.</a:t>
            </a:r>
            <a:r>
              <a:rPr lang="en-US" sz="1200" kern="1200" dirty="0" smtClean="0">
                <a:solidFill>
                  <a:schemeClr val="tx1"/>
                </a:solidFill>
                <a:effectLst/>
                <a:latin typeface="+mn-lt"/>
                <a:ea typeface="+mn-ea"/>
                <a:cs typeface="+mn-cs"/>
              </a:rPr>
              <a:t> The letters of the </a:t>
            </a:r>
            <a:r>
              <a:rPr lang="en-US" sz="1200" kern="1200" dirty="0" err="1" smtClean="0">
                <a:solidFill>
                  <a:schemeClr val="tx1"/>
                </a:solidFill>
                <a:effectLst/>
                <a:latin typeface="+mn-lt"/>
                <a:ea typeface="+mn-ea"/>
                <a:cs typeface="+mn-cs"/>
              </a:rPr>
              <a:t>IndyEighteen</a:t>
            </a:r>
            <a:r>
              <a:rPr lang="en-US" sz="1200" kern="1200" dirty="0" smtClean="0">
                <a:solidFill>
                  <a:schemeClr val="tx1"/>
                </a:solidFill>
                <a:effectLst/>
                <a:latin typeface="+mn-lt"/>
                <a:ea typeface="+mn-ea"/>
                <a:cs typeface="+mn-cs"/>
              </a:rPr>
              <a:t> alphabet are composed of </a:t>
            </a:r>
            <a:r>
              <a:rPr lang="en-US" sz="1200" kern="1200" dirty="0" err="1" smtClean="0">
                <a:solidFill>
                  <a:schemeClr val="tx1"/>
                </a:solidFill>
                <a:effectLst/>
                <a:latin typeface="+mn-lt"/>
                <a:ea typeface="+mn-ea"/>
                <a:cs typeface="+mn-cs"/>
              </a:rPr>
              <a:t>gabors</a:t>
            </a:r>
            <a:r>
              <a:rPr lang="en-US" sz="1200" kern="1200" dirty="0" smtClean="0">
                <a:solidFill>
                  <a:schemeClr val="tx1"/>
                </a:solidFill>
                <a:effectLst/>
                <a:latin typeface="+mn-lt"/>
                <a:ea typeface="+mn-ea"/>
                <a:cs typeface="+mn-cs"/>
              </a:rPr>
              <a:t>. Each </a:t>
            </a:r>
            <a:r>
              <a:rPr lang="en-US" sz="1200" kern="1200" dirty="0" err="1" smtClean="0">
                <a:solidFill>
                  <a:schemeClr val="tx1"/>
                </a:solidFill>
                <a:effectLst/>
                <a:latin typeface="+mn-lt"/>
                <a:ea typeface="+mn-ea"/>
                <a:cs typeface="+mn-cs"/>
              </a:rPr>
              <a:t>gabor</a:t>
            </a:r>
            <a:r>
              <a:rPr lang="en-US" sz="1200" kern="1200" dirty="0" smtClean="0">
                <a:solidFill>
                  <a:schemeClr val="tx1"/>
                </a:solidFill>
                <a:effectLst/>
                <a:latin typeface="+mn-lt"/>
                <a:ea typeface="+mn-ea"/>
                <a:cs typeface="+mn-cs"/>
              </a:rPr>
              <a:t> is oriented ±45 deg from vertical, and placed at 1 of 9 locations on a 3×3 grid. When a right-tilted and a left-</a:t>
            </a:r>
            <a:r>
              <a:rPr lang="en-US" sz="1200" kern="1200" dirty="0" err="1" smtClean="0">
                <a:solidFill>
                  <a:schemeClr val="tx1"/>
                </a:solidFill>
                <a:effectLst/>
                <a:latin typeface="+mn-lt"/>
                <a:ea typeface="+mn-ea"/>
                <a:cs typeface="+mn-cs"/>
              </a:rPr>
              <a:t>tiilted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gabor</a:t>
            </a:r>
            <a:r>
              <a:rPr lang="en-US" sz="1200" kern="1200" dirty="0" smtClean="0">
                <a:solidFill>
                  <a:schemeClr val="tx1"/>
                </a:solidFill>
                <a:effectLst/>
                <a:latin typeface="+mn-lt"/>
                <a:ea typeface="+mn-ea"/>
                <a:cs typeface="+mn-cs"/>
              </a:rPr>
              <a:t> overlap, they form a plaid. We suppose that the </a:t>
            </a:r>
            <a:r>
              <a:rPr lang="en-US" sz="1200" kern="1200" dirty="0" err="1" smtClean="0">
                <a:solidFill>
                  <a:schemeClr val="tx1"/>
                </a:solidFill>
                <a:effectLst/>
                <a:latin typeface="+mn-lt"/>
                <a:ea typeface="+mn-ea"/>
                <a:cs typeface="+mn-cs"/>
              </a:rPr>
              <a:t>gabors</a:t>
            </a:r>
            <a:r>
              <a:rPr lang="en-US" sz="1200" kern="1200" dirty="0" smtClean="0">
                <a:solidFill>
                  <a:schemeClr val="tx1"/>
                </a:solidFill>
                <a:effectLst/>
                <a:latin typeface="+mn-lt"/>
                <a:ea typeface="+mn-ea"/>
                <a:cs typeface="+mn-cs"/>
              </a:rPr>
              <a:t> are detected independently, so that each </a:t>
            </a:r>
            <a:r>
              <a:rPr lang="en-US" sz="1200" kern="1200" dirty="0" err="1" smtClean="0">
                <a:solidFill>
                  <a:schemeClr val="tx1"/>
                </a:solidFill>
                <a:effectLst/>
                <a:latin typeface="+mn-lt"/>
                <a:ea typeface="+mn-ea"/>
                <a:cs typeface="+mn-cs"/>
              </a:rPr>
              <a:t>gabor</a:t>
            </a:r>
            <a:r>
              <a:rPr lang="en-US" sz="1200" kern="1200" dirty="0" smtClean="0">
                <a:solidFill>
                  <a:schemeClr val="tx1"/>
                </a:solidFill>
                <a:effectLst/>
                <a:latin typeface="+mn-lt"/>
                <a:ea typeface="+mn-ea"/>
                <a:cs typeface="+mn-cs"/>
              </a:rPr>
              <a:t> is a feature. With 2 orientations and 9 locations, there are 18 possible </a:t>
            </a:r>
            <a:r>
              <a:rPr lang="en-US" sz="1200" kern="1200" dirty="0" err="1" smtClean="0">
                <a:solidFill>
                  <a:schemeClr val="tx1"/>
                </a:solidFill>
                <a:effectLst/>
                <a:latin typeface="+mn-lt"/>
                <a:ea typeface="+mn-ea"/>
                <a:cs typeface="+mn-cs"/>
              </a:rPr>
              <a:t>gabors</a:t>
            </a:r>
            <a:r>
              <a:rPr lang="en-US" sz="1200" kern="1200" dirty="0" smtClean="0">
                <a:solidFill>
                  <a:schemeClr val="tx1"/>
                </a:solidFill>
                <a:effectLst/>
                <a:latin typeface="+mn-lt"/>
                <a:ea typeface="+mn-ea"/>
                <a:cs typeface="+mn-cs"/>
              </a:rPr>
              <a:t>, i.e. features. Each of the 8 </a:t>
            </a:r>
            <a:r>
              <a:rPr lang="en-US" sz="1200" kern="1200" dirty="0" err="1" smtClean="0">
                <a:solidFill>
                  <a:schemeClr val="tx1"/>
                </a:solidFill>
                <a:effectLst/>
                <a:latin typeface="+mn-lt"/>
                <a:ea typeface="+mn-ea"/>
                <a:cs typeface="+mn-cs"/>
              </a:rPr>
              <a:t>IndyEighteen</a:t>
            </a:r>
            <a:r>
              <a:rPr lang="en-US" sz="1200" kern="1200" dirty="0" smtClean="0">
                <a:solidFill>
                  <a:schemeClr val="tx1"/>
                </a:solidFill>
                <a:effectLst/>
                <a:latin typeface="+mn-lt"/>
                <a:ea typeface="+mn-ea"/>
                <a:cs typeface="+mn-cs"/>
              </a:rPr>
              <a:t> letters pictured here is a randomly-selected subset of the 18 possible features. Note that some features are common to many letters (e.g., 6 of these 8 letters contain a right-tilted </a:t>
            </a:r>
            <a:r>
              <a:rPr lang="en-US" sz="1200" kern="1200" dirty="0" err="1" smtClean="0">
                <a:solidFill>
                  <a:schemeClr val="tx1"/>
                </a:solidFill>
                <a:effectLst/>
                <a:latin typeface="+mn-lt"/>
                <a:ea typeface="+mn-ea"/>
                <a:cs typeface="+mn-cs"/>
              </a:rPr>
              <a:t>gabor</a:t>
            </a:r>
            <a:r>
              <a:rPr lang="en-US" sz="1200" kern="1200" dirty="0" smtClean="0">
                <a:solidFill>
                  <a:schemeClr val="tx1"/>
                </a:solidFill>
                <a:effectLst/>
                <a:latin typeface="+mn-lt"/>
                <a:ea typeface="+mn-ea"/>
                <a:cs typeface="+mn-cs"/>
              </a:rPr>
              <a:t> at the top right corner), while some features are common to just a few (e.g., 2 of these 8 letters contain a right-tilted </a:t>
            </a:r>
            <a:r>
              <a:rPr lang="en-US" sz="1200" kern="1200" dirty="0" err="1" smtClean="0">
                <a:solidFill>
                  <a:schemeClr val="tx1"/>
                </a:solidFill>
                <a:effectLst/>
                <a:latin typeface="+mn-lt"/>
                <a:ea typeface="+mn-ea"/>
                <a:cs typeface="+mn-cs"/>
              </a:rPr>
              <a:t>gabor</a:t>
            </a:r>
            <a:r>
              <a:rPr lang="en-US" sz="1200" kern="1200" dirty="0" smtClean="0">
                <a:solidFill>
                  <a:schemeClr val="tx1"/>
                </a:solidFill>
                <a:effectLst/>
                <a:latin typeface="+mn-lt"/>
                <a:ea typeface="+mn-ea"/>
                <a:cs typeface="+mn-cs"/>
              </a:rPr>
              <a:t> at the bottom left position).</a:t>
            </a:r>
          </a:p>
          <a:p>
            <a:endParaRPr lang="en-US" dirty="0"/>
          </a:p>
        </p:txBody>
      </p:sp>
      <p:sp>
        <p:nvSpPr>
          <p:cNvPr id="4" name="Slide Number Placeholder 3"/>
          <p:cNvSpPr>
            <a:spLocks noGrp="1"/>
          </p:cNvSpPr>
          <p:nvPr>
            <p:ph type="sldNum" sz="quarter" idx="10"/>
          </p:nvPr>
        </p:nvSpPr>
        <p:spPr/>
        <p:txBody>
          <a:bodyPr/>
          <a:lstStyle/>
          <a:p>
            <a:fld id="{B92CD7E7-6973-0648-B803-F3043EE32710}" type="slidenum">
              <a:rPr lang="en-US" smtClean="0"/>
              <a:t>113</a:t>
            </a:fld>
            <a:endParaRPr lang="en-US"/>
          </a:p>
        </p:txBody>
      </p:sp>
    </p:spTree>
    <p:extLst>
      <p:ext uri="{BB962C8B-B14F-4D97-AF65-F5344CB8AC3E}">
        <p14:creationId xmlns:p14="http://schemas.microsoft.com/office/powerpoint/2010/main" val="66668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 4. Stimuli.</a:t>
            </a:r>
            <a:r>
              <a:rPr lang="en-US" sz="1200" kern="1200" dirty="0" smtClean="0">
                <a:solidFill>
                  <a:schemeClr val="tx1"/>
                </a:solidFill>
                <a:effectLst/>
                <a:latin typeface="+mn-lt"/>
                <a:ea typeface="+mn-ea"/>
                <a:cs typeface="+mn-cs"/>
              </a:rPr>
              <a:t> When detecting and combining unaided, the human is presented with a </a:t>
            </a:r>
            <a:r>
              <a:rPr lang="en-US" sz="1200" kern="1200" dirty="0" err="1" smtClean="0">
                <a:solidFill>
                  <a:schemeClr val="tx1"/>
                </a:solidFill>
                <a:effectLst/>
                <a:latin typeface="+mn-lt"/>
                <a:ea typeface="+mn-ea"/>
                <a:cs typeface="+mn-cs"/>
              </a:rPr>
              <a:t>gabor</a:t>
            </a:r>
            <a:r>
              <a:rPr lang="en-US" sz="1200" kern="1200" dirty="0" smtClean="0">
                <a:solidFill>
                  <a:schemeClr val="tx1"/>
                </a:solidFill>
                <a:effectLst/>
                <a:latin typeface="+mn-lt"/>
                <a:ea typeface="+mn-ea"/>
                <a:cs typeface="+mn-cs"/>
              </a:rPr>
              <a:t> letter (upper left) faintly in noise (upper right). As the detector in a bionic collaboration, the participant is presented with a single feature faintly in noise (lower left), and as the combiner, with an imperfect set of features detected at high contrast (lower right). Getting closer or enlarging this figure makes it easier to see the noise.</a:t>
            </a:r>
          </a:p>
          <a:p>
            <a:endParaRPr lang="en-US" dirty="0"/>
          </a:p>
        </p:txBody>
      </p:sp>
      <p:sp>
        <p:nvSpPr>
          <p:cNvPr id="4" name="Slide Number Placeholder 3"/>
          <p:cNvSpPr>
            <a:spLocks noGrp="1"/>
          </p:cNvSpPr>
          <p:nvPr>
            <p:ph type="sldNum" sz="quarter" idx="10"/>
          </p:nvPr>
        </p:nvSpPr>
        <p:spPr/>
        <p:txBody>
          <a:bodyPr/>
          <a:lstStyle/>
          <a:p>
            <a:fld id="{B92CD7E7-6973-0648-B803-F3043EE32710}" type="slidenum">
              <a:rPr lang="en-US" smtClean="0"/>
              <a:t>114</a:t>
            </a:fld>
            <a:endParaRPr lang="en-US"/>
          </a:p>
        </p:txBody>
      </p:sp>
    </p:spTree>
    <p:extLst>
      <p:ext uri="{BB962C8B-B14F-4D97-AF65-F5344CB8AC3E}">
        <p14:creationId xmlns:p14="http://schemas.microsoft.com/office/powerpoint/2010/main" val="12563533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 2. Learning.</a:t>
            </a:r>
            <a:r>
              <a:rPr lang="en-US" sz="1200" kern="1200" dirty="0" smtClean="0">
                <a:solidFill>
                  <a:schemeClr val="tx1"/>
                </a:solidFill>
                <a:effectLst/>
                <a:latin typeface="+mn-lt"/>
                <a:ea typeface="+mn-ea"/>
                <a:cs typeface="+mn-cs"/>
              </a:rPr>
              <a:t> The participant (DF on the left and CH on the right) detects and combines features to identify a letter from an alphabet of 8 </a:t>
            </a:r>
            <a:r>
              <a:rPr lang="en-US" sz="1200" kern="1200" dirty="0" err="1" smtClean="0">
                <a:solidFill>
                  <a:schemeClr val="tx1"/>
                </a:solidFill>
                <a:effectLst/>
                <a:latin typeface="+mn-lt"/>
                <a:ea typeface="+mn-ea"/>
                <a:cs typeface="+mn-cs"/>
              </a:rPr>
              <a:t>IndyEighteen</a:t>
            </a:r>
            <a:r>
              <a:rPr lang="en-US" sz="1200" kern="1200" dirty="0" smtClean="0">
                <a:solidFill>
                  <a:schemeClr val="tx1"/>
                </a:solidFill>
                <a:effectLst/>
                <a:latin typeface="+mn-lt"/>
                <a:ea typeface="+mn-ea"/>
                <a:cs typeface="+mn-cs"/>
              </a:rPr>
              <a:t> letters. Each composite observer was trained at threshold contrast, receiving just enough contrast to achieve criterion performance (75% correct). Using the contrast scale, on the left side, each of the lower four solid lines shows the composite observer’s threshold contrast </a:t>
            </a:r>
            <a:r>
              <a:rPr lang="en-US" sz="1200" i="1"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and the top line is the ideal's threshold </a:t>
            </a:r>
            <a:r>
              <a:rPr lang="en-US" sz="1200" i="1" kern="1200" dirty="0" err="1" smtClean="0">
                <a:solidFill>
                  <a:schemeClr val="tx1"/>
                </a:solidFill>
                <a:effectLst/>
                <a:latin typeface="+mn-lt"/>
                <a:ea typeface="+mn-ea"/>
                <a:cs typeface="+mn-cs"/>
              </a:rPr>
              <a:t>c</a:t>
            </a:r>
            <a:r>
              <a:rPr lang="en-US" sz="1200" kern="1200" baseline="-25000" dirty="0" err="1" smtClean="0">
                <a:solidFill>
                  <a:schemeClr val="tx1"/>
                </a:solidFill>
                <a:effectLst/>
                <a:latin typeface="+mn-lt"/>
                <a:ea typeface="+mn-ea"/>
                <a:cs typeface="+mn-cs"/>
              </a:rPr>
              <a:t>I</a:t>
            </a:r>
            <a:r>
              <a:rPr lang="en-US" sz="1200" kern="1200" baseline="-25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0.01. The dashed line is the predicted threshold for the human observer on the assumption of </a:t>
            </a:r>
            <a:r>
              <a:rPr lang="en-US" sz="1200" kern="1200" dirty="0" err="1" smtClean="0">
                <a:solidFill>
                  <a:schemeClr val="tx1"/>
                </a:solidFill>
                <a:effectLst/>
                <a:latin typeface="+mn-lt"/>
                <a:ea typeface="+mn-ea"/>
                <a:cs typeface="+mn-cs"/>
              </a:rPr>
              <a:t>additivity</a:t>
            </a:r>
            <a:r>
              <a:rPr lang="en-US" sz="1200" kern="1200" dirty="0" smtClean="0">
                <a:solidFill>
                  <a:schemeClr val="tx1"/>
                </a:solidFill>
                <a:effectLst/>
                <a:latin typeface="+mn-lt"/>
                <a:ea typeface="+mn-ea"/>
                <a:cs typeface="+mn-cs"/>
              </a:rPr>
              <a:t> (Eq. 3). The right-hand vertical scale is efficiency (Eq. 1). In both vertical scales, learning goes up: efficiency increases upward and threshold contrast increases downward. Because efficiency is inversely proportional to </a:t>
            </a:r>
            <a:r>
              <a:rPr lang="en-US" sz="1200" kern="1200" dirty="0" err="1" smtClean="0">
                <a:solidFill>
                  <a:schemeClr val="tx1"/>
                </a:solidFill>
                <a:effectLst/>
                <a:latin typeface="+mn-lt"/>
                <a:ea typeface="+mn-ea"/>
                <a:cs typeface="+mn-cs"/>
              </a:rPr>
              <a:t>theshold</a:t>
            </a:r>
            <a:r>
              <a:rPr lang="en-US" sz="1200" kern="1200" dirty="0" smtClean="0">
                <a:solidFill>
                  <a:schemeClr val="tx1"/>
                </a:solidFill>
                <a:effectLst/>
                <a:latin typeface="+mn-lt"/>
                <a:ea typeface="+mn-ea"/>
                <a:cs typeface="+mn-cs"/>
              </a:rPr>
              <a:t> contrast squared, the log-log slope of efficiency is -2 times that of threshold contrast. These two graphs present thresholds and slopes for two of the participants, DF and CH. Similar results were collected from four other participants and can be found in Experimental Procedures.</a:t>
            </a:r>
          </a:p>
          <a:p>
            <a:endParaRPr lang="en-US" dirty="0"/>
          </a:p>
        </p:txBody>
      </p:sp>
      <p:sp>
        <p:nvSpPr>
          <p:cNvPr id="4" name="Slide Number Placeholder 3"/>
          <p:cNvSpPr>
            <a:spLocks noGrp="1"/>
          </p:cNvSpPr>
          <p:nvPr>
            <p:ph type="sldNum" sz="quarter" idx="10"/>
          </p:nvPr>
        </p:nvSpPr>
        <p:spPr/>
        <p:txBody>
          <a:bodyPr/>
          <a:lstStyle/>
          <a:p>
            <a:fld id="{B92CD7E7-6973-0648-B803-F3043EE32710}" type="slidenum">
              <a:rPr lang="en-US" smtClean="0"/>
              <a:t>115</a:t>
            </a:fld>
            <a:endParaRPr lang="en-US"/>
          </a:p>
        </p:txBody>
      </p:sp>
    </p:spTree>
    <p:extLst>
      <p:ext uri="{BB962C8B-B14F-4D97-AF65-F5344CB8AC3E}">
        <p14:creationId xmlns:p14="http://schemas.microsoft.com/office/powerpoint/2010/main" val="8967397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Table 1</a:t>
            </a:r>
            <a:r>
              <a:rPr lang="en-US" sz="1200" b="1" kern="1200" dirty="0" smtClean="0">
                <a:solidFill>
                  <a:schemeClr val="tx1"/>
                </a:solidFill>
                <a:effectLst/>
                <a:latin typeface="+mn-lt"/>
                <a:ea typeface="+mn-ea"/>
                <a:cs typeface="+mn-cs"/>
              </a:rPr>
              <a:t>. Slope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Slope of identification learning in various experiments.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Plotting threshold contrast as a function of the number of completed trials, we fit parameter </a:t>
            </a:r>
            <a:r>
              <a:rPr lang="en-US" sz="1200" i="1"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 the log-log slope. The dashed line separates the familiar from the unfamiliar. “Complexity” is our rating of complexity. For binary two-level images, we report the </a:t>
            </a:r>
            <a:r>
              <a:rPr lang="en-US" sz="1200" kern="1200" dirty="0" err="1" smtClean="0">
                <a:solidFill>
                  <a:schemeClr val="tx1"/>
                </a:solidFill>
                <a:effectLst/>
                <a:latin typeface="+mn-lt"/>
                <a:ea typeface="+mn-ea"/>
                <a:cs typeface="+mn-cs"/>
              </a:rPr>
              <a:t>perimetric</a:t>
            </a:r>
            <a:r>
              <a:rPr lang="en-US" sz="1200" kern="1200" dirty="0" smtClean="0">
                <a:solidFill>
                  <a:schemeClr val="tx1"/>
                </a:solidFill>
                <a:effectLst/>
                <a:latin typeface="+mn-lt"/>
                <a:ea typeface="+mn-ea"/>
                <a:cs typeface="+mn-cs"/>
              </a:rPr>
              <a:t> complexity (6); for </a:t>
            </a:r>
            <a:r>
              <a:rPr lang="en-US" sz="1200" kern="1200" dirty="0" err="1" smtClean="0">
                <a:solidFill>
                  <a:schemeClr val="tx1"/>
                </a:solidFill>
                <a:effectLst/>
                <a:latin typeface="+mn-lt"/>
                <a:ea typeface="+mn-ea"/>
                <a:cs typeface="+mn-cs"/>
              </a:rPr>
              <a:t>greyscale</a:t>
            </a:r>
            <a:r>
              <a:rPr lang="en-US" sz="1200" kern="1200" dirty="0" smtClean="0">
                <a:solidFill>
                  <a:schemeClr val="tx1"/>
                </a:solidFill>
                <a:effectLst/>
                <a:latin typeface="+mn-lt"/>
                <a:ea typeface="+mn-ea"/>
                <a:cs typeface="+mn-cs"/>
              </a:rPr>
              <a:t> images, we assume that each </a:t>
            </a:r>
            <a:r>
              <a:rPr lang="en-US" sz="1200" kern="1200" dirty="0" err="1" smtClean="0">
                <a:solidFill>
                  <a:schemeClr val="tx1"/>
                </a:solidFill>
                <a:effectLst/>
                <a:latin typeface="+mn-lt"/>
                <a:ea typeface="+mn-ea"/>
                <a:cs typeface="+mn-cs"/>
              </a:rPr>
              <a:t>gabor</a:t>
            </a:r>
            <a:r>
              <a:rPr lang="en-US" sz="1200" kern="1200" dirty="0" smtClean="0">
                <a:solidFill>
                  <a:schemeClr val="tx1"/>
                </a:solidFill>
                <a:effectLst/>
                <a:latin typeface="+mn-lt"/>
                <a:ea typeface="+mn-ea"/>
                <a:cs typeface="+mn-cs"/>
              </a:rPr>
              <a:t> has a complexity of 4, and that the complexity of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gabors</a:t>
            </a:r>
            <a:r>
              <a:rPr lang="en-US" sz="1200" kern="1200" dirty="0" smtClean="0">
                <a:solidFill>
                  <a:schemeClr val="tx1"/>
                </a:solidFill>
                <a:effectLst/>
                <a:latin typeface="+mn-lt"/>
                <a:ea typeface="+mn-ea"/>
                <a:cs typeface="+mn-cs"/>
              </a:rPr>
              <a:t> is 4</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B92CD7E7-6973-0648-B803-F3043EE32710}" type="slidenum">
              <a:rPr lang="en-US" smtClean="0"/>
              <a:t>116</a:t>
            </a:fld>
            <a:endParaRPr lang="en-US"/>
          </a:p>
        </p:txBody>
      </p:sp>
    </p:spTree>
    <p:extLst>
      <p:ext uri="{BB962C8B-B14F-4D97-AF65-F5344CB8AC3E}">
        <p14:creationId xmlns:p14="http://schemas.microsoft.com/office/powerpoint/2010/main" val="997001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881DC0AD-1B39-954C-A1DD-4C7B5BBD7954}" type="slidenum">
              <a:rPr lang="en-US"/>
              <a:pPr/>
              <a:t>6</a:t>
            </a:fld>
            <a:endParaRPr lang="en-US"/>
          </a:p>
        </p:txBody>
      </p:sp>
      <p:sp>
        <p:nvSpPr>
          <p:cNvPr id="25603"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2560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91423" tIns="45710" rIns="91423" bIns="45710"/>
          <a:lstStyle/>
          <a:p>
            <a:pPr eaLnBrk="1" hangingPunct="1"/>
            <a:r>
              <a:rPr lang="en-US">
                <a:latin typeface="Arial" charset="0"/>
              </a:rPr>
              <a:t>OR-19, CD-10</a:t>
            </a:r>
          </a:p>
        </p:txBody>
      </p:sp>
    </p:spTree>
    <p:extLst>
      <p:ext uri="{BB962C8B-B14F-4D97-AF65-F5344CB8AC3E}">
        <p14:creationId xmlns:p14="http://schemas.microsoft.com/office/powerpoint/2010/main" val="13156250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Table 1</a:t>
            </a:r>
            <a:r>
              <a:rPr lang="en-US" sz="1200" b="1" kern="1200" dirty="0" smtClean="0">
                <a:solidFill>
                  <a:schemeClr val="tx1"/>
                </a:solidFill>
                <a:effectLst/>
                <a:latin typeface="+mn-lt"/>
                <a:ea typeface="+mn-ea"/>
                <a:cs typeface="+mn-cs"/>
              </a:rPr>
              <a:t>. Slope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Slope of identification learning in various experiments.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Plotting threshold contrast as a function of the number of completed trials, we fit parameter </a:t>
            </a:r>
            <a:r>
              <a:rPr lang="en-US" sz="1200" i="1"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 the log-log slope. The dashed line separates the familiar from the unfamiliar. “Complexity” is our rating of complexity. For binary two-level images, we report the </a:t>
            </a:r>
            <a:r>
              <a:rPr lang="en-US" sz="1200" kern="1200" dirty="0" err="1" smtClean="0">
                <a:solidFill>
                  <a:schemeClr val="tx1"/>
                </a:solidFill>
                <a:effectLst/>
                <a:latin typeface="+mn-lt"/>
                <a:ea typeface="+mn-ea"/>
                <a:cs typeface="+mn-cs"/>
              </a:rPr>
              <a:t>perimetric</a:t>
            </a:r>
            <a:r>
              <a:rPr lang="en-US" sz="1200" kern="1200" dirty="0" smtClean="0">
                <a:solidFill>
                  <a:schemeClr val="tx1"/>
                </a:solidFill>
                <a:effectLst/>
                <a:latin typeface="+mn-lt"/>
                <a:ea typeface="+mn-ea"/>
                <a:cs typeface="+mn-cs"/>
              </a:rPr>
              <a:t> complexity (6); for </a:t>
            </a:r>
            <a:r>
              <a:rPr lang="en-US" sz="1200" kern="1200" dirty="0" err="1" smtClean="0">
                <a:solidFill>
                  <a:schemeClr val="tx1"/>
                </a:solidFill>
                <a:effectLst/>
                <a:latin typeface="+mn-lt"/>
                <a:ea typeface="+mn-ea"/>
                <a:cs typeface="+mn-cs"/>
              </a:rPr>
              <a:t>greyscale</a:t>
            </a:r>
            <a:r>
              <a:rPr lang="en-US" sz="1200" kern="1200" dirty="0" smtClean="0">
                <a:solidFill>
                  <a:schemeClr val="tx1"/>
                </a:solidFill>
                <a:effectLst/>
                <a:latin typeface="+mn-lt"/>
                <a:ea typeface="+mn-ea"/>
                <a:cs typeface="+mn-cs"/>
              </a:rPr>
              <a:t> images, we assume that each </a:t>
            </a:r>
            <a:r>
              <a:rPr lang="en-US" sz="1200" kern="1200" dirty="0" err="1" smtClean="0">
                <a:solidFill>
                  <a:schemeClr val="tx1"/>
                </a:solidFill>
                <a:effectLst/>
                <a:latin typeface="+mn-lt"/>
                <a:ea typeface="+mn-ea"/>
                <a:cs typeface="+mn-cs"/>
              </a:rPr>
              <a:t>gabor</a:t>
            </a:r>
            <a:r>
              <a:rPr lang="en-US" sz="1200" kern="1200" dirty="0" smtClean="0">
                <a:solidFill>
                  <a:schemeClr val="tx1"/>
                </a:solidFill>
                <a:effectLst/>
                <a:latin typeface="+mn-lt"/>
                <a:ea typeface="+mn-ea"/>
                <a:cs typeface="+mn-cs"/>
              </a:rPr>
              <a:t> has a complexity of 4, and that the complexity of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gabors</a:t>
            </a:r>
            <a:r>
              <a:rPr lang="en-US" sz="1200" kern="1200" dirty="0" smtClean="0">
                <a:solidFill>
                  <a:schemeClr val="tx1"/>
                </a:solidFill>
                <a:effectLst/>
                <a:latin typeface="+mn-lt"/>
                <a:ea typeface="+mn-ea"/>
                <a:cs typeface="+mn-cs"/>
              </a:rPr>
              <a:t> is 4</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92CD7E7-6973-0648-B803-F3043EE32710}" type="slidenum">
              <a:rPr lang="en-US" smtClean="0"/>
              <a:t>117</a:t>
            </a:fld>
            <a:endParaRPr lang="en-US"/>
          </a:p>
        </p:txBody>
      </p:sp>
    </p:spTree>
    <p:extLst>
      <p:ext uri="{BB962C8B-B14F-4D97-AF65-F5344CB8AC3E}">
        <p14:creationId xmlns:p14="http://schemas.microsoft.com/office/powerpoint/2010/main" val="6771126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2CD7E7-6973-0648-B803-F3043EE32710}" type="slidenum">
              <a:rPr lang="en-US" smtClean="0"/>
              <a:t>118</a:t>
            </a:fld>
            <a:endParaRPr lang="en-US"/>
          </a:p>
        </p:txBody>
      </p:sp>
    </p:spTree>
    <p:extLst>
      <p:ext uri="{BB962C8B-B14F-4D97-AF65-F5344CB8AC3E}">
        <p14:creationId xmlns:p14="http://schemas.microsoft.com/office/powerpoint/2010/main" val="31673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6F9E98B7-FCB0-5B47-A07E-E268875008BC}" type="slidenum">
              <a:rPr lang="en-US"/>
              <a:pPr/>
              <a:t>7</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217829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BE197B30-5D10-8D41-B39D-273E180BD8B8}" type="slidenum">
              <a:rPr lang="en-US"/>
              <a:pPr/>
              <a:t>8</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698374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EFDCBA1-7F75-4646-BFB7-9B78E68ED19D}" type="slidenum">
              <a:rPr lang="en-US"/>
              <a:pPr/>
              <a:t>9</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225568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0D07B2-081B-8442-BC15-B9796D0F2826}" type="datetimeFigureOut">
              <a:rPr lang="en-US" smtClean="0"/>
              <a:t>12/15/15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58FCE2-A4D3-D243-A5AA-10F673908654}" type="slidenum">
              <a:rPr lang="en-US" smtClean="0"/>
              <a:t>‹#›</a:t>
            </a:fld>
            <a:endParaRPr lang="en-US"/>
          </a:p>
        </p:txBody>
      </p:sp>
    </p:spTree>
    <p:extLst>
      <p:ext uri="{BB962C8B-B14F-4D97-AF65-F5344CB8AC3E}">
        <p14:creationId xmlns:p14="http://schemas.microsoft.com/office/powerpoint/2010/main" val="61229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D07B2-081B-8442-BC15-B9796D0F2826}" type="datetimeFigureOut">
              <a:rPr lang="en-US" smtClean="0"/>
              <a:t>12/15/15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58FCE2-A4D3-D243-A5AA-10F673908654}" type="slidenum">
              <a:rPr lang="en-US" smtClean="0"/>
              <a:t>‹#›</a:t>
            </a:fld>
            <a:endParaRPr lang="en-US"/>
          </a:p>
        </p:txBody>
      </p:sp>
    </p:spTree>
    <p:extLst>
      <p:ext uri="{BB962C8B-B14F-4D97-AF65-F5344CB8AC3E}">
        <p14:creationId xmlns:p14="http://schemas.microsoft.com/office/powerpoint/2010/main" val="3509690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D07B2-081B-8442-BC15-B9796D0F2826}" type="datetimeFigureOut">
              <a:rPr lang="en-US" smtClean="0"/>
              <a:t>12/15/15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58FCE2-A4D3-D243-A5AA-10F673908654}" type="slidenum">
              <a:rPr lang="en-US" smtClean="0"/>
              <a:t>‹#›</a:t>
            </a:fld>
            <a:endParaRPr lang="en-US"/>
          </a:p>
        </p:txBody>
      </p:sp>
    </p:spTree>
    <p:extLst>
      <p:ext uri="{BB962C8B-B14F-4D97-AF65-F5344CB8AC3E}">
        <p14:creationId xmlns:p14="http://schemas.microsoft.com/office/powerpoint/2010/main" val="325952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D07B2-081B-8442-BC15-B9796D0F2826}" type="datetimeFigureOut">
              <a:rPr lang="en-US" smtClean="0"/>
              <a:t>12/15/15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58FCE2-A4D3-D243-A5AA-10F673908654}" type="slidenum">
              <a:rPr lang="en-US" smtClean="0"/>
              <a:t>‹#›</a:t>
            </a:fld>
            <a:endParaRPr lang="en-US"/>
          </a:p>
        </p:txBody>
      </p:sp>
    </p:spTree>
    <p:extLst>
      <p:ext uri="{BB962C8B-B14F-4D97-AF65-F5344CB8AC3E}">
        <p14:creationId xmlns:p14="http://schemas.microsoft.com/office/powerpoint/2010/main" val="3859282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0D07B2-081B-8442-BC15-B9796D0F2826}" type="datetimeFigureOut">
              <a:rPr lang="en-US" smtClean="0"/>
              <a:t>12/15/15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58FCE2-A4D3-D243-A5AA-10F673908654}" type="slidenum">
              <a:rPr lang="en-US" smtClean="0"/>
              <a:t>‹#›</a:t>
            </a:fld>
            <a:endParaRPr lang="en-US"/>
          </a:p>
        </p:txBody>
      </p:sp>
    </p:spTree>
    <p:extLst>
      <p:ext uri="{BB962C8B-B14F-4D97-AF65-F5344CB8AC3E}">
        <p14:creationId xmlns:p14="http://schemas.microsoft.com/office/powerpoint/2010/main" val="582384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0D07B2-081B-8442-BC15-B9796D0F2826}" type="datetimeFigureOut">
              <a:rPr lang="en-US" smtClean="0"/>
              <a:t>12/15/15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58FCE2-A4D3-D243-A5AA-10F673908654}" type="slidenum">
              <a:rPr lang="en-US" smtClean="0"/>
              <a:t>‹#›</a:t>
            </a:fld>
            <a:endParaRPr lang="en-US"/>
          </a:p>
        </p:txBody>
      </p:sp>
    </p:spTree>
    <p:extLst>
      <p:ext uri="{BB962C8B-B14F-4D97-AF65-F5344CB8AC3E}">
        <p14:creationId xmlns:p14="http://schemas.microsoft.com/office/powerpoint/2010/main" val="3085386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0D07B2-081B-8442-BC15-B9796D0F2826}" type="datetimeFigureOut">
              <a:rPr lang="en-US" smtClean="0"/>
              <a:t>12/15/15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58FCE2-A4D3-D243-A5AA-10F673908654}" type="slidenum">
              <a:rPr lang="en-US" smtClean="0"/>
              <a:t>‹#›</a:t>
            </a:fld>
            <a:endParaRPr lang="en-US"/>
          </a:p>
        </p:txBody>
      </p:sp>
    </p:spTree>
    <p:extLst>
      <p:ext uri="{BB962C8B-B14F-4D97-AF65-F5344CB8AC3E}">
        <p14:creationId xmlns:p14="http://schemas.microsoft.com/office/powerpoint/2010/main" val="1060169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0D07B2-081B-8442-BC15-B9796D0F2826}" type="datetimeFigureOut">
              <a:rPr lang="en-US" smtClean="0"/>
              <a:t>12/15/15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58FCE2-A4D3-D243-A5AA-10F673908654}" type="slidenum">
              <a:rPr lang="en-US" smtClean="0"/>
              <a:t>‹#›</a:t>
            </a:fld>
            <a:endParaRPr lang="en-US"/>
          </a:p>
        </p:txBody>
      </p:sp>
    </p:spTree>
    <p:extLst>
      <p:ext uri="{BB962C8B-B14F-4D97-AF65-F5344CB8AC3E}">
        <p14:creationId xmlns:p14="http://schemas.microsoft.com/office/powerpoint/2010/main" val="427566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D07B2-081B-8442-BC15-B9796D0F2826}" type="datetimeFigureOut">
              <a:rPr lang="en-US" smtClean="0"/>
              <a:t>12/15/15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58FCE2-A4D3-D243-A5AA-10F673908654}" type="slidenum">
              <a:rPr lang="en-US" smtClean="0"/>
              <a:t>‹#›</a:t>
            </a:fld>
            <a:endParaRPr lang="en-US"/>
          </a:p>
        </p:txBody>
      </p:sp>
    </p:spTree>
    <p:extLst>
      <p:ext uri="{BB962C8B-B14F-4D97-AF65-F5344CB8AC3E}">
        <p14:creationId xmlns:p14="http://schemas.microsoft.com/office/powerpoint/2010/main" val="417071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0D07B2-081B-8442-BC15-B9796D0F2826}" type="datetimeFigureOut">
              <a:rPr lang="en-US" smtClean="0"/>
              <a:t>12/15/15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58FCE2-A4D3-D243-A5AA-10F673908654}" type="slidenum">
              <a:rPr lang="en-US" smtClean="0"/>
              <a:t>‹#›</a:t>
            </a:fld>
            <a:endParaRPr lang="en-US"/>
          </a:p>
        </p:txBody>
      </p:sp>
    </p:spTree>
    <p:extLst>
      <p:ext uri="{BB962C8B-B14F-4D97-AF65-F5344CB8AC3E}">
        <p14:creationId xmlns:p14="http://schemas.microsoft.com/office/powerpoint/2010/main" val="1713478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0D07B2-081B-8442-BC15-B9796D0F2826}" type="datetimeFigureOut">
              <a:rPr lang="en-US" smtClean="0"/>
              <a:t>12/15/15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58FCE2-A4D3-D243-A5AA-10F673908654}" type="slidenum">
              <a:rPr lang="en-US" smtClean="0"/>
              <a:t>‹#›</a:t>
            </a:fld>
            <a:endParaRPr lang="en-US"/>
          </a:p>
        </p:txBody>
      </p:sp>
    </p:spTree>
    <p:extLst>
      <p:ext uri="{BB962C8B-B14F-4D97-AF65-F5344CB8AC3E}">
        <p14:creationId xmlns:p14="http://schemas.microsoft.com/office/powerpoint/2010/main" val="5740974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D07B2-081B-8442-BC15-B9796D0F2826}" type="datetimeFigureOut">
              <a:rPr lang="en-US" smtClean="0"/>
              <a:t>12/15/15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8FCE2-A4D3-D243-A5AA-10F673908654}" type="slidenum">
              <a:rPr lang="en-US" smtClean="0"/>
              <a:t>‹#›</a:t>
            </a:fld>
            <a:endParaRPr lang="en-US"/>
          </a:p>
        </p:txBody>
      </p:sp>
    </p:spTree>
    <p:extLst>
      <p:ext uri="{BB962C8B-B14F-4D97-AF65-F5344CB8AC3E}">
        <p14:creationId xmlns:p14="http://schemas.microsoft.com/office/powerpoint/2010/main" val="1166468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 Id="rId3" Type="http://schemas.openxmlformats.org/officeDocument/2006/relationships/image" Target="../media/image8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ti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8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dx.doi.org/10.1073/pnas.1218438110"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84.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85.em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86.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8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88.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8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oleObject" Target="Fechner:Users:denispelli:Dropbox:gestalt:gestalt36.doc!OLE_LINK1" TargetMode="External"/><Relationship Id="rId4"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oleObject" Target="Fechner:Users:denispelli:Dropbox:gestalt:gestalt36.doc!OLE_LINK2" TargetMode="External"/><Relationship Id="rId4" Type="http://schemas.openxmlformats.org/officeDocument/2006/relationships/image" Target="../media/image1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Fechner:Users:denispelli:Dropbox:gestalt:gestalt36.doc!OLE_LINK3" TargetMode="External"/><Relationship Id="rId4" Type="http://schemas.openxmlformats.org/officeDocument/2006/relationships/image" Target="../media/image15.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 TargetMode="External"/><Relationship Id="rId5" Type="http://schemas.openxmlformats.org/officeDocument/2006/relationships/image" Target="../media/image35.png"/><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 TargetMode="External"/><Relationship Id="rId5" Type="http://schemas.openxmlformats.org/officeDocument/2006/relationships/image" Target="../media/image35.png"/><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9.emf"/></Relationships>
</file>

<file path=ppt/slides/_rels/slide4.xml.rels><?xml version="1.0" encoding="UTF-8" standalone="yes"?>
<Relationships xmlns="http://schemas.openxmlformats.org/package/2006/relationships"><Relationship Id="rId11" Type="http://schemas.openxmlformats.org/officeDocument/2006/relationships/image" Target="../media/image9.jpeg"/><Relationship Id="rId12"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 Id="rId10"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1.xml"/><Relationship Id="rId5" Type="http://schemas.openxmlformats.org/officeDocument/2006/relationships/image" Target="../media/image45.png"/><Relationship Id="rId1" Type="http://schemas.microsoft.com/office/2007/relationships/media" Target="file://localhost/Users/denispelli/Dropbox/xxDocuments-iDIsk/perceptionG%20fall%202007/3movies/MOT.mov" TargetMode="External"/><Relationship Id="rId2" Type="http://schemas.openxmlformats.org/officeDocument/2006/relationships/video" Target="file://localhost/Users/denispelli/Dropbox/xxDocuments-iDIsk/perceptionG%20fall%202007/3movies/MOT.mov"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emf"/></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5.xml"/><Relationship Id="rId5" Type="http://schemas.openxmlformats.org/officeDocument/2006/relationships/image" Target="../media/image48.png"/><Relationship Id="rId1" Type="http://schemas.microsoft.com/office/2007/relationships/media" Target="file://localhost/Users/denispelli/Dropbox/talks%20powerpoint/3movies/Visual%20agnosia.avi" TargetMode="External"/><Relationship Id="rId2" Type="http://schemas.openxmlformats.org/officeDocument/2006/relationships/video" Target="file://localhost/Users/denispelli/Dropbox/talks%20powerpoint/3movies/Visual%20agnosia.avi"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49.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50.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_Document3.docx"/><Relationship Id="rId5" Type="http://schemas.openxmlformats.org/officeDocument/2006/relationships/image" Target="../media/image52.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emf"/><Relationship Id="rId3" Type="http://schemas.openxmlformats.org/officeDocument/2006/relationships/image" Target="../media/image5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5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5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6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6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6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6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6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60.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60.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60.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oleObject" Target="../embeddings/Microsoft_Word_97_-_2004_Document1.doc"/><Relationship Id="rId5" Type="http://schemas.openxmlformats.org/officeDocument/2006/relationships/image" Target="../media/image64.emf"/><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69.emf"/><Relationship Id="rId5" Type="http://schemas.openxmlformats.org/officeDocument/2006/relationships/oleObject" Target="../embeddings/oleObject5.bin"/><Relationship Id="rId6" Type="http://schemas.openxmlformats.org/officeDocument/2006/relationships/image" Target="../media/image68.emf"/><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7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71.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7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0" y="0"/>
            <a:ext cx="9144000" cy="6032500"/>
          </a:xfrm>
          <a:prstGeom prst="rect">
            <a:avLst/>
          </a:prstGeom>
          <a:noFill/>
          <a:ln w="9525">
            <a:noFill/>
            <a:miter lim="800000"/>
            <a:headEnd/>
            <a:tailEnd/>
          </a:ln>
        </p:spPr>
        <p:txBody>
          <a:bodyPr lIns="91429" tIns="45715" rIns="91429" bIns="45715">
            <a:prstTxWarp prst="textNoShape">
              <a:avLst/>
            </a:prstTxWarp>
            <a:spAutoFit/>
          </a:bodyPr>
          <a:lstStyle/>
          <a:p>
            <a:pPr eaLnBrk="0" hangingPunct="0">
              <a:spcBef>
                <a:spcPct val="50000"/>
              </a:spcBef>
            </a:pPr>
            <a:r>
              <a:rPr lang="en-US" sz="8000" dirty="0">
                <a:latin typeface="Adobe Jenson Pro" charset="0"/>
                <a:ea typeface="ＭＳ Ｐゴシック" charset="-128"/>
                <a:cs typeface="ＭＳ Ｐゴシック" charset="-128"/>
              </a:rPr>
              <a:t>Object recognition 1</a:t>
            </a:r>
          </a:p>
          <a:p>
            <a:pPr eaLnBrk="0" hangingPunct="0">
              <a:spcBef>
                <a:spcPct val="50000"/>
              </a:spcBef>
            </a:pPr>
            <a:endParaRPr lang="en-US" sz="3600" dirty="0">
              <a:latin typeface="Adobe Jenson Pro" charset="0"/>
              <a:ea typeface="ＭＳ Ｐゴシック" charset="-128"/>
              <a:cs typeface="ＭＳ Ｐゴシック" charset="-128"/>
            </a:endParaRPr>
          </a:p>
          <a:p>
            <a:pPr eaLnBrk="0" hangingPunct="0">
              <a:spcBef>
                <a:spcPct val="50000"/>
              </a:spcBef>
            </a:pPr>
            <a:r>
              <a:rPr lang="en-US" sz="3600" dirty="0" smtClean="0">
                <a:latin typeface="Adobe Jenson Pro" charset="0"/>
                <a:ea typeface="ＭＳ Ｐゴシック" charset="-128"/>
                <a:cs typeface="ＭＳ Ｐゴシック" charset="-128"/>
              </a:rPr>
              <a:t>Basic categories, Grouping, &amp; Crowding</a:t>
            </a:r>
            <a:endParaRPr lang="en-US" sz="3600" dirty="0">
              <a:latin typeface="Adobe Jenson Pro" charset="0"/>
              <a:ea typeface="ＭＳ Ｐゴシック" charset="-128"/>
              <a:cs typeface="ＭＳ Ｐゴシック" charset="-128"/>
            </a:endParaRPr>
          </a:p>
          <a:p>
            <a:pPr eaLnBrk="0" hangingPunct="0">
              <a:spcBef>
                <a:spcPct val="50000"/>
              </a:spcBef>
            </a:pPr>
            <a:endParaRPr lang="en-US" sz="2400" dirty="0">
              <a:latin typeface="Adobe Jenson Pro" charset="0"/>
              <a:ea typeface="ＭＳ Ｐゴシック" charset="-128"/>
              <a:cs typeface="ＭＳ Ｐゴシック" charset="-128"/>
            </a:endParaRPr>
          </a:p>
          <a:p>
            <a:pPr eaLnBrk="0" hangingPunct="0">
              <a:spcBef>
                <a:spcPct val="50000"/>
              </a:spcBef>
            </a:pPr>
            <a:r>
              <a:rPr lang="en-US" sz="3600" dirty="0">
                <a:latin typeface="Adobe Jenson Pro" charset="0"/>
                <a:ea typeface="ＭＳ Ｐゴシック" charset="-128"/>
                <a:cs typeface="ＭＳ Ｐゴシック" charset="-128"/>
              </a:rPr>
              <a:t>Denis Pelli</a:t>
            </a:r>
          </a:p>
          <a:p>
            <a:pPr eaLnBrk="0" hangingPunct="0">
              <a:spcBef>
                <a:spcPct val="50000"/>
              </a:spcBef>
            </a:pPr>
            <a:r>
              <a:rPr lang="en-US" sz="2400" dirty="0">
                <a:latin typeface="Adobe Jenson Pro" charset="0"/>
                <a:ea typeface="ＭＳ Ｐゴシック" charset="-128"/>
                <a:cs typeface="ＭＳ Ｐゴシック" charset="-128"/>
              </a:rPr>
              <a:t>Psychology and Neural Science, NYU</a:t>
            </a:r>
          </a:p>
          <a:p>
            <a:pPr eaLnBrk="0" hangingPunct="0">
              <a:spcBef>
                <a:spcPct val="50000"/>
              </a:spcBef>
            </a:pPr>
            <a:r>
              <a:rPr lang="en-US" sz="2400" dirty="0">
                <a:latin typeface="Adobe Jenson Pro" charset="0"/>
                <a:ea typeface="ＭＳ Ｐゴシック" charset="-128"/>
                <a:cs typeface="ＭＳ Ｐゴシック" charset="-128"/>
              </a:rPr>
              <a:t>December </a:t>
            </a:r>
            <a:r>
              <a:rPr lang="en-US" sz="2400" dirty="0" smtClean="0">
                <a:latin typeface="Adobe Jenson Pro" charset="0"/>
                <a:ea typeface="ＭＳ Ｐゴシック" charset="-128"/>
                <a:cs typeface="ＭＳ Ｐゴシック" charset="-128"/>
              </a:rPr>
              <a:t>8, 2015</a:t>
            </a:r>
            <a:endParaRPr lang="en-US" sz="2400" dirty="0">
              <a:latin typeface="Adobe Jenson Pro" charset="0"/>
              <a:ea typeface="ＭＳ Ｐゴシック" charset="-128"/>
              <a:cs typeface="ＭＳ Ｐゴシック" charset="-128"/>
            </a:endParaRPr>
          </a:p>
          <a:p>
            <a:pPr eaLnBrk="0" hangingPunct="0"/>
            <a:endParaRPr lang="en-US" sz="2400" dirty="0">
              <a:latin typeface="Adobe Jenson Pro" charset="0"/>
              <a:ea typeface="ＭＳ Ｐゴシック" charset="-128"/>
              <a:cs typeface="ＭＳ Ｐゴシック" charset="-128"/>
            </a:endParaRPr>
          </a:p>
        </p:txBody>
      </p:sp>
    </p:spTree>
    <p:extLst>
      <p:ext uri="{BB962C8B-B14F-4D97-AF65-F5344CB8AC3E}">
        <p14:creationId xmlns:p14="http://schemas.microsoft.com/office/powerpoint/2010/main" val="107619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0"/>
            <a:ext cx="9144000" cy="7089325"/>
          </a:xfrm>
          <a:prstGeom prst="rect">
            <a:avLst/>
          </a:prstGeom>
          <a:noFill/>
          <a:ln w="9525">
            <a:noFill/>
            <a:miter lim="800000"/>
            <a:headEnd/>
            <a:tailEnd/>
          </a:ln>
        </p:spPr>
        <p:txBody>
          <a:bodyPr>
            <a:prstTxWarp prst="textNoShape">
              <a:avLst/>
            </a:prstTxWarp>
            <a:spAutoFit/>
          </a:bodyPr>
          <a:lstStyle/>
          <a:p>
            <a:pPr>
              <a:lnSpc>
                <a:spcPct val="88000"/>
              </a:lnSpc>
            </a:pPr>
            <a:r>
              <a:rPr lang="en-US" sz="3600" dirty="0" smtClean="0"/>
              <a:t>Basic categories are best.</a:t>
            </a:r>
          </a:p>
          <a:p>
            <a:pPr>
              <a:lnSpc>
                <a:spcPct val="88000"/>
              </a:lnSpc>
            </a:pPr>
            <a:r>
              <a:rPr lang="en-US" dirty="0" smtClean="0"/>
              <a:t>Eleanor </a:t>
            </a:r>
            <a:r>
              <a:rPr lang="en-US" dirty="0" err="1"/>
              <a:t>Rosch</a:t>
            </a:r>
            <a:r>
              <a:rPr lang="en-US" dirty="0"/>
              <a:t> (1976) noted that children learned categories first in terms of concrete cases rather than defining features. Many tests showed that robins were much better "prototypes" of the class bird than were chickens or ostriches. And carrots were a better example of vegetable than were pickles.  </a:t>
            </a:r>
            <a:r>
              <a:rPr lang="en-US" dirty="0" err="1"/>
              <a:t>Rosch</a:t>
            </a:r>
            <a:r>
              <a:rPr lang="en-US" dirty="0"/>
              <a:t> defined a hierarchy of categories: superordinate, basic, and subordinate: </a:t>
            </a:r>
          </a:p>
          <a:p>
            <a:pPr lvl="2">
              <a:lnSpc>
                <a:spcPct val="88000"/>
              </a:lnSpc>
            </a:pPr>
            <a:endParaRPr lang="en-US" dirty="0"/>
          </a:p>
          <a:p>
            <a:pPr lvl="2">
              <a:lnSpc>
                <a:spcPct val="88000"/>
              </a:lnSpc>
            </a:pPr>
            <a:r>
              <a:rPr lang="en-US" dirty="0"/>
              <a:t>• A basic category is the largest class of which we can form a fairly concrete image, like chair or ball. These are the first classifications that children make.</a:t>
            </a:r>
          </a:p>
          <a:p>
            <a:pPr lvl="2">
              <a:lnSpc>
                <a:spcPct val="88000"/>
              </a:lnSpc>
            </a:pPr>
            <a:endParaRPr lang="en-US" dirty="0"/>
          </a:p>
          <a:p>
            <a:pPr lvl="2">
              <a:lnSpc>
                <a:spcPct val="88000"/>
              </a:lnSpc>
            </a:pPr>
            <a:r>
              <a:rPr lang="en-US" dirty="0"/>
              <a:t>• Superordinate categories are collections of basic categories: furniture includes chairs, lamps, desks, beds, etc. Toys include balls, dolls, furry animals and blocks. No one object clearly represents them.</a:t>
            </a:r>
          </a:p>
          <a:p>
            <a:pPr lvl="2">
              <a:lnSpc>
                <a:spcPct val="88000"/>
              </a:lnSpc>
            </a:pPr>
            <a:endParaRPr lang="en-US" dirty="0"/>
          </a:p>
          <a:p>
            <a:pPr lvl="2">
              <a:lnSpc>
                <a:spcPct val="88000"/>
              </a:lnSpc>
            </a:pPr>
            <a:r>
              <a:rPr lang="en-US" dirty="0"/>
              <a:t>•Subordinate categories represent divisions of basic classes: such as deck chairs, bar stools, teddy bears or school desks.</a:t>
            </a:r>
          </a:p>
          <a:p>
            <a:pPr>
              <a:lnSpc>
                <a:spcPct val="88000"/>
              </a:lnSpc>
            </a:pPr>
            <a:endParaRPr lang="en-US" dirty="0"/>
          </a:p>
          <a:p>
            <a:pPr>
              <a:lnSpc>
                <a:spcPct val="88000"/>
              </a:lnSpc>
            </a:pPr>
            <a:r>
              <a:rPr lang="en-US" dirty="0" err="1"/>
              <a:t>Rosch</a:t>
            </a:r>
            <a:r>
              <a:rPr lang="en-US" dirty="0"/>
              <a:t> stated that the functional purpose of classes was "to provide maximum information with the least cognitive effort." Although all classes are fuzzy in nature, members of a language group maintain communication by rounding them off to their core, to their most common prototypes. These common prototypes have many features in common, although other members of the same class might share only a few of those features. For example, define a chair. And then think of whether or not a beanbag chair would fit in your definition? And what about a swing? Or a saddle? Or a throne?</a:t>
            </a:r>
          </a:p>
          <a:p>
            <a:pPr>
              <a:lnSpc>
                <a:spcPct val="88000"/>
              </a:lnSpc>
            </a:pPr>
            <a:endParaRPr lang="en-US" dirty="0"/>
          </a:p>
          <a:p>
            <a:pPr>
              <a:lnSpc>
                <a:spcPct val="88000"/>
              </a:lnSpc>
            </a:pPr>
            <a:r>
              <a:rPr lang="en-US" dirty="0"/>
              <a:t>http://</a:t>
            </a:r>
            <a:r>
              <a:rPr lang="en-US" dirty="0" err="1"/>
              <a:t>www.sis.pitt.edu</a:t>
            </a:r>
            <a:r>
              <a:rPr lang="en-US" dirty="0"/>
              <a:t>/~</a:t>
            </a:r>
            <a:r>
              <a:rPr lang="en-US" dirty="0" err="1"/>
              <a:t>mbsclass</a:t>
            </a:r>
            <a:r>
              <a:rPr lang="en-US" dirty="0"/>
              <a:t>/</a:t>
            </a:r>
            <a:r>
              <a:rPr lang="en-US" dirty="0" err="1"/>
              <a:t>hall_of_fame</a:t>
            </a:r>
            <a:r>
              <a:rPr lang="en-US" dirty="0"/>
              <a:t>/</a:t>
            </a:r>
            <a:r>
              <a:rPr lang="en-US" dirty="0" err="1"/>
              <a:t>rosch.htm</a:t>
            </a:r>
            <a:endParaRPr lang="en-US" dirty="0"/>
          </a:p>
          <a:p>
            <a:pPr>
              <a:spcBef>
                <a:spcPct val="50000"/>
              </a:spcBef>
            </a:pPr>
            <a:endParaRPr lang="en-US" dirty="0"/>
          </a:p>
        </p:txBody>
      </p:sp>
    </p:spTree>
    <p:extLst>
      <p:ext uri="{BB962C8B-B14F-4D97-AF65-F5344CB8AC3E}">
        <p14:creationId xmlns:p14="http://schemas.microsoft.com/office/powerpoint/2010/main" val="181310614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18724" y="3200400"/>
            <a:ext cx="9144000" cy="3657600"/>
          </a:xfrm>
          <a:prstGeom prst="rect">
            <a:avLst/>
          </a:prstGeom>
          <a:solidFill>
            <a:schemeClr val="bg2">
              <a:lumMod val="60000"/>
              <a:lumOff val="40000"/>
            </a:schemeClr>
          </a:solidFill>
          <a:ln w="9525">
            <a:solidFill>
              <a:schemeClr val="accent3">
                <a:lumMod val="65000"/>
              </a:schemeClr>
            </a:solidFill>
            <a:miter lim="800000"/>
            <a:headEnd/>
            <a:tailEnd/>
          </a:ln>
        </p:spPr>
        <p:txBody>
          <a:bodyPr wrap="none" anchor="ctr">
            <a:prstTxWarp prst="textNoShape">
              <a:avLst/>
            </a:prstTxWarp>
          </a:bodyPr>
          <a:lstStyle/>
          <a:p>
            <a:endParaRPr lang="en-US"/>
          </a:p>
        </p:txBody>
      </p:sp>
      <p:pic>
        <p:nvPicPr>
          <p:cNvPr id="6" name="Picture 5" descr="wordDemo.pdf"/>
          <p:cNvPicPr>
            <a:picLocks noChangeAspect="1"/>
          </p:cNvPicPr>
          <p:nvPr/>
        </p:nvPicPr>
        <p:blipFill rotWithShape="1">
          <a:blip r:embed="rId2">
            <a:extLst>
              <a:ext uri="{28A0092B-C50C-407E-A947-70E740481C1C}">
                <a14:useLocalDpi xmlns:a14="http://schemas.microsoft.com/office/drawing/2010/main" val="0"/>
              </a:ext>
            </a:extLst>
          </a:blip>
          <a:srcRect b="6950"/>
          <a:stretch/>
        </p:blipFill>
        <p:spPr>
          <a:xfrm>
            <a:off x="-1" y="0"/>
            <a:ext cx="9288603" cy="3687002"/>
          </a:xfrm>
          <a:prstGeom prst="rect">
            <a:avLst/>
          </a:prstGeom>
        </p:spPr>
      </p:pic>
      <p:sp>
        <p:nvSpPr>
          <p:cNvPr id="8" name="Text Box 4"/>
          <p:cNvSpPr txBox="1">
            <a:spLocks noChangeArrowheads="1"/>
          </p:cNvSpPr>
          <p:nvPr/>
        </p:nvSpPr>
        <p:spPr bwMode="auto">
          <a:xfrm>
            <a:off x="0" y="6553200"/>
            <a:ext cx="9144000" cy="304800"/>
          </a:xfrm>
          <a:prstGeom prst="rect">
            <a:avLst/>
          </a:prstGeom>
          <a:noFill/>
          <a:ln w="9525">
            <a:noFill/>
            <a:miter lim="800000"/>
            <a:headEnd/>
            <a:tailEnd/>
          </a:ln>
        </p:spPr>
        <p:txBody>
          <a:bodyPr>
            <a:prstTxWarp prst="textNoShape">
              <a:avLst/>
            </a:prstTxWarp>
            <a:spAutoFit/>
          </a:bodyPr>
          <a:lstStyle/>
          <a:p>
            <a:pPr algn="r"/>
            <a:r>
              <a:rPr lang="en-US" sz="1400" dirty="0">
                <a:solidFill>
                  <a:srgbClr val="000000"/>
                </a:solidFill>
              </a:rPr>
              <a:t>Pelli, Farell, &amp; Moore (2003) </a:t>
            </a:r>
            <a:r>
              <a:rPr lang="en-US" sz="1400" i="1" dirty="0">
                <a:solidFill>
                  <a:srgbClr val="000000"/>
                </a:solidFill>
              </a:rPr>
              <a:t>Nature</a:t>
            </a:r>
            <a:endParaRPr lang="en-US" sz="1400" dirty="0">
              <a:solidFill>
                <a:srgbClr val="000000"/>
              </a:solidFill>
            </a:endParaRPr>
          </a:p>
        </p:txBody>
      </p:sp>
    </p:spTree>
    <p:extLst>
      <p:ext uri="{BB962C8B-B14F-4D97-AF65-F5344CB8AC3E}">
        <p14:creationId xmlns:p14="http://schemas.microsoft.com/office/powerpoint/2010/main" val="95661305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2505"/>
            <a:ext cx="9144000" cy="6532989"/>
          </a:xfrm>
          <a:prstGeom prst="rect">
            <a:avLst/>
          </a:prstGeom>
        </p:spPr>
      </p:pic>
    </p:spTree>
    <p:extLst>
      <p:ext uri="{BB962C8B-B14F-4D97-AF65-F5344CB8AC3E}">
        <p14:creationId xmlns:p14="http://schemas.microsoft.com/office/powerpoint/2010/main" val="6855416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5193"/>
            <a:ext cx="9144000" cy="6587613"/>
          </a:xfrm>
          <a:prstGeom prst="rect">
            <a:avLst/>
          </a:prstGeom>
        </p:spPr>
      </p:pic>
    </p:spTree>
    <p:extLst>
      <p:ext uri="{BB962C8B-B14F-4D97-AF65-F5344CB8AC3E}">
        <p14:creationId xmlns:p14="http://schemas.microsoft.com/office/powerpoint/2010/main" val="13411886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67076" cy="4267200"/>
          </a:xfrm>
          <a:prstGeom prst="rect">
            <a:avLst/>
          </a:prstGeom>
        </p:spPr>
      </p:pic>
    </p:spTree>
    <p:extLst>
      <p:ext uri="{BB962C8B-B14F-4D97-AF65-F5344CB8AC3E}">
        <p14:creationId xmlns:p14="http://schemas.microsoft.com/office/powerpoint/2010/main" val="11924929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8976195" cy="4953000"/>
          </a:xfrm>
          <a:prstGeom prst="rect">
            <a:avLst/>
          </a:prstGeom>
        </p:spPr>
      </p:pic>
    </p:spTree>
    <p:extLst>
      <p:ext uri="{BB962C8B-B14F-4D97-AF65-F5344CB8AC3E}">
        <p14:creationId xmlns:p14="http://schemas.microsoft.com/office/powerpoint/2010/main" val="16353760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12045" cy="4279900"/>
          </a:xfrm>
          <a:prstGeom prst="rect">
            <a:avLst/>
          </a:prstGeom>
        </p:spPr>
      </p:pic>
    </p:spTree>
    <p:extLst>
      <p:ext uri="{BB962C8B-B14F-4D97-AF65-F5344CB8AC3E}">
        <p14:creationId xmlns:p14="http://schemas.microsoft.com/office/powerpoint/2010/main" val="10782769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1171284" y="-1171284"/>
            <a:ext cx="6801432" cy="9144000"/>
          </a:xfrm>
          <a:prstGeom prst="rect">
            <a:avLst/>
          </a:prstGeom>
        </p:spPr>
      </p:pic>
    </p:spTree>
    <p:extLst>
      <p:ext uri="{BB962C8B-B14F-4D97-AF65-F5344CB8AC3E}">
        <p14:creationId xmlns:p14="http://schemas.microsoft.com/office/powerpoint/2010/main" val="19864674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90550" y="1371600"/>
            <a:ext cx="8407578" cy="3505200"/>
            <a:chOff x="2393950" y="3048000"/>
            <a:chExt cx="4356100" cy="1816100"/>
          </a:xfrm>
        </p:grpSpPr>
        <p:pic>
          <p:nvPicPr>
            <p:cNvPr id="2" name="Picture 1"/>
            <p:cNvPicPr>
              <a:picLocks noChangeAspect="1"/>
            </p:cNvPicPr>
            <p:nvPr/>
          </p:nvPicPr>
          <p:blipFill>
            <a:blip r:embed="rId2"/>
            <a:stretch>
              <a:fillRect/>
            </a:stretch>
          </p:blipFill>
          <p:spPr>
            <a:xfrm>
              <a:off x="2393950" y="3048000"/>
              <a:ext cx="4356100" cy="762000"/>
            </a:xfrm>
            <a:prstGeom prst="rect">
              <a:avLst/>
            </a:prstGeom>
          </p:spPr>
        </p:pic>
        <p:pic>
          <p:nvPicPr>
            <p:cNvPr id="4" name="Picture 3"/>
            <p:cNvPicPr>
              <a:picLocks noChangeAspect="1"/>
            </p:cNvPicPr>
            <p:nvPr/>
          </p:nvPicPr>
          <p:blipFill>
            <a:blip r:embed="rId3"/>
            <a:stretch>
              <a:fillRect/>
            </a:stretch>
          </p:blipFill>
          <p:spPr>
            <a:xfrm>
              <a:off x="2393950" y="3810000"/>
              <a:ext cx="4343400" cy="1054100"/>
            </a:xfrm>
            <a:prstGeom prst="rect">
              <a:avLst/>
            </a:prstGeom>
          </p:spPr>
        </p:pic>
      </p:grpSp>
      <p:sp>
        <p:nvSpPr>
          <p:cNvPr id="5" name="TextBox 4"/>
          <p:cNvSpPr txBox="1"/>
          <p:nvPr/>
        </p:nvSpPr>
        <p:spPr>
          <a:xfrm>
            <a:off x="2393950" y="736600"/>
            <a:ext cx="3663950" cy="369332"/>
          </a:xfrm>
          <a:prstGeom prst="rect">
            <a:avLst/>
          </a:prstGeom>
          <a:noFill/>
        </p:spPr>
        <p:txBody>
          <a:bodyPr wrap="square" rtlCol="0">
            <a:spAutoFit/>
          </a:bodyPr>
          <a:lstStyle/>
          <a:p>
            <a:r>
              <a:rPr lang="en-US" dirty="0" smtClean="0"/>
              <a:t>Conclusion (Dubois et al.)</a:t>
            </a:r>
            <a:endParaRPr lang="en-US" dirty="0"/>
          </a:p>
        </p:txBody>
      </p:sp>
    </p:spTree>
    <p:extLst>
      <p:ext uri="{BB962C8B-B14F-4D97-AF65-F5344CB8AC3E}">
        <p14:creationId xmlns:p14="http://schemas.microsoft.com/office/powerpoint/2010/main" val="14906590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fig4.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20933" cy="6811748"/>
          </a:xfrm>
          <a:prstGeom prst="rect">
            <a:avLst/>
          </a:prstGeom>
        </p:spPr>
      </p:pic>
      <p:sp>
        <p:nvSpPr>
          <p:cNvPr id="3" name="TextBox 2"/>
          <p:cNvSpPr txBox="1"/>
          <p:nvPr/>
        </p:nvSpPr>
        <p:spPr>
          <a:xfrm>
            <a:off x="6400800" y="6550223"/>
            <a:ext cx="2743201" cy="307777"/>
          </a:xfrm>
          <a:prstGeom prst="rect">
            <a:avLst/>
          </a:prstGeom>
          <a:noFill/>
        </p:spPr>
        <p:txBody>
          <a:bodyPr wrap="square" rtlCol="0" anchor="b">
            <a:spAutoFit/>
          </a:bodyPr>
          <a:lstStyle/>
          <a:p>
            <a:pPr algn="r"/>
            <a:r>
              <a:rPr lang="en-US" sz="1400" dirty="0" smtClean="0"/>
              <a:t>Dubois, Poeppel, Pelli 2013</a:t>
            </a:r>
          </a:p>
        </p:txBody>
      </p:sp>
    </p:spTree>
    <p:extLst>
      <p:ext uri="{BB962C8B-B14F-4D97-AF65-F5344CB8AC3E}">
        <p14:creationId xmlns:p14="http://schemas.microsoft.com/office/powerpoint/2010/main" val="11445111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srcRect/>
          <a:stretch>
            <a:fillRect/>
          </a:stretch>
        </p:blipFill>
        <p:spPr bwMode="auto">
          <a:xfrm>
            <a:off x="2133600" y="0"/>
            <a:ext cx="5127625" cy="6858000"/>
          </a:xfrm>
          <a:prstGeom prst="rect">
            <a:avLst/>
          </a:prstGeom>
          <a:noFill/>
          <a:ln w="9525">
            <a:noFill/>
            <a:miter lim="800000"/>
            <a:headEnd/>
            <a:tailEnd/>
          </a:ln>
        </p:spPr>
      </p:pic>
    </p:spTree>
    <p:extLst>
      <p:ext uri="{BB962C8B-B14F-4D97-AF65-F5344CB8AC3E}">
        <p14:creationId xmlns:p14="http://schemas.microsoft.com/office/powerpoint/2010/main" val="175390821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0" y="0"/>
            <a:ext cx="8839200" cy="4768850"/>
          </a:xfrm>
          <a:prstGeom prst="rect">
            <a:avLst/>
          </a:prstGeom>
          <a:noFill/>
          <a:ln w="9525">
            <a:noFill/>
            <a:miter lim="800000"/>
            <a:headEnd/>
            <a:tailEnd/>
          </a:ln>
        </p:spPr>
        <p:txBody>
          <a:bodyPr>
            <a:prstTxWarp prst="textNoShape">
              <a:avLst/>
            </a:prstTxWarp>
            <a:spAutoFit/>
          </a:bodyPr>
          <a:lstStyle/>
          <a:p>
            <a:pPr>
              <a:spcBef>
                <a:spcPct val="50000"/>
              </a:spcBef>
            </a:pPr>
            <a:r>
              <a:rPr lang="en-US" sz="3600" dirty="0"/>
              <a:t>Basic category</a:t>
            </a:r>
          </a:p>
          <a:p>
            <a:pPr>
              <a:spcBef>
                <a:spcPct val="50000"/>
              </a:spcBef>
            </a:pPr>
            <a:r>
              <a:rPr lang="en-US" dirty="0"/>
              <a:t>Preferred, used </a:t>
            </a:r>
            <a:r>
              <a:rPr lang="en-US" dirty="0" smtClean="0"/>
              <a:t>spontaneously</a:t>
            </a:r>
            <a:r>
              <a:rPr lang="en-US" dirty="0"/>
              <a:t>.</a:t>
            </a:r>
          </a:p>
          <a:p>
            <a:pPr>
              <a:spcBef>
                <a:spcPct val="50000"/>
              </a:spcBef>
            </a:pPr>
            <a:r>
              <a:rPr lang="en-US" dirty="0"/>
              <a:t>Shortest name.</a:t>
            </a:r>
          </a:p>
          <a:p>
            <a:pPr>
              <a:spcBef>
                <a:spcPct val="50000"/>
              </a:spcBef>
            </a:pPr>
            <a:r>
              <a:rPr lang="en-US" dirty="0"/>
              <a:t>Shortest reaction time.</a:t>
            </a:r>
          </a:p>
          <a:p>
            <a:pPr>
              <a:spcBef>
                <a:spcPct val="50000"/>
              </a:spcBef>
            </a:pPr>
            <a:r>
              <a:rPr lang="en-US" dirty="0"/>
              <a:t>Learned first by children.</a:t>
            </a:r>
          </a:p>
          <a:p>
            <a:pPr>
              <a:spcBef>
                <a:spcPct val="50000"/>
              </a:spcBef>
            </a:pPr>
            <a:r>
              <a:rPr lang="en-US" dirty="0"/>
              <a:t>Most inclusive level at which one drawing can represent them all.</a:t>
            </a:r>
          </a:p>
          <a:p>
            <a:pPr>
              <a:spcBef>
                <a:spcPct val="50000"/>
              </a:spcBef>
            </a:pPr>
            <a:r>
              <a:rPr lang="en-US" dirty="0"/>
              <a:t>Most inclusive level at which category members share many attributes.</a:t>
            </a:r>
          </a:p>
          <a:p>
            <a:pPr>
              <a:spcBef>
                <a:spcPct val="50000"/>
              </a:spcBef>
            </a:pPr>
            <a:endParaRPr lang="en-US" dirty="0"/>
          </a:p>
          <a:p>
            <a:pPr>
              <a:spcBef>
                <a:spcPct val="50000"/>
              </a:spcBef>
            </a:pPr>
            <a:r>
              <a:rPr lang="en-US" dirty="0"/>
              <a:t>Superordinate category - functional (keeps you warm, you wear it)</a:t>
            </a:r>
          </a:p>
          <a:p>
            <a:pPr>
              <a:spcBef>
                <a:spcPct val="50000"/>
              </a:spcBef>
            </a:pPr>
            <a:r>
              <a:rPr lang="en-US" dirty="0"/>
              <a:t>Basic category - noun and adjective properties (legs, buttons, belt loops, cloth)</a:t>
            </a:r>
          </a:p>
          <a:p>
            <a:pPr>
              <a:spcBef>
                <a:spcPct val="50000"/>
              </a:spcBef>
            </a:pPr>
            <a:r>
              <a:rPr lang="en-US" dirty="0"/>
              <a:t>Subordinate category - adjective (blue)</a:t>
            </a:r>
          </a:p>
        </p:txBody>
      </p:sp>
    </p:spTree>
    <p:extLst>
      <p:ext uri="{BB962C8B-B14F-4D97-AF65-F5344CB8AC3E}">
        <p14:creationId xmlns:p14="http://schemas.microsoft.com/office/powerpoint/2010/main" val="32404147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0" y="0"/>
            <a:ext cx="9144000" cy="2000548"/>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smtClean="0"/>
              <a:t>Features</a:t>
            </a:r>
            <a:endParaRPr lang="en-US" sz="2000" dirty="0"/>
          </a:p>
          <a:p>
            <a:pPr>
              <a:spcBef>
                <a:spcPct val="50000"/>
              </a:spcBef>
            </a:pPr>
            <a:r>
              <a:rPr lang="en-US" sz="1600" dirty="0"/>
              <a:t>Same features for letter identification as for grating detection.</a:t>
            </a:r>
            <a:br>
              <a:rPr lang="en-US" sz="1600" dirty="0"/>
            </a:br>
            <a:r>
              <a:rPr lang="en-US" sz="1600" dirty="0"/>
              <a:t>Features do </a:t>
            </a:r>
            <a:r>
              <a:rPr lang="en-US" sz="1600" i="1" dirty="0"/>
              <a:t>not</a:t>
            </a:r>
            <a:r>
              <a:rPr lang="en-US" sz="1600" dirty="0"/>
              <a:t> scale with letter size.</a:t>
            </a:r>
            <a:br>
              <a:rPr lang="en-US" sz="1600" dirty="0"/>
            </a:br>
            <a:r>
              <a:rPr lang="en-US" sz="1600" dirty="0"/>
              <a:t>Features are detected independently.</a:t>
            </a:r>
          </a:p>
          <a:p>
            <a:pPr>
              <a:spcBef>
                <a:spcPct val="50000"/>
              </a:spcBef>
            </a:pPr>
            <a:r>
              <a:rPr lang="en-US" sz="1600" dirty="0"/>
              <a:t>Feature are learned slowly, but feature combinations are learned quickly.</a:t>
            </a:r>
          </a:p>
          <a:p>
            <a:pPr>
              <a:spcBef>
                <a:spcPct val="50000"/>
              </a:spcBef>
            </a:pPr>
            <a:r>
              <a:rPr lang="en-US" sz="1600"/>
              <a:t>Cues are efficiently combined only when they each independently code the same object.</a:t>
            </a:r>
            <a:endParaRPr lang="en-US" sz="1600" dirty="0"/>
          </a:p>
        </p:txBody>
      </p:sp>
    </p:spTree>
    <p:extLst>
      <p:ext uri="{BB962C8B-B14F-4D97-AF65-F5344CB8AC3E}">
        <p14:creationId xmlns:p14="http://schemas.microsoft.com/office/powerpoint/2010/main" val="153375997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10811" cy="6740307"/>
          </a:xfrm>
          <a:prstGeom prst="rect">
            <a:avLst/>
          </a:prstGeom>
          <a:noFill/>
        </p:spPr>
        <p:txBody>
          <a:bodyPr wrap="square" rtlCol="0">
            <a:spAutoFit/>
          </a:bodyPr>
          <a:lstStyle/>
          <a:p>
            <a:r>
              <a:rPr lang="en-US" sz="4800" dirty="0" smtClean="0"/>
              <a:t>Learning to detect and combine the features of an object</a:t>
            </a:r>
          </a:p>
          <a:p>
            <a:endParaRPr lang="en-US" sz="2400" dirty="0"/>
          </a:p>
          <a:p>
            <a:r>
              <a:rPr lang="en-US" sz="2400" dirty="0" smtClean="0"/>
              <a:t>Jordan W. Suchow</a:t>
            </a:r>
          </a:p>
          <a:p>
            <a:r>
              <a:rPr lang="en-US" sz="2400" dirty="0" smtClean="0"/>
              <a:t>Harvard University</a:t>
            </a:r>
          </a:p>
          <a:p>
            <a:endParaRPr lang="en-US" sz="2400" dirty="0"/>
          </a:p>
          <a:p>
            <a:r>
              <a:rPr lang="en-US" sz="2400" dirty="0" smtClean="0"/>
              <a:t>Denis G. Pelli</a:t>
            </a:r>
          </a:p>
          <a:p>
            <a:r>
              <a:rPr lang="en-US" sz="2400" dirty="0" smtClean="0"/>
              <a:t>NYU</a:t>
            </a:r>
          </a:p>
          <a:p>
            <a:endParaRPr lang="en-US" sz="2400" dirty="0"/>
          </a:p>
          <a:p>
            <a:endParaRPr lang="en-US" sz="2400" dirty="0" smtClean="0"/>
          </a:p>
          <a:p>
            <a:endParaRPr lang="en-US" sz="2400" dirty="0"/>
          </a:p>
          <a:p>
            <a:endParaRPr lang="en-US" sz="2400" dirty="0" smtClean="0"/>
          </a:p>
          <a:p>
            <a:endParaRPr lang="en-US" sz="2400" dirty="0"/>
          </a:p>
          <a:p>
            <a:r>
              <a:rPr lang="en-US" sz="2400" dirty="0" smtClean="0"/>
              <a:t>Suchow</a:t>
            </a:r>
            <a:r>
              <a:rPr lang="en-US" sz="2400" dirty="0"/>
              <a:t>, J. W., &amp; </a:t>
            </a:r>
            <a:r>
              <a:rPr lang="en-US" sz="2400" dirty="0" err="1"/>
              <a:t>Pelli</a:t>
            </a:r>
            <a:r>
              <a:rPr lang="en-US" sz="2400" dirty="0"/>
              <a:t>, D. G. (2013). Learning to detect and combine the features of an object. </a:t>
            </a:r>
            <a:r>
              <a:rPr lang="en-US" sz="2400" i="1" dirty="0"/>
              <a:t>Proceedings of the National Academy of Sciences</a:t>
            </a:r>
            <a:r>
              <a:rPr lang="en-US" sz="2400" dirty="0" smtClean="0"/>
              <a:t>, 110(2</a:t>
            </a:r>
            <a:r>
              <a:rPr lang="en-US" sz="2400" dirty="0"/>
              <a:t>), 785-790. </a:t>
            </a:r>
            <a:r>
              <a:rPr lang="en-US" sz="2400" dirty="0" smtClean="0">
                <a:hlinkClick r:id="rId2"/>
              </a:rPr>
              <a:t>doi:10.1073/pnas.1218438110</a:t>
            </a:r>
            <a:r>
              <a:rPr lang="en-US" sz="2400" dirty="0"/>
              <a:t>. </a:t>
            </a:r>
            <a:endParaRPr lang="en-US" sz="2400" dirty="0" smtClean="0"/>
          </a:p>
        </p:txBody>
      </p:sp>
    </p:spTree>
    <p:extLst>
      <p:ext uri="{BB962C8B-B14F-4D97-AF65-F5344CB8AC3E}">
        <p14:creationId xmlns:p14="http://schemas.microsoft.com/office/powerpoint/2010/main" val="165963761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7023100" cy="6555641"/>
          </a:xfrm>
          <a:prstGeom prst="rect">
            <a:avLst/>
          </a:prstGeom>
        </p:spPr>
        <p:txBody>
          <a:bodyPr wrap="square">
            <a:spAutoFit/>
          </a:bodyPr>
          <a:lstStyle/>
          <a:p>
            <a:r>
              <a:rPr lang="en-US" sz="2000" dirty="0"/>
              <a:t>To recognize an object, we first detect and then combine its features. Familiar objects are recognized effortlessly, but unfamiliar objects—like the faces of new acquaintances or the letters of a foreign alphabet—are hard to distinguish and must be learned through practice. Here, we dissociate two distinct failures of human object recognition in a letter-learning task: failing to detect the features and failing to combine them. Detection and combination are usually inseparable, because the human observer performs both unaided. We dissociate the steps by two independent manipulations: For each step, we do or do not provide a bionic crutch that performs the step optimally. Both steps may be performed solely by the human, solely by the crutches, or cooperatively, as the human does one step while a crutch does the other. Dissociating the two steps reveals important differences. Measuring threshold contrast (the faintness of a barely identifiable letter) as it improves with practice, we find that combining is six times more efficient than detecting, and that the rate of learning to combine is four times that of learning to detect. This difference explains much of the diversity of rates reported in perceptual learning studies, including effects of complexity and familiarity.</a:t>
            </a:r>
          </a:p>
        </p:txBody>
      </p:sp>
      <p:sp>
        <p:nvSpPr>
          <p:cNvPr id="3" name="TextBox 2"/>
          <p:cNvSpPr txBox="1"/>
          <p:nvPr/>
        </p:nvSpPr>
        <p:spPr>
          <a:xfrm>
            <a:off x="6769100" y="6519446"/>
            <a:ext cx="2374900" cy="338554"/>
          </a:xfrm>
          <a:prstGeom prst="rect">
            <a:avLst/>
          </a:prstGeom>
          <a:noFill/>
        </p:spPr>
        <p:txBody>
          <a:bodyPr wrap="square" rtlCol="0" anchor="b">
            <a:spAutoFit/>
          </a:bodyPr>
          <a:lstStyle/>
          <a:p>
            <a:pPr algn="r"/>
            <a:r>
              <a:rPr lang="en-US" sz="1600" dirty="0"/>
              <a:t>Suchow &amp; </a:t>
            </a:r>
            <a:r>
              <a:rPr lang="en-US" sz="1600" dirty="0" err="1"/>
              <a:t>Pelli</a:t>
            </a:r>
            <a:r>
              <a:rPr lang="en-US" sz="1600" dirty="0"/>
              <a:t> 2013 </a:t>
            </a:r>
            <a:r>
              <a:rPr lang="en-US" sz="1600" i="1" dirty="0" smtClean="0"/>
              <a:t>PNAS</a:t>
            </a:r>
            <a:endParaRPr lang="en-US" sz="1600" i="1" dirty="0"/>
          </a:p>
        </p:txBody>
      </p:sp>
    </p:spTree>
    <p:extLst>
      <p:ext uri="{BB962C8B-B14F-4D97-AF65-F5344CB8AC3E}">
        <p14:creationId xmlns:p14="http://schemas.microsoft.com/office/powerpoint/2010/main" val="201170403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86449" cy="4368800"/>
          </a:xfrm>
          <a:prstGeom prst="rect">
            <a:avLst/>
          </a:prstGeom>
        </p:spPr>
      </p:pic>
      <p:sp>
        <p:nvSpPr>
          <p:cNvPr id="3" name="TextBox 2"/>
          <p:cNvSpPr txBox="1"/>
          <p:nvPr/>
        </p:nvSpPr>
        <p:spPr>
          <a:xfrm>
            <a:off x="6769100" y="6519446"/>
            <a:ext cx="2374900" cy="338554"/>
          </a:xfrm>
          <a:prstGeom prst="rect">
            <a:avLst/>
          </a:prstGeom>
          <a:noFill/>
        </p:spPr>
        <p:txBody>
          <a:bodyPr wrap="square" rtlCol="0" anchor="b">
            <a:spAutoFit/>
          </a:bodyPr>
          <a:lstStyle/>
          <a:p>
            <a:pPr algn="r"/>
            <a:r>
              <a:rPr lang="en-US" sz="1600" dirty="0"/>
              <a:t>Suchow &amp; </a:t>
            </a:r>
            <a:r>
              <a:rPr lang="en-US" sz="1600" dirty="0" err="1"/>
              <a:t>Pelli</a:t>
            </a:r>
            <a:r>
              <a:rPr lang="en-US" sz="1600" dirty="0"/>
              <a:t> 2013 </a:t>
            </a:r>
            <a:r>
              <a:rPr lang="en-US" sz="1600" i="1" dirty="0" smtClean="0"/>
              <a:t>PNAS</a:t>
            </a:r>
            <a:endParaRPr lang="en-US" sz="1600" i="1" dirty="0"/>
          </a:p>
        </p:txBody>
      </p:sp>
    </p:spTree>
    <p:extLst>
      <p:ext uri="{BB962C8B-B14F-4D97-AF65-F5344CB8AC3E}">
        <p14:creationId xmlns:p14="http://schemas.microsoft.com/office/powerpoint/2010/main" val="72716107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1179"/>
            <a:ext cx="6985000" cy="6949179"/>
          </a:xfrm>
          <a:prstGeom prst="rect">
            <a:avLst/>
          </a:prstGeom>
        </p:spPr>
      </p:pic>
      <p:sp>
        <p:nvSpPr>
          <p:cNvPr id="3" name="TextBox 2"/>
          <p:cNvSpPr txBox="1"/>
          <p:nvPr/>
        </p:nvSpPr>
        <p:spPr>
          <a:xfrm>
            <a:off x="6845300" y="6519446"/>
            <a:ext cx="2374900" cy="338554"/>
          </a:xfrm>
          <a:prstGeom prst="rect">
            <a:avLst/>
          </a:prstGeom>
          <a:noFill/>
        </p:spPr>
        <p:txBody>
          <a:bodyPr wrap="square" rtlCol="0" anchor="b">
            <a:spAutoFit/>
          </a:bodyPr>
          <a:lstStyle/>
          <a:p>
            <a:pPr algn="r"/>
            <a:r>
              <a:rPr lang="en-US" sz="1600" dirty="0"/>
              <a:t>Suchow &amp; </a:t>
            </a:r>
            <a:r>
              <a:rPr lang="en-US" sz="1600" dirty="0" err="1"/>
              <a:t>Pelli</a:t>
            </a:r>
            <a:r>
              <a:rPr lang="en-US" sz="1600" dirty="0"/>
              <a:t> 2013 </a:t>
            </a:r>
            <a:r>
              <a:rPr lang="en-US" sz="1600" i="1" dirty="0" smtClean="0"/>
              <a:t>PNAS</a:t>
            </a:r>
            <a:endParaRPr lang="en-US" sz="1600" i="1" dirty="0"/>
          </a:p>
        </p:txBody>
      </p:sp>
    </p:spTree>
    <p:extLst>
      <p:ext uri="{BB962C8B-B14F-4D97-AF65-F5344CB8AC3E}">
        <p14:creationId xmlns:p14="http://schemas.microsoft.com/office/powerpoint/2010/main" val="165703720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7899401" cy="6933918"/>
          </a:xfrm>
          <a:prstGeom prst="rect">
            <a:avLst/>
          </a:prstGeom>
        </p:spPr>
      </p:pic>
      <p:sp>
        <p:nvSpPr>
          <p:cNvPr id="3" name="TextBox 2"/>
          <p:cNvSpPr txBox="1"/>
          <p:nvPr/>
        </p:nvSpPr>
        <p:spPr>
          <a:xfrm>
            <a:off x="6769100" y="6519446"/>
            <a:ext cx="2374900" cy="338554"/>
          </a:xfrm>
          <a:prstGeom prst="rect">
            <a:avLst/>
          </a:prstGeom>
          <a:noFill/>
        </p:spPr>
        <p:txBody>
          <a:bodyPr wrap="square" rtlCol="0" anchor="b">
            <a:spAutoFit/>
          </a:bodyPr>
          <a:lstStyle/>
          <a:p>
            <a:pPr algn="r"/>
            <a:r>
              <a:rPr lang="en-US" sz="1600" dirty="0"/>
              <a:t>Suchow &amp; </a:t>
            </a:r>
            <a:r>
              <a:rPr lang="en-US" sz="1600" dirty="0" err="1"/>
              <a:t>Pelli</a:t>
            </a:r>
            <a:r>
              <a:rPr lang="en-US" sz="1600" dirty="0"/>
              <a:t> 2013 </a:t>
            </a:r>
            <a:r>
              <a:rPr lang="en-US" sz="1600" i="1" dirty="0" smtClean="0"/>
              <a:t>PNAS</a:t>
            </a:r>
            <a:endParaRPr lang="en-US" sz="1600" i="1" dirty="0"/>
          </a:p>
        </p:txBody>
      </p:sp>
    </p:spTree>
    <p:extLst>
      <p:ext uri="{BB962C8B-B14F-4D97-AF65-F5344CB8AC3E}">
        <p14:creationId xmlns:p14="http://schemas.microsoft.com/office/powerpoint/2010/main" val="147123362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2900" y="0"/>
            <a:ext cx="8436990" cy="6858000"/>
          </a:xfrm>
          <a:prstGeom prst="rect">
            <a:avLst/>
          </a:prstGeom>
        </p:spPr>
      </p:pic>
    </p:spTree>
    <p:extLst>
      <p:ext uri="{BB962C8B-B14F-4D97-AF65-F5344CB8AC3E}">
        <p14:creationId xmlns:p14="http://schemas.microsoft.com/office/powerpoint/2010/main" val="46528142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812800"/>
            <a:ext cx="9093200" cy="5232400"/>
          </a:xfrm>
          <a:prstGeom prst="rect">
            <a:avLst/>
          </a:prstGeom>
        </p:spPr>
      </p:pic>
      <p:sp>
        <p:nvSpPr>
          <p:cNvPr id="3" name="TextBox 2"/>
          <p:cNvSpPr txBox="1"/>
          <p:nvPr/>
        </p:nvSpPr>
        <p:spPr>
          <a:xfrm>
            <a:off x="6769100" y="6519446"/>
            <a:ext cx="2374900" cy="338554"/>
          </a:xfrm>
          <a:prstGeom prst="rect">
            <a:avLst/>
          </a:prstGeom>
          <a:noFill/>
        </p:spPr>
        <p:txBody>
          <a:bodyPr wrap="square" rtlCol="0" anchor="b">
            <a:spAutoFit/>
          </a:bodyPr>
          <a:lstStyle/>
          <a:p>
            <a:pPr algn="r"/>
            <a:r>
              <a:rPr lang="en-US" sz="1600" dirty="0"/>
              <a:t>Suchow &amp; </a:t>
            </a:r>
            <a:r>
              <a:rPr lang="en-US" sz="1600" dirty="0" err="1"/>
              <a:t>Pelli</a:t>
            </a:r>
            <a:r>
              <a:rPr lang="en-US" sz="1600" dirty="0"/>
              <a:t> 2013 </a:t>
            </a:r>
            <a:r>
              <a:rPr lang="en-US" sz="1600" i="1" dirty="0" smtClean="0"/>
              <a:t>PNAS</a:t>
            </a:r>
            <a:endParaRPr lang="en-US" sz="1600" i="1" dirty="0"/>
          </a:p>
        </p:txBody>
      </p:sp>
    </p:spTree>
    <p:extLst>
      <p:ext uri="{BB962C8B-B14F-4D97-AF65-F5344CB8AC3E}">
        <p14:creationId xmlns:p14="http://schemas.microsoft.com/office/powerpoint/2010/main" val="193963698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16100"/>
            <a:ext cx="9144000" cy="3222465"/>
          </a:xfrm>
          <a:prstGeom prst="rect">
            <a:avLst/>
          </a:prstGeom>
        </p:spPr>
      </p:pic>
      <p:sp>
        <p:nvSpPr>
          <p:cNvPr id="3" name="TextBox 2"/>
          <p:cNvSpPr txBox="1"/>
          <p:nvPr/>
        </p:nvSpPr>
        <p:spPr>
          <a:xfrm>
            <a:off x="6769100" y="6519446"/>
            <a:ext cx="2374900" cy="338554"/>
          </a:xfrm>
          <a:prstGeom prst="rect">
            <a:avLst/>
          </a:prstGeom>
          <a:noFill/>
        </p:spPr>
        <p:txBody>
          <a:bodyPr wrap="square" rtlCol="0" anchor="b">
            <a:spAutoFit/>
          </a:bodyPr>
          <a:lstStyle/>
          <a:p>
            <a:pPr algn="r"/>
            <a:r>
              <a:rPr lang="en-US" sz="1600" dirty="0"/>
              <a:t>Suchow &amp; </a:t>
            </a:r>
            <a:r>
              <a:rPr lang="en-US" sz="1600" dirty="0" err="1"/>
              <a:t>Pelli</a:t>
            </a:r>
            <a:r>
              <a:rPr lang="en-US" sz="1600" dirty="0"/>
              <a:t> 2013 </a:t>
            </a:r>
            <a:r>
              <a:rPr lang="en-US" sz="1600" i="1" dirty="0" smtClean="0"/>
              <a:t>PNAS</a:t>
            </a:r>
            <a:endParaRPr lang="en-US" sz="1600" i="1" dirty="0"/>
          </a:p>
        </p:txBody>
      </p:sp>
    </p:spTree>
    <p:extLst>
      <p:ext uri="{BB962C8B-B14F-4D97-AF65-F5344CB8AC3E}">
        <p14:creationId xmlns:p14="http://schemas.microsoft.com/office/powerpoint/2010/main" val="71668158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28644"/>
            <a:ext cx="7010400" cy="6740306"/>
          </a:xfrm>
          <a:prstGeom prst="rect">
            <a:avLst/>
          </a:prstGeom>
        </p:spPr>
        <p:txBody>
          <a:bodyPr wrap="square">
            <a:spAutoFit/>
          </a:bodyPr>
          <a:lstStyle/>
          <a:p>
            <a:r>
              <a:rPr lang="en-US" sz="2400" dirty="0"/>
              <a:t>Our result—the shallow slope of learning to detect and the steep slope of learning to combine—can explain the effects of stimulus complexity and familiarity on the rate of learning, where complex objects (requiring discrimination along many perceptual dimensions) are learned faster than </a:t>
            </a:r>
            <a:r>
              <a:rPr lang="en-US" sz="2400" dirty="0" err="1"/>
              <a:t>gabors</a:t>
            </a:r>
            <a:r>
              <a:rPr lang="en-US" sz="2400" dirty="0"/>
              <a:t> (12,37), and unfamiliar objects are learned faster than familiar objects (12). </a:t>
            </a:r>
            <a:endParaRPr lang="en-US" sz="2400" dirty="0" smtClean="0"/>
          </a:p>
          <a:p>
            <a:endParaRPr lang="en-US" sz="2400" dirty="0"/>
          </a:p>
          <a:p>
            <a:r>
              <a:rPr lang="en-US" sz="2400" dirty="0"/>
              <a:t>It seems that complex objects are learned more quickly than </a:t>
            </a:r>
            <a:r>
              <a:rPr lang="en-US" sz="2400" dirty="0" err="1"/>
              <a:t>gabors</a:t>
            </a:r>
            <a:r>
              <a:rPr lang="en-US" sz="2400" dirty="0"/>
              <a:t> because complex objects require combination. Comparing across studies in the literature (Table 1), we find that learning to identify stimuli that require combination, such as unfamiliar faces (slope </a:t>
            </a:r>
            <a:r>
              <a:rPr lang="en-US" sz="2400" i="1" dirty="0"/>
              <a:t>b</a:t>
            </a:r>
            <a:r>
              <a:rPr lang="en-US" sz="2400" dirty="0"/>
              <a:t> = ‑0.40), band-pass filtered noise textures (‑0.26), 4´4 random-checkerboard patterns (‑0.16), and compound gratings (‑0.21) is much quicker than learning to detect a </a:t>
            </a:r>
            <a:r>
              <a:rPr lang="en-US" sz="2400" dirty="0" err="1"/>
              <a:t>gabor</a:t>
            </a:r>
            <a:r>
              <a:rPr lang="en-US" sz="2400" dirty="0"/>
              <a:t> (‑0.03, ‑0.05), which does not require combining. </a:t>
            </a:r>
          </a:p>
        </p:txBody>
      </p:sp>
      <p:sp>
        <p:nvSpPr>
          <p:cNvPr id="3" name="TextBox 2"/>
          <p:cNvSpPr txBox="1"/>
          <p:nvPr/>
        </p:nvSpPr>
        <p:spPr>
          <a:xfrm>
            <a:off x="6769100" y="6519446"/>
            <a:ext cx="2374900" cy="338554"/>
          </a:xfrm>
          <a:prstGeom prst="rect">
            <a:avLst/>
          </a:prstGeom>
          <a:noFill/>
        </p:spPr>
        <p:txBody>
          <a:bodyPr wrap="square" rtlCol="0" anchor="b">
            <a:spAutoFit/>
          </a:bodyPr>
          <a:lstStyle/>
          <a:p>
            <a:pPr algn="r"/>
            <a:r>
              <a:rPr lang="en-US" sz="1600" dirty="0"/>
              <a:t>Suchow &amp; </a:t>
            </a:r>
            <a:r>
              <a:rPr lang="en-US" sz="1600" dirty="0" err="1"/>
              <a:t>Pelli</a:t>
            </a:r>
            <a:r>
              <a:rPr lang="en-US" sz="1600" dirty="0"/>
              <a:t> 2013 </a:t>
            </a:r>
            <a:r>
              <a:rPr lang="en-US" sz="1600" i="1" dirty="0" smtClean="0"/>
              <a:t>PNAS</a:t>
            </a:r>
            <a:endParaRPr lang="en-US" sz="1600" i="1" dirty="0"/>
          </a:p>
        </p:txBody>
      </p:sp>
    </p:spTree>
    <p:extLst>
      <p:ext uri="{BB962C8B-B14F-4D97-AF65-F5344CB8AC3E}">
        <p14:creationId xmlns:p14="http://schemas.microsoft.com/office/powerpoint/2010/main" val="1907936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p:txBody>
          <a:bodyPr/>
          <a:lstStyle/>
          <a:p>
            <a:pPr eaLnBrk="1" hangingPunct="1"/>
            <a:r>
              <a:rPr lang="en-US"/>
              <a:t>Similarity</a:t>
            </a:r>
          </a:p>
          <a:p>
            <a:pPr eaLnBrk="1" hangingPunct="1"/>
            <a:r>
              <a:rPr lang="en-US"/>
              <a:t>Proximity</a:t>
            </a:r>
          </a:p>
          <a:p>
            <a:pPr eaLnBrk="1" hangingPunct="1"/>
            <a:r>
              <a:rPr lang="en-US"/>
              <a:t>Good continuation</a:t>
            </a:r>
          </a:p>
          <a:p>
            <a:pPr eaLnBrk="1" hangingPunct="1"/>
            <a:r>
              <a:rPr lang="en-US"/>
              <a:t>Symmetry</a:t>
            </a:r>
          </a:p>
          <a:p>
            <a:pPr eaLnBrk="1" hangingPunct="1">
              <a:buFontTx/>
              <a:buNone/>
            </a:pPr>
            <a:endParaRPr lang="en-US"/>
          </a:p>
          <a:p>
            <a:pPr eaLnBrk="1" hangingPunct="1">
              <a:buFontTx/>
              <a:buNone/>
            </a:pPr>
            <a:endParaRPr lang="en-US"/>
          </a:p>
        </p:txBody>
      </p:sp>
      <p:sp>
        <p:nvSpPr>
          <p:cNvPr id="38915" name="Rectangle 3"/>
          <p:cNvSpPr>
            <a:spLocks noGrp="1" noChangeArrowheads="1"/>
          </p:cNvSpPr>
          <p:nvPr>
            <p:ph type="title"/>
          </p:nvPr>
        </p:nvSpPr>
        <p:spPr>
          <a:xfrm>
            <a:off x="0" y="0"/>
            <a:ext cx="8229600" cy="762000"/>
          </a:xfrm>
          <a:noFill/>
        </p:spPr>
        <p:txBody>
          <a:bodyPr anchor="t"/>
          <a:lstStyle/>
          <a:p>
            <a:pPr algn="l" eaLnBrk="1" hangingPunct="1"/>
            <a:r>
              <a:rPr lang="en-US" sz="3600"/>
              <a:t>Gestalt: perceptual grouping</a:t>
            </a:r>
          </a:p>
        </p:txBody>
      </p:sp>
    </p:spTree>
    <p:extLst>
      <p:ext uri="{BB962C8B-B14F-4D97-AF65-F5344CB8AC3E}">
        <p14:creationId xmlns:p14="http://schemas.microsoft.com/office/powerpoint/2010/main" val="35333846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Object 2"/>
          <p:cNvGraphicFramePr>
            <a:graphicFrameLocks noChangeAspect="1"/>
          </p:cNvGraphicFramePr>
          <p:nvPr>
            <p:extLst>
              <p:ext uri="{D42A27DB-BD31-4B8C-83A1-F6EECF244321}">
                <p14:modId xmlns:p14="http://schemas.microsoft.com/office/powerpoint/2010/main" val="981759601"/>
              </p:ext>
            </p:extLst>
          </p:nvPr>
        </p:nvGraphicFramePr>
        <p:xfrm>
          <a:off x="0" y="0"/>
          <a:ext cx="9202738" cy="3962400"/>
        </p:xfrm>
        <a:graphic>
          <a:graphicData uri="http://schemas.openxmlformats.org/presentationml/2006/ole">
            <mc:AlternateContent xmlns:mc="http://schemas.openxmlformats.org/markup-compatibility/2006">
              <mc:Choice xmlns:v="urn:schemas-microsoft-com:vml" Requires="v">
                <p:oleObj spid="_x0000_s11267" name="Document" r:id="rId3" imgW="5486400" imgH="2362200" progId="Word.Document.12">
                  <p:link updateAutomatic="1"/>
                </p:oleObj>
              </mc:Choice>
              <mc:Fallback>
                <p:oleObj name="Document" r:id="rId3" imgW="5486400" imgH="23622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02738" cy="396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TextBox 2"/>
          <p:cNvSpPr txBox="1"/>
          <p:nvPr/>
        </p:nvSpPr>
        <p:spPr>
          <a:xfrm>
            <a:off x="6503316" y="6488668"/>
            <a:ext cx="2667000" cy="369332"/>
          </a:xfrm>
          <a:prstGeom prst="rect">
            <a:avLst/>
          </a:prstGeom>
          <a:noFill/>
        </p:spPr>
        <p:txBody>
          <a:bodyPr wrap="square" rtlCol="0">
            <a:spAutoFit/>
          </a:bodyPr>
          <a:lstStyle/>
          <a:p>
            <a:pPr algn="r"/>
            <a:r>
              <a:rPr lang="en-US" dirty="0" smtClean="0"/>
              <a:t>Wertheimer 1923</a:t>
            </a:r>
            <a:endParaRPr lang="en-US" dirty="0"/>
          </a:p>
        </p:txBody>
      </p:sp>
    </p:spTree>
    <p:extLst>
      <p:ext uri="{BB962C8B-B14F-4D97-AF65-F5344CB8AC3E}">
        <p14:creationId xmlns:p14="http://schemas.microsoft.com/office/powerpoint/2010/main" val="7765597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2"/>
          <p:cNvGrpSpPr>
            <a:grpSpLocks/>
          </p:cNvGrpSpPr>
          <p:nvPr/>
        </p:nvGrpSpPr>
        <p:grpSpPr bwMode="auto">
          <a:xfrm>
            <a:off x="2133600" y="1143000"/>
            <a:ext cx="5257800" cy="5257800"/>
            <a:chOff x="0" y="0"/>
            <a:chExt cx="4032" cy="4032"/>
          </a:xfrm>
        </p:grpSpPr>
        <p:grpSp>
          <p:nvGrpSpPr>
            <p:cNvPr id="41988" name="Group 3"/>
            <p:cNvGrpSpPr>
              <a:grpSpLocks/>
            </p:cNvGrpSpPr>
            <p:nvPr/>
          </p:nvGrpSpPr>
          <p:grpSpPr bwMode="auto">
            <a:xfrm>
              <a:off x="0" y="0"/>
              <a:ext cx="4032" cy="264"/>
              <a:chOff x="0" y="0"/>
              <a:chExt cx="4032" cy="264"/>
            </a:xfrm>
          </p:grpSpPr>
          <p:sp>
            <p:nvSpPr>
              <p:cNvPr id="42021" name="AutoShape 4"/>
              <p:cNvSpPr>
                <a:spLocks/>
              </p:cNvSpPr>
              <p:nvPr/>
            </p:nvSpPr>
            <p:spPr bwMode="auto">
              <a:xfrm>
                <a:off x="0"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22" name="AutoShape 5"/>
              <p:cNvSpPr>
                <a:spLocks/>
              </p:cNvSpPr>
              <p:nvPr/>
            </p:nvSpPr>
            <p:spPr bwMode="auto">
              <a:xfrm>
                <a:off x="624"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23" name="AutoShape 6"/>
              <p:cNvSpPr>
                <a:spLocks/>
              </p:cNvSpPr>
              <p:nvPr/>
            </p:nvSpPr>
            <p:spPr bwMode="auto">
              <a:xfrm>
                <a:off x="1256"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24" name="AutoShape 7"/>
              <p:cNvSpPr>
                <a:spLocks/>
              </p:cNvSpPr>
              <p:nvPr/>
            </p:nvSpPr>
            <p:spPr bwMode="auto">
              <a:xfrm>
                <a:off x="1880"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25" name="AutoShape 8"/>
              <p:cNvSpPr>
                <a:spLocks/>
              </p:cNvSpPr>
              <p:nvPr/>
            </p:nvSpPr>
            <p:spPr bwMode="auto">
              <a:xfrm>
                <a:off x="2512"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26" name="AutoShape 9"/>
              <p:cNvSpPr>
                <a:spLocks/>
              </p:cNvSpPr>
              <p:nvPr/>
            </p:nvSpPr>
            <p:spPr bwMode="auto">
              <a:xfrm>
                <a:off x="3136"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27" name="AutoShape 10"/>
              <p:cNvSpPr>
                <a:spLocks/>
              </p:cNvSpPr>
              <p:nvPr/>
            </p:nvSpPr>
            <p:spPr bwMode="auto">
              <a:xfrm>
                <a:off x="3768"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grpSp>
        <p:grpSp>
          <p:nvGrpSpPr>
            <p:cNvPr id="41989" name="Group 11"/>
            <p:cNvGrpSpPr>
              <a:grpSpLocks/>
            </p:cNvGrpSpPr>
            <p:nvPr/>
          </p:nvGrpSpPr>
          <p:grpSpPr bwMode="auto">
            <a:xfrm>
              <a:off x="0" y="944"/>
              <a:ext cx="4032" cy="264"/>
              <a:chOff x="0" y="0"/>
              <a:chExt cx="4032" cy="264"/>
            </a:xfrm>
          </p:grpSpPr>
          <p:sp>
            <p:nvSpPr>
              <p:cNvPr id="42014" name="AutoShape 12"/>
              <p:cNvSpPr>
                <a:spLocks/>
              </p:cNvSpPr>
              <p:nvPr/>
            </p:nvSpPr>
            <p:spPr bwMode="auto">
              <a:xfrm>
                <a:off x="0"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15" name="AutoShape 13"/>
              <p:cNvSpPr>
                <a:spLocks/>
              </p:cNvSpPr>
              <p:nvPr/>
            </p:nvSpPr>
            <p:spPr bwMode="auto">
              <a:xfrm>
                <a:off x="624"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16" name="AutoShape 14"/>
              <p:cNvSpPr>
                <a:spLocks/>
              </p:cNvSpPr>
              <p:nvPr/>
            </p:nvSpPr>
            <p:spPr bwMode="auto">
              <a:xfrm>
                <a:off x="1256"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17" name="AutoShape 15"/>
              <p:cNvSpPr>
                <a:spLocks/>
              </p:cNvSpPr>
              <p:nvPr/>
            </p:nvSpPr>
            <p:spPr bwMode="auto">
              <a:xfrm>
                <a:off x="1880"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18" name="AutoShape 16"/>
              <p:cNvSpPr>
                <a:spLocks/>
              </p:cNvSpPr>
              <p:nvPr/>
            </p:nvSpPr>
            <p:spPr bwMode="auto">
              <a:xfrm>
                <a:off x="2512"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19" name="AutoShape 17"/>
              <p:cNvSpPr>
                <a:spLocks/>
              </p:cNvSpPr>
              <p:nvPr/>
            </p:nvSpPr>
            <p:spPr bwMode="auto">
              <a:xfrm>
                <a:off x="3136"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20" name="AutoShape 18"/>
              <p:cNvSpPr>
                <a:spLocks/>
              </p:cNvSpPr>
              <p:nvPr/>
            </p:nvSpPr>
            <p:spPr bwMode="auto">
              <a:xfrm>
                <a:off x="3768"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grpSp>
        <p:grpSp>
          <p:nvGrpSpPr>
            <p:cNvPr id="41990" name="Group 19"/>
            <p:cNvGrpSpPr>
              <a:grpSpLocks/>
            </p:cNvGrpSpPr>
            <p:nvPr/>
          </p:nvGrpSpPr>
          <p:grpSpPr bwMode="auto">
            <a:xfrm>
              <a:off x="0" y="1888"/>
              <a:ext cx="4032" cy="264"/>
              <a:chOff x="0" y="0"/>
              <a:chExt cx="4032" cy="264"/>
            </a:xfrm>
          </p:grpSpPr>
          <p:sp>
            <p:nvSpPr>
              <p:cNvPr id="42007" name="AutoShape 20"/>
              <p:cNvSpPr>
                <a:spLocks/>
              </p:cNvSpPr>
              <p:nvPr/>
            </p:nvSpPr>
            <p:spPr bwMode="auto">
              <a:xfrm>
                <a:off x="0"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08" name="AutoShape 21"/>
              <p:cNvSpPr>
                <a:spLocks/>
              </p:cNvSpPr>
              <p:nvPr/>
            </p:nvSpPr>
            <p:spPr bwMode="auto">
              <a:xfrm>
                <a:off x="624"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09" name="AutoShape 22"/>
              <p:cNvSpPr>
                <a:spLocks/>
              </p:cNvSpPr>
              <p:nvPr/>
            </p:nvSpPr>
            <p:spPr bwMode="auto">
              <a:xfrm>
                <a:off x="1256"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10" name="AutoShape 23"/>
              <p:cNvSpPr>
                <a:spLocks/>
              </p:cNvSpPr>
              <p:nvPr/>
            </p:nvSpPr>
            <p:spPr bwMode="auto">
              <a:xfrm>
                <a:off x="1880"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11" name="AutoShape 24"/>
              <p:cNvSpPr>
                <a:spLocks/>
              </p:cNvSpPr>
              <p:nvPr/>
            </p:nvSpPr>
            <p:spPr bwMode="auto">
              <a:xfrm>
                <a:off x="2512"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12" name="AutoShape 25"/>
              <p:cNvSpPr>
                <a:spLocks/>
              </p:cNvSpPr>
              <p:nvPr/>
            </p:nvSpPr>
            <p:spPr bwMode="auto">
              <a:xfrm>
                <a:off x="3136"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13" name="AutoShape 26"/>
              <p:cNvSpPr>
                <a:spLocks/>
              </p:cNvSpPr>
              <p:nvPr/>
            </p:nvSpPr>
            <p:spPr bwMode="auto">
              <a:xfrm>
                <a:off x="3768"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grpSp>
        <p:grpSp>
          <p:nvGrpSpPr>
            <p:cNvPr id="41991" name="Group 27"/>
            <p:cNvGrpSpPr>
              <a:grpSpLocks/>
            </p:cNvGrpSpPr>
            <p:nvPr/>
          </p:nvGrpSpPr>
          <p:grpSpPr bwMode="auto">
            <a:xfrm>
              <a:off x="0" y="3768"/>
              <a:ext cx="4032" cy="264"/>
              <a:chOff x="0" y="0"/>
              <a:chExt cx="4032" cy="264"/>
            </a:xfrm>
          </p:grpSpPr>
          <p:sp>
            <p:nvSpPr>
              <p:cNvPr id="42000" name="AutoShape 28"/>
              <p:cNvSpPr>
                <a:spLocks/>
              </p:cNvSpPr>
              <p:nvPr/>
            </p:nvSpPr>
            <p:spPr bwMode="auto">
              <a:xfrm>
                <a:off x="0"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01" name="AutoShape 29"/>
              <p:cNvSpPr>
                <a:spLocks/>
              </p:cNvSpPr>
              <p:nvPr/>
            </p:nvSpPr>
            <p:spPr bwMode="auto">
              <a:xfrm>
                <a:off x="624"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02" name="AutoShape 30"/>
              <p:cNvSpPr>
                <a:spLocks/>
              </p:cNvSpPr>
              <p:nvPr/>
            </p:nvSpPr>
            <p:spPr bwMode="auto">
              <a:xfrm>
                <a:off x="1256"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03" name="AutoShape 31"/>
              <p:cNvSpPr>
                <a:spLocks/>
              </p:cNvSpPr>
              <p:nvPr/>
            </p:nvSpPr>
            <p:spPr bwMode="auto">
              <a:xfrm>
                <a:off x="1880"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04" name="AutoShape 32"/>
              <p:cNvSpPr>
                <a:spLocks/>
              </p:cNvSpPr>
              <p:nvPr/>
            </p:nvSpPr>
            <p:spPr bwMode="auto">
              <a:xfrm>
                <a:off x="2512"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05" name="AutoShape 33"/>
              <p:cNvSpPr>
                <a:spLocks/>
              </p:cNvSpPr>
              <p:nvPr/>
            </p:nvSpPr>
            <p:spPr bwMode="auto">
              <a:xfrm>
                <a:off x="3136"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2006" name="AutoShape 34"/>
              <p:cNvSpPr>
                <a:spLocks/>
              </p:cNvSpPr>
              <p:nvPr/>
            </p:nvSpPr>
            <p:spPr bwMode="auto">
              <a:xfrm>
                <a:off x="3768"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grpSp>
        <p:grpSp>
          <p:nvGrpSpPr>
            <p:cNvPr id="41992" name="Group 35"/>
            <p:cNvGrpSpPr>
              <a:grpSpLocks/>
            </p:cNvGrpSpPr>
            <p:nvPr/>
          </p:nvGrpSpPr>
          <p:grpSpPr bwMode="auto">
            <a:xfrm>
              <a:off x="0" y="2824"/>
              <a:ext cx="4032" cy="264"/>
              <a:chOff x="0" y="0"/>
              <a:chExt cx="4032" cy="264"/>
            </a:xfrm>
          </p:grpSpPr>
          <p:sp>
            <p:nvSpPr>
              <p:cNvPr id="41993" name="AutoShape 36"/>
              <p:cNvSpPr>
                <a:spLocks/>
              </p:cNvSpPr>
              <p:nvPr/>
            </p:nvSpPr>
            <p:spPr bwMode="auto">
              <a:xfrm>
                <a:off x="0"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1994" name="AutoShape 37"/>
              <p:cNvSpPr>
                <a:spLocks/>
              </p:cNvSpPr>
              <p:nvPr/>
            </p:nvSpPr>
            <p:spPr bwMode="auto">
              <a:xfrm>
                <a:off x="624"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1995" name="AutoShape 38"/>
              <p:cNvSpPr>
                <a:spLocks/>
              </p:cNvSpPr>
              <p:nvPr/>
            </p:nvSpPr>
            <p:spPr bwMode="auto">
              <a:xfrm>
                <a:off x="1256"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1996" name="AutoShape 39"/>
              <p:cNvSpPr>
                <a:spLocks/>
              </p:cNvSpPr>
              <p:nvPr/>
            </p:nvSpPr>
            <p:spPr bwMode="auto">
              <a:xfrm>
                <a:off x="1880"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1997" name="AutoShape 40"/>
              <p:cNvSpPr>
                <a:spLocks/>
              </p:cNvSpPr>
              <p:nvPr/>
            </p:nvSpPr>
            <p:spPr bwMode="auto">
              <a:xfrm>
                <a:off x="2512"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1998" name="AutoShape 41"/>
              <p:cNvSpPr>
                <a:spLocks/>
              </p:cNvSpPr>
              <p:nvPr/>
            </p:nvSpPr>
            <p:spPr bwMode="auto">
              <a:xfrm>
                <a:off x="3136"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sp>
            <p:nvSpPr>
              <p:cNvPr id="41999" name="AutoShape 42"/>
              <p:cNvSpPr>
                <a:spLocks/>
              </p:cNvSpPr>
              <p:nvPr/>
            </p:nvSpPr>
            <p:spPr bwMode="auto">
              <a:xfrm>
                <a:off x="3768" y="0"/>
                <a:ext cx="264" cy="264"/>
              </a:xfrm>
              <a:custGeom>
                <a:avLst/>
                <a:gdLst>
                  <a:gd name="T0" fmla="*/ 0 w 21600"/>
                  <a:gd name="T1" fmla="*/ 0 h 21600"/>
                  <a:gd name="T2" fmla="*/ 21600 w 21600"/>
                  <a:gd name="T3" fmla="*/ 21600 h 21600"/>
                </a:gdLst>
                <a:ahLst/>
                <a:cxnLst/>
                <a:rect l="T0" t="T1" r="T2" b="T3"/>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808080"/>
              </a:solidFill>
              <a:ln w="9525">
                <a:solidFill>
                  <a:schemeClr val="tx1"/>
                </a:solidFill>
                <a:miter lim="800000"/>
                <a:headEnd/>
                <a:tailEnd/>
              </a:ln>
            </p:spPr>
            <p:txBody>
              <a:bodyPr>
                <a:prstTxWarp prst="textNoShape">
                  <a:avLst/>
                </a:prstTxWarp>
              </a:bodyPr>
              <a:lstStyle/>
              <a:p>
                <a:endParaRPr lang="en-US"/>
              </a:p>
            </p:txBody>
          </p:sp>
        </p:grpSp>
      </p:grpSp>
      <p:sp>
        <p:nvSpPr>
          <p:cNvPr id="41987" name="Rectangle 44"/>
          <p:cNvSpPr>
            <a:spLocks noGrp="1" noChangeArrowheads="1"/>
          </p:cNvSpPr>
          <p:nvPr>
            <p:ph type="title"/>
          </p:nvPr>
        </p:nvSpPr>
        <p:spPr>
          <a:xfrm>
            <a:off x="0" y="0"/>
            <a:ext cx="8229600" cy="762000"/>
          </a:xfrm>
          <a:noFill/>
        </p:spPr>
        <p:txBody>
          <a:bodyPr anchor="t"/>
          <a:lstStyle/>
          <a:p>
            <a:pPr algn="l" eaLnBrk="1" hangingPunct="1"/>
            <a:r>
              <a:rPr lang="en-US" sz="3600">
                <a:solidFill>
                  <a:schemeClr val="tx1"/>
                </a:solidFill>
                <a:ea typeface="AGaramond" pitchFamily="-99" charset="0"/>
                <a:cs typeface="AGaramond" pitchFamily="-99" charset="0"/>
              </a:rPr>
              <a:t>Grouping by proximity</a:t>
            </a:r>
          </a:p>
        </p:txBody>
      </p:sp>
    </p:spTree>
    <p:extLst>
      <p:ext uri="{BB962C8B-B14F-4D97-AF65-F5344CB8AC3E}">
        <p14:creationId xmlns:p14="http://schemas.microsoft.com/office/powerpoint/2010/main" val="386506348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Object 2"/>
          <p:cNvGraphicFramePr>
            <a:graphicFrameLocks noChangeAspect="1"/>
          </p:cNvGraphicFramePr>
          <p:nvPr/>
        </p:nvGraphicFramePr>
        <p:xfrm>
          <a:off x="0" y="0"/>
          <a:ext cx="9144000" cy="4191000"/>
        </p:xfrm>
        <a:graphic>
          <a:graphicData uri="http://schemas.openxmlformats.org/presentationml/2006/ole">
            <mc:AlternateContent xmlns:mc="http://schemas.openxmlformats.org/markup-compatibility/2006">
              <mc:Choice xmlns:v="urn:schemas-microsoft-com:vml" Requires="v">
                <p:oleObj spid="_x0000_s12291" name="Document" r:id="rId3" imgW="5486400" imgH="2514600" progId="Word.Document.12">
                  <p:link updateAutomatic="1"/>
                </p:oleObj>
              </mc:Choice>
              <mc:Fallback>
                <p:oleObj name="Document" r:id="rId3" imgW="5486400" imgH="25146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631449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2"/>
          <p:cNvGraphicFramePr>
            <a:graphicFrameLocks noChangeAspect="1"/>
          </p:cNvGraphicFramePr>
          <p:nvPr>
            <p:extLst>
              <p:ext uri="{D42A27DB-BD31-4B8C-83A1-F6EECF244321}">
                <p14:modId xmlns:p14="http://schemas.microsoft.com/office/powerpoint/2010/main" val="3373631069"/>
              </p:ext>
            </p:extLst>
          </p:nvPr>
        </p:nvGraphicFramePr>
        <p:xfrm>
          <a:off x="0" y="0"/>
          <a:ext cx="8977313" cy="5029200"/>
        </p:xfrm>
        <a:graphic>
          <a:graphicData uri="http://schemas.openxmlformats.org/presentationml/2006/ole">
            <mc:AlternateContent xmlns:mc="http://schemas.openxmlformats.org/markup-compatibility/2006">
              <mc:Choice xmlns:v="urn:schemas-microsoft-com:vml" Requires="v">
                <p:oleObj spid="_x0000_s13315" name="Document" r:id="rId3" imgW="5486400" imgH="3073400" progId="Word.Document.12">
                  <p:link updateAutomatic="1"/>
                </p:oleObj>
              </mc:Choice>
              <mc:Fallback>
                <p:oleObj name="Document" r:id="rId3" imgW="5486400" imgH="30734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977313"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TextBox 2"/>
          <p:cNvSpPr txBox="1"/>
          <p:nvPr/>
        </p:nvSpPr>
        <p:spPr>
          <a:xfrm>
            <a:off x="6503316" y="6488668"/>
            <a:ext cx="2667000" cy="369332"/>
          </a:xfrm>
          <a:prstGeom prst="rect">
            <a:avLst/>
          </a:prstGeom>
          <a:noFill/>
        </p:spPr>
        <p:txBody>
          <a:bodyPr wrap="square" rtlCol="0">
            <a:spAutoFit/>
          </a:bodyPr>
          <a:lstStyle/>
          <a:p>
            <a:pPr algn="r"/>
            <a:r>
              <a:rPr lang="en-US" dirty="0" smtClean="0"/>
              <a:t>Field, Hayes, Hess 1993</a:t>
            </a:r>
            <a:endParaRPr lang="en-US" dirty="0"/>
          </a:p>
        </p:txBody>
      </p:sp>
    </p:spTree>
    <p:extLst>
      <p:ext uri="{BB962C8B-B14F-4D97-AF65-F5344CB8AC3E}">
        <p14:creationId xmlns:p14="http://schemas.microsoft.com/office/powerpoint/2010/main" val="474892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srcRect/>
          <a:stretch>
            <a:fillRect/>
          </a:stretch>
        </p:blipFill>
        <p:spPr bwMode="auto">
          <a:xfrm rot="5400000">
            <a:off x="754062" y="-1287462"/>
            <a:ext cx="7559675" cy="9220200"/>
          </a:xfrm>
          <a:prstGeom prst="rect">
            <a:avLst/>
          </a:prstGeom>
          <a:noFill/>
          <a:ln w="25400">
            <a:noFill/>
            <a:miter lim="800000"/>
            <a:headEnd/>
            <a:tailEnd/>
          </a:ln>
        </p:spPr>
      </p:pic>
      <p:sp>
        <p:nvSpPr>
          <p:cNvPr id="48131" name="Rectangle 4"/>
          <p:cNvSpPr>
            <a:spLocks noChangeArrowheads="1"/>
          </p:cNvSpPr>
          <p:nvPr/>
        </p:nvSpPr>
        <p:spPr bwMode="auto">
          <a:xfrm>
            <a:off x="-76200" y="-457200"/>
            <a:ext cx="6411913" cy="641350"/>
          </a:xfrm>
          <a:prstGeom prst="rect">
            <a:avLst/>
          </a:prstGeom>
          <a:noFill/>
          <a:ln w="9525">
            <a:noFill/>
            <a:miter lim="800000"/>
            <a:headEnd/>
            <a:tailEnd/>
          </a:ln>
        </p:spPr>
        <p:txBody>
          <a:bodyPr wrap="none">
            <a:prstTxWarp prst="textNoShape">
              <a:avLst/>
            </a:prstTxWarp>
            <a:spAutoFit/>
          </a:bodyPr>
          <a:lstStyle/>
          <a:p>
            <a:pPr eaLnBrk="0" hangingPunct="0"/>
            <a:r>
              <a:rPr lang="en-US" sz="3600" dirty="0"/>
              <a:t>Grouping by good continuation</a:t>
            </a:r>
          </a:p>
        </p:txBody>
      </p:sp>
    </p:spTree>
    <p:extLst>
      <p:ext uri="{BB962C8B-B14F-4D97-AF65-F5344CB8AC3E}">
        <p14:creationId xmlns:p14="http://schemas.microsoft.com/office/powerpoint/2010/main" val="162430047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0" y="0"/>
            <a:ext cx="3148293" cy="646331"/>
          </a:xfrm>
          <a:prstGeom prst="rect">
            <a:avLst/>
          </a:prstGeom>
          <a:noFill/>
          <a:ln w="9525">
            <a:noFill/>
            <a:miter lim="800000"/>
            <a:headEnd/>
            <a:tailEnd/>
          </a:ln>
        </p:spPr>
        <p:txBody>
          <a:bodyPr wrap="none">
            <a:prstTxWarp prst="textNoShape">
              <a:avLst/>
            </a:prstTxWarp>
            <a:spAutoFit/>
          </a:bodyPr>
          <a:lstStyle/>
          <a:p>
            <a:r>
              <a:rPr lang="en-US" sz="3600" dirty="0">
                <a:latin typeface="Verdana"/>
                <a:ea typeface="Verdana"/>
                <a:cs typeface="Verdana"/>
              </a:rPr>
              <a:t>An A in </a:t>
            </a:r>
            <a:r>
              <a:rPr lang="en-US" sz="3600" dirty="0" smtClean="0">
                <a:latin typeface="Verdana"/>
                <a:ea typeface="Verdana"/>
                <a:cs typeface="Verdana"/>
              </a:rPr>
              <a:t>chaff </a:t>
            </a:r>
            <a:endParaRPr lang="en-US" sz="3600" dirty="0">
              <a:latin typeface="Verdana"/>
              <a:ea typeface="Verdana"/>
              <a:cs typeface="Verdana"/>
            </a:endParaRPr>
          </a:p>
        </p:txBody>
      </p:sp>
      <p:sp>
        <p:nvSpPr>
          <p:cNvPr id="18435" name="Text Box 4"/>
          <p:cNvSpPr txBox="1">
            <a:spLocks noChangeArrowheads="1"/>
          </p:cNvSpPr>
          <p:nvPr/>
        </p:nvSpPr>
        <p:spPr bwMode="auto">
          <a:xfrm>
            <a:off x="5681782" y="6583363"/>
            <a:ext cx="3500327" cy="276999"/>
          </a:xfrm>
          <a:prstGeom prst="rect">
            <a:avLst/>
          </a:prstGeom>
          <a:noFill/>
          <a:ln w="9525">
            <a:noFill/>
            <a:miter lim="800000"/>
            <a:headEnd/>
            <a:tailEnd/>
          </a:ln>
        </p:spPr>
        <p:txBody>
          <a:bodyPr wrap="none">
            <a:prstTxWarp prst="textNoShape">
              <a:avLst/>
            </a:prstTxWarp>
            <a:spAutoFit/>
          </a:bodyPr>
          <a:lstStyle/>
          <a:p>
            <a:pPr algn="r"/>
            <a:r>
              <a:rPr lang="en-US" sz="1200" dirty="0">
                <a:latin typeface="Verdana"/>
                <a:ea typeface="Verdana"/>
                <a:cs typeface="Verdana"/>
              </a:rPr>
              <a:t>Pelli &amp; Tillman </a:t>
            </a:r>
            <a:r>
              <a:rPr lang="en-US" sz="1200" dirty="0" smtClean="0">
                <a:latin typeface="Verdana"/>
                <a:ea typeface="Verdana"/>
                <a:cs typeface="Verdana"/>
              </a:rPr>
              <a:t>2008 </a:t>
            </a:r>
            <a:r>
              <a:rPr lang="en-US" sz="1200" i="1" dirty="0" smtClean="0">
                <a:latin typeface="Verdana"/>
                <a:ea typeface="Verdana"/>
                <a:cs typeface="Verdana"/>
              </a:rPr>
              <a:t>Nature </a:t>
            </a:r>
            <a:r>
              <a:rPr lang="en-US" sz="1200" i="1" dirty="0">
                <a:latin typeface="Verdana"/>
                <a:ea typeface="Verdana"/>
                <a:cs typeface="Verdana"/>
              </a:rPr>
              <a:t>Neuroscience</a:t>
            </a:r>
            <a:endParaRPr lang="en-US" sz="1200" dirty="0">
              <a:latin typeface="Verdana"/>
              <a:ea typeface="Verdana"/>
              <a:cs typeface="Verdana"/>
            </a:endParaRPr>
          </a:p>
        </p:txBody>
      </p:sp>
      <p:pic>
        <p:nvPicPr>
          <p:cNvPr id="18436" name="Picture 5" descr="denis.pelli:Documents:uncrowded window:uncrowded window figures:fig 1 a in chaff.png"/>
          <p:cNvPicPr>
            <a:picLocks noChangeAspect="1" noChangeArrowheads="1"/>
          </p:cNvPicPr>
          <p:nvPr/>
        </p:nvPicPr>
        <p:blipFill>
          <a:blip r:embed="rId3"/>
          <a:srcRect/>
          <a:stretch>
            <a:fillRect/>
          </a:stretch>
        </p:blipFill>
        <p:spPr bwMode="auto">
          <a:xfrm>
            <a:off x="762000" y="1946275"/>
            <a:ext cx="8382000" cy="3262313"/>
          </a:xfrm>
          <a:prstGeom prst="rect">
            <a:avLst/>
          </a:prstGeom>
          <a:noFill/>
          <a:ln w="9525">
            <a:noFill/>
            <a:miter lim="800000"/>
            <a:headEnd/>
            <a:tailEnd/>
          </a:ln>
        </p:spPr>
      </p:pic>
    </p:spTree>
    <p:extLst>
      <p:ext uri="{BB962C8B-B14F-4D97-AF65-F5344CB8AC3E}">
        <p14:creationId xmlns:p14="http://schemas.microsoft.com/office/powerpoint/2010/main" val="68499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3118116"/>
          </a:xfrm>
          <a:prstGeom prst="rect">
            <a:avLst/>
          </a:prstGeom>
        </p:spPr>
      </p:pic>
      <p:sp>
        <p:nvSpPr>
          <p:cNvPr id="8" name="Text Box 4"/>
          <p:cNvSpPr txBox="1">
            <a:spLocks noChangeArrowheads="1"/>
          </p:cNvSpPr>
          <p:nvPr/>
        </p:nvSpPr>
        <p:spPr bwMode="auto">
          <a:xfrm>
            <a:off x="5478376" y="6583363"/>
            <a:ext cx="3703733" cy="276999"/>
          </a:xfrm>
          <a:prstGeom prst="rect">
            <a:avLst/>
          </a:prstGeom>
          <a:noFill/>
          <a:ln w="9525">
            <a:noFill/>
            <a:miter lim="800000"/>
            <a:headEnd/>
            <a:tailEnd/>
          </a:ln>
        </p:spPr>
        <p:txBody>
          <a:bodyPr wrap="none">
            <a:prstTxWarp prst="textNoShape">
              <a:avLst/>
            </a:prstTxWarp>
            <a:spAutoFit/>
          </a:bodyPr>
          <a:lstStyle/>
          <a:p>
            <a:pPr algn="r"/>
            <a:r>
              <a:rPr lang="en-US" sz="1200" dirty="0" smtClean="0">
                <a:latin typeface="Verdana"/>
                <a:ea typeface="Verdana"/>
                <a:cs typeface="Verdana"/>
              </a:rPr>
              <a:t>Pelli, Palomares, Majaj 2004 </a:t>
            </a:r>
            <a:r>
              <a:rPr lang="en-US" sz="1200" i="1" dirty="0" smtClean="0">
                <a:latin typeface="Verdana"/>
                <a:ea typeface="Verdana"/>
                <a:cs typeface="Verdana"/>
              </a:rPr>
              <a:t>Journal of Vision</a:t>
            </a:r>
            <a:endParaRPr lang="en-US" sz="1200" i="1" dirty="0">
              <a:latin typeface="Verdana"/>
              <a:ea typeface="Verdana"/>
              <a:cs typeface="Verdana"/>
            </a:endParaRPr>
          </a:p>
        </p:txBody>
      </p:sp>
    </p:spTree>
    <p:extLst>
      <p:ext uri="{BB962C8B-B14F-4D97-AF65-F5344CB8AC3E}">
        <p14:creationId xmlns:p14="http://schemas.microsoft.com/office/powerpoint/2010/main" val="1891856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subTitle" idx="1"/>
          </p:nvPr>
        </p:nvSpPr>
        <p:spPr>
          <a:xfrm>
            <a:off x="0" y="0"/>
            <a:ext cx="9144000" cy="6858000"/>
          </a:xfrm>
        </p:spPr>
        <p:txBody>
          <a:bodyPr/>
          <a:lstStyle/>
          <a:p>
            <a:pPr algn="l" eaLnBrk="1" hangingPunct="1"/>
            <a:r>
              <a:rPr lang="en-US" sz="3600" dirty="0">
                <a:solidFill>
                  <a:schemeClr val="tx1"/>
                </a:solidFill>
              </a:rPr>
              <a:t>Object recognition</a:t>
            </a:r>
          </a:p>
          <a:p>
            <a:pPr algn="l" eaLnBrk="1" hangingPunct="1"/>
            <a:endParaRPr lang="en-US" sz="2400" dirty="0">
              <a:solidFill>
                <a:schemeClr val="tx1"/>
              </a:solidFill>
            </a:endParaRPr>
          </a:p>
          <a:p>
            <a:pPr algn="l" eaLnBrk="1" hangingPunct="1"/>
            <a:r>
              <a:rPr lang="en-US" sz="2400" dirty="0">
                <a:solidFill>
                  <a:schemeClr val="tx1"/>
                </a:solidFill>
              </a:rPr>
              <a:t>We do it effortlessly yet no one knows how. The theories are appealing, but don’t explain much.</a:t>
            </a:r>
          </a:p>
          <a:p>
            <a:pPr algn="l" eaLnBrk="1" hangingPunct="1"/>
            <a:endParaRPr lang="en-US" sz="2400" dirty="0">
              <a:solidFill>
                <a:schemeClr val="tx1"/>
              </a:solidFill>
            </a:endParaRPr>
          </a:p>
          <a:p>
            <a:pPr algn="l" eaLnBrk="1" hangingPunct="1"/>
            <a:r>
              <a:rPr lang="en-US" sz="2400" dirty="0">
                <a:solidFill>
                  <a:schemeClr val="tx1"/>
                </a:solidFill>
              </a:rPr>
              <a:t>Definitions</a:t>
            </a:r>
          </a:p>
          <a:p>
            <a:pPr algn="l" eaLnBrk="1" hangingPunct="1"/>
            <a:r>
              <a:rPr lang="en-US" sz="2400" dirty="0">
                <a:solidFill>
                  <a:schemeClr val="tx1"/>
                </a:solidFill>
              </a:rPr>
              <a:t>Basic categories (</a:t>
            </a:r>
            <a:r>
              <a:rPr lang="en-US" sz="2400" dirty="0" err="1">
                <a:solidFill>
                  <a:schemeClr val="tx1"/>
                </a:solidFill>
              </a:rPr>
              <a:t>Rosch</a:t>
            </a:r>
            <a:r>
              <a:rPr lang="en-US" sz="2400" dirty="0">
                <a:solidFill>
                  <a:schemeClr val="tx1"/>
                </a:solidFill>
              </a:rPr>
              <a:t>)</a:t>
            </a:r>
          </a:p>
          <a:p>
            <a:pPr algn="l" eaLnBrk="1" hangingPunct="1"/>
            <a:r>
              <a:rPr lang="en-US" sz="2400" dirty="0" smtClean="0">
                <a:solidFill>
                  <a:schemeClr val="tx1"/>
                </a:solidFill>
              </a:rPr>
              <a:t>Gestalt grouping </a:t>
            </a:r>
            <a:r>
              <a:rPr lang="en-US" sz="2400" dirty="0">
                <a:solidFill>
                  <a:schemeClr val="tx1"/>
                </a:solidFill>
              </a:rPr>
              <a:t>(Wertheimer</a:t>
            </a:r>
            <a:r>
              <a:rPr lang="en-US" sz="2400" dirty="0" smtClean="0">
                <a:solidFill>
                  <a:schemeClr val="tx1"/>
                </a:solidFill>
              </a:rPr>
              <a:t>)</a:t>
            </a:r>
          </a:p>
          <a:p>
            <a:pPr algn="l" eaLnBrk="1" hangingPunct="1"/>
            <a:r>
              <a:rPr lang="en-US" sz="2400" dirty="0" smtClean="0">
                <a:solidFill>
                  <a:schemeClr val="tx1"/>
                </a:solidFill>
              </a:rPr>
              <a:t>Crowding</a:t>
            </a:r>
            <a:endParaRPr lang="en-US" sz="2400" dirty="0">
              <a:solidFill>
                <a:schemeClr val="tx1"/>
              </a:solidFill>
            </a:endParaRPr>
          </a:p>
        </p:txBody>
      </p:sp>
    </p:spTree>
    <p:extLst>
      <p:ext uri="{BB962C8B-B14F-4D97-AF65-F5344CB8AC3E}">
        <p14:creationId xmlns:p14="http://schemas.microsoft.com/office/powerpoint/2010/main" val="36269286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84300" y="76200"/>
            <a:ext cx="6174410" cy="6507163"/>
          </a:xfrm>
          <a:prstGeom prst="rect">
            <a:avLst/>
          </a:prstGeom>
        </p:spPr>
      </p:pic>
      <p:sp>
        <p:nvSpPr>
          <p:cNvPr id="5" name="Text Box 4"/>
          <p:cNvSpPr txBox="1">
            <a:spLocks noChangeArrowheads="1"/>
          </p:cNvSpPr>
          <p:nvPr/>
        </p:nvSpPr>
        <p:spPr bwMode="auto">
          <a:xfrm>
            <a:off x="5478376" y="6583363"/>
            <a:ext cx="3703733" cy="276999"/>
          </a:xfrm>
          <a:prstGeom prst="rect">
            <a:avLst/>
          </a:prstGeom>
          <a:noFill/>
          <a:ln w="9525">
            <a:noFill/>
            <a:miter lim="800000"/>
            <a:headEnd/>
            <a:tailEnd/>
          </a:ln>
        </p:spPr>
        <p:txBody>
          <a:bodyPr wrap="none">
            <a:prstTxWarp prst="textNoShape">
              <a:avLst/>
            </a:prstTxWarp>
            <a:spAutoFit/>
          </a:bodyPr>
          <a:lstStyle/>
          <a:p>
            <a:pPr algn="r"/>
            <a:r>
              <a:rPr lang="en-US" sz="1200" dirty="0" smtClean="0">
                <a:latin typeface="Verdana"/>
                <a:ea typeface="Verdana"/>
                <a:cs typeface="Verdana"/>
              </a:rPr>
              <a:t>Pelli, Palomares, Majaj 2004 </a:t>
            </a:r>
            <a:r>
              <a:rPr lang="en-US" sz="1200" i="1" dirty="0" smtClean="0">
                <a:latin typeface="Verdana"/>
                <a:ea typeface="Verdana"/>
                <a:cs typeface="Verdana"/>
              </a:rPr>
              <a:t>Journal of Vision</a:t>
            </a:r>
            <a:endParaRPr lang="en-US" sz="1200" i="1" dirty="0">
              <a:latin typeface="Verdana"/>
              <a:ea typeface="Verdana"/>
              <a:cs typeface="Verdana"/>
            </a:endParaRPr>
          </a:p>
        </p:txBody>
      </p:sp>
    </p:spTree>
    <p:extLst>
      <p:ext uri="{BB962C8B-B14F-4D97-AF65-F5344CB8AC3E}">
        <p14:creationId xmlns:p14="http://schemas.microsoft.com/office/powerpoint/2010/main" val="5876053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0200" y="0"/>
            <a:ext cx="5757361" cy="6583363"/>
          </a:xfrm>
          <a:prstGeom prst="rect">
            <a:avLst/>
          </a:prstGeom>
        </p:spPr>
      </p:pic>
      <p:sp>
        <p:nvSpPr>
          <p:cNvPr id="5" name="Text Box 4"/>
          <p:cNvSpPr txBox="1">
            <a:spLocks noChangeArrowheads="1"/>
          </p:cNvSpPr>
          <p:nvPr/>
        </p:nvSpPr>
        <p:spPr bwMode="auto">
          <a:xfrm>
            <a:off x="5478376" y="6583363"/>
            <a:ext cx="3703733" cy="276999"/>
          </a:xfrm>
          <a:prstGeom prst="rect">
            <a:avLst/>
          </a:prstGeom>
          <a:noFill/>
          <a:ln w="9525">
            <a:noFill/>
            <a:miter lim="800000"/>
            <a:headEnd/>
            <a:tailEnd/>
          </a:ln>
        </p:spPr>
        <p:txBody>
          <a:bodyPr wrap="none">
            <a:prstTxWarp prst="textNoShape">
              <a:avLst/>
            </a:prstTxWarp>
            <a:spAutoFit/>
          </a:bodyPr>
          <a:lstStyle/>
          <a:p>
            <a:pPr algn="r"/>
            <a:r>
              <a:rPr lang="en-US" sz="1200" dirty="0" smtClean="0">
                <a:latin typeface="Verdana"/>
                <a:ea typeface="Verdana"/>
                <a:cs typeface="Verdana"/>
              </a:rPr>
              <a:t>Pelli, Palomares, Majaj 2004 </a:t>
            </a:r>
            <a:r>
              <a:rPr lang="en-US" sz="1200" i="1" dirty="0" smtClean="0">
                <a:latin typeface="Verdana"/>
                <a:ea typeface="Verdana"/>
                <a:cs typeface="Verdana"/>
              </a:rPr>
              <a:t>Journal of Vision</a:t>
            </a:r>
            <a:endParaRPr lang="en-US" sz="1200" i="1" dirty="0">
              <a:latin typeface="Verdana"/>
              <a:ea typeface="Verdana"/>
              <a:cs typeface="Verdana"/>
            </a:endParaRPr>
          </a:p>
        </p:txBody>
      </p:sp>
    </p:spTree>
    <p:extLst>
      <p:ext uri="{BB962C8B-B14F-4D97-AF65-F5344CB8AC3E}">
        <p14:creationId xmlns:p14="http://schemas.microsoft.com/office/powerpoint/2010/main" val="39245997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845" b="22913"/>
          <a:stretch/>
        </p:blipFill>
        <p:spPr>
          <a:xfrm>
            <a:off x="6601" y="2781300"/>
            <a:ext cx="9158990" cy="1041400"/>
          </a:xfrm>
          <a:prstGeom prst="rect">
            <a:avLst/>
          </a:prstGeom>
        </p:spPr>
      </p:pic>
      <p:sp>
        <p:nvSpPr>
          <p:cNvPr id="4" name="Text Box 4"/>
          <p:cNvSpPr txBox="1">
            <a:spLocks noChangeArrowheads="1"/>
          </p:cNvSpPr>
          <p:nvPr/>
        </p:nvSpPr>
        <p:spPr bwMode="auto">
          <a:xfrm>
            <a:off x="7436619" y="6583363"/>
            <a:ext cx="1745490" cy="276999"/>
          </a:xfrm>
          <a:prstGeom prst="rect">
            <a:avLst/>
          </a:prstGeom>
          <a:noFill/>
          <a:ln w="9525">
            <a:noFill/>
            <a:miter lim="800000"/>
            <a:headEnd/>
            <a:tailEnd/>
          </a:ln>
        </p:spPr>
        <p:txBody>
          <a:bodyPr wrap="none">
            <a:prstTxWarp prst="textNoShape">
              <a:avLst/>
            </a:prstTxWarp>
            <a:spAutoFit/>
          </a:bodyPr>
          <a:lstStyle/>
          <a:p>
            <a:pPr algn="r"/>
            <a:r>
              <a:rPr lang="en-US" sz="1200" dirty="0" err="1" smtClean="0">
                <a:latin typeface="Verdana"/>
                <a:ea typeface="Verdana"/>
                <a:cs typeface="Verdana"/>
              </a:rPr>
              <a:t>Bouma</a:t>
            </a:r>
            <a:r>
              <a:rPr lang="en-US" sz="1200" dirty="0" smtClean="0">
                <a:latin typeface="Verdana"/>
                <a:ea typeface="Verdana"/>
                <a:cs typeface="Verdana"/>
              </a:rPr>
              <a:t> 1970</a:t>
            </a:r>
            <a:r>
              <a:rPr lang="en-US" sz="1200" i="1" dirty="0" smtClean="0">
                <a:latin typeface="Verdana"/>
                <a:ea typeface="Verdana"/>
                <a:cs typeface="Verdana"/>
              </a:rPr>
              <a:t> Nature</a:t>
            </a:r>
            <a:endParaRPr lang="en-US" sz="1200" dirty="0">
              <a:latin typeface="Verdana"/>
              <a:ea typeface="Verdana"/>
              <a:cs typeface="Verdana"/>
            </a:endParaRPr>
          </a:p>
        </p:txBody>
      </p:sp>
      <p:sp>
        <p:nvSpPr>
          <p:cNvPr id="3" name="Rectangle 2"/>
          <p:cNvSpPr/>
          <p:nvPr/>
        </p:nvSpPr>
        <p:spPr>
          <a:xfrm>
            <a:off x="120901" y="2336800"/>
            <a:ext cx="1955800" cy="774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3784600"/>
            <a:ext cx="9143999" cy="774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9393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ig 4 ellipses"/>
          <p:cNvPicPr>
            <a:picLocks noChangeAspect="1" noChangeArrowheads="1"/>
          </p:cNvPicPr>
          <p:nvPr/>
        </p:nvPicPr>
        <p:blipFill>
          <a:blip r:embed="rId3"/>
          <a:srcRect/>
          <a:stretch>
            <a:fillRect/>
          </a:stretch>
        </p:blipFill>
        <p:spPr bwMode="auto">
          <a:xfrm>
            <a:off x="381000" y="1003300"/>
            <a:ext cx="8458200" cy="5626100"/>
          </a:xfrm>
          <a:prstGeom prst="rect">
            <a:avLst/>
          </a:prstGeom>
          <a:noFill/>
          <a:ln w="9525">
            <a:noFill/>
            <a:miter lim="800000"/>
            <a:headEnd/>
            <a:tailEnd/>
          </a:ln>
        </p:spPr>
      </p:pic>
      <p:sp>
        <p:nvSpPr>
          <p:cNvPr id="34819" name="Text Box 3"/>
          <p:cNvSpPr txBox="1">
            <a:spLocks noChangeArrowheads="1"/>
          </p:cNvSpPr>
          <p:nvPr/>
        </p:nvSpPr>
        <p:spPr bwMode="auto">
          <a:xfrm>
            <a:off x="0" y="6583363"/>
            <a:ext cx="9144000" cy="274637"/>
          </a:xfrm>
          <a:prstGeom prst="rect">
            <a:avLst/>
          </a:prstGeom>
          <a:noFill/>
          <a:ln w="9525">
            <a:noFill/>
            <a:miter lim="800000"/>
            <a:headEnd/>
            <a:tailEnd/>
          </a:ln>
        </p:spPr>
        <p:txBody>
          <a:bodyPr lIns="91429" tIns="45715" rIns="91429" bIns="45715">
            <a:prstTxWarp prst="textNoShape">
              <a:avLst/>
            </a:prstTxWarp>
            <a:spAutoFit/>
          </a:bodyPr>
          <a:lstStyle/>
          <a:p>
            <a:pPr algn="r"/>
            <a:r>
              <a:rPr lang="en-US" sz="1200" dirty="0" err="1">
                <a:latin typeface="Verdana"/>
                <a:ea typeface="Verdana"/>
                <a:cs typeface="Verdana"/>
              </a:rPr>
              <a:t>Pelli</a:t>
            </a:r>
            <a:r>
              <a:rPr lang="en-US" sz="1200" dirty="0">
                <a:latin typeface="Verdana"/>
                <a:ea typeface="Verdana"/>
                <a:cs typeface="Verdana"/>
              </a:rPr>
              <a:t>, Tillman, Freeman, Su, Berger, </a:t>
            </a:r>
            <a:r>
              <a:rPr lang="en-US" sz="1200" dirty="0" err="1">
                <a:latin typeface="Verdana"/>
                <a:ea typeface="Verdana"/>
                <a:cs typeface="Verdana"/>
              </a:rPr>
              <a:t>Majaj</a:t>
            </a:r>
            <a:r>
              <a:rPr lang="en-US" sz="1200" dirty="0">
                <a:latin typeface="Verdana"/>
                <a:ea typeface="Verdana"/>
                <a:cs typeface="Verdana"/>
              </a:rPr>
              <a:t> 2007 </a:t>
            </a:r>
            <a:r>
              <a:rPr lang="en-US" sz="1200" i="1" dirty="0">
                <a:latin typeface="Verdana"/>
                <a:ea typeface="Verdana"/>
                <a:cs typeface="Verdana"/>
              </a:rPr>
              <a:t>Journal of Vision</a:t>
            </a:r>
          </a:p>
        </p:txBody>
      </p:sp>
      <p:sp>
        <p:nvSpPr>
          <p:cNvPr id="34820" name="Text Box 4"/>
          <p:cNvSpPr txBox="1">
            <a:spLocks noChangeArrowheads="1"/>
          </p:cNvSpPr>
          <p:nvPr/>
        </p:nvSpPr>
        <p:spPr bwMode="auto">
          <a:xfrm>
            <a:off x="0" y="0"/>
            <a:ext cx="9144000" cy="1200329"/>
          </a:xfrm>
          <a:prstGeom prst="rect">
            <a:avLst/>
          </a:prstGeom>
          <a:noFill/>
          <a:ln w="9525">
            <a:noFill/>
            <a:miter lim="800000"/>
            <a:headEnd/>
            <a:tailEnd/>
          </a:ln>
        </p:spPr>
        <p:txBody>
          <a:bodyPr>
            <a:prstTxWarp prst="textNoShape">
              <a:avLst/>
            </a:prstTxWarp>
            <a:spAutoFit/>
          </a:bodyPr>
          <a:lstStyle/>
          <a:p>
            <a:r>
              <a:rPr lang="en-US" sz="3600" dirty="0">
                <a:latin typeface="Verdana"/>
                <a:ea typeface="Verdana"/>
                <a:cs typeface="Verdana"/>
              </a:rPr>
              <a:t>Critical spacing is</a:t>
            </a:r>
            <a:r>
              <a:rPr lang="en-US" sz="3600" dirty="0" smtClean="0">
                <a:latin typeface="Verdana"/>
                <a:ea typeface="Verdana"/>
                <a:cs typeface="Verdana"/>
              </a:rPr>
              <a:t> proportional to eccentricity and independent </a:t>
            </a:r>
            <a:r>
              <a:rPr lang="en-US" sz="3600" dirty="0">
                <a:latin typeface="Verdana"/>
                <a:ea typeface="Verdana"/>
                <a:cs typeface="Verdana"/>
              </a:rPr>
              <a:t>of </a:t>
            </a:r>
            <a:r>
              <a:rPr lang="en-US" sz="3600" dirty="0" smtClean="0">
                <a:latin typeface="Verdana"/>
                <a:ea typeface="Verdana"/>
                <a:cs typeface="Verdana"/>
              </a:rPr>
              <a:t>size</a:t>
            </a:r>
            <a:endParaRPr lang="en-US" sz="3600" dirty="0">
              <a:latin typeface="Verdana"/>
              <a:ea typeface="Verdana"/>
              <a:cs typeface="Verdana"/>
            </a:endParaRPr>
          </a:p>
        </p:txBody>
      </p:sp>
    </p:spTree>
    <p:extLst>
      <p:ext uri="{BB962C8B-B14F-4D97-AF65-F5344CB8AC3E}">
        <p14:creationId xmlns:p14="http://schemas.microsoft.com/office/powerpoint/2010/main" val="191653986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1782850"/>
          </a:xfrm>
          <a:prstGeom prst="rect">
            <a:avLst/>
          </a:prstGeom>
        </p:spPr>
      </p:pic>
      <p:sp>
        <p:nvSpPr>
          <p:cNvPr id="5" name="TextBox 4"/>
          <p:cNvSpPr txBox="1"/>
          <p:nvPr/>
        </p:nvSpPr>
        <p:spPr>
          <a:xfrm>
            <a:off x="4885252" y="6488668"/>
            <a:ext cx="4258748" cy="369332"/>
          </a:xfrm>
          <a:prstGeom prst="rect">
            <a:avLst/>
          </a:prstGeom>
          <a:noFill/>
        </p:spPr>
        <p:txBody>
          <a:bodyPr wrap="none" rtlCol="0" anchor="b">
            <a:spAutoFit/>
          </a:bodyPr>
          <a:lstStyle/>
          <a:p>
            <a:pPr algn="r"/>
            <a:r>
              <a:rPr lang="en-US" dirty="0" smtClean="0"/>
              <a:t>Pelli 2008 </a:t>
            </a:r>
            <a:r>
              <a:rPr lang="en-US" i="1" dirty="0" smtClean="0"/>
              <a:t>Current Opinion in Neurobiology</a:t>
            </a:r>
            <a:endParaRPr lang="en-US" i="1" dirty="0"/>
          </a:p>
        </p:txBody>
      </p:sp>
    </p:spTree>
    <p:extLst>
      <p:ext uri="{BB962C8B-B14F-4D97-AF65-F5344CB8AC3E}">
        <p14:creationId xmlns:p14="http://schemas.microsoft.com/office/powerpoint/2010/main" val="22858992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84300" y="660400"/>
            <a:ext cx="6362700" cy="508000"/>
          </a:xfrm>
          <a:prstGeom prst="rect">
            <a:avLst/>
          </a:prstGeom>
        </p:spPr>
      </p:pic>
      <p:pic>
        <p:nvPicPr>
          <p:cNvPr id="5" name="Picture 4"/>
          <p:cNvPicPr>
            <a:picLocks noChangeAspect="1"/>
          </p:cNvPicPr>
          <p:nvPr/>
        </p:nvPicPr>
        <p:blipFill>
          <a:blip r:embed="rId3"/>
          <a:stretch>
            <a:fillRect/>
          </a:stretch>
        </p:blipFill>
        <p:spPr>
          <a:xfrm>
            <a:off x="1384300" y="1574800"/>
            <a:ext cx="6248400" cy="736600"/>
          </a:xfrm>
          <a:prstGeom prst="rect">
            <a:avLst/>
          </a:prstGeom>
        </p:spPr>
      </p:pic>
      <p:pic>
        <p:nvPicPr>
          <p:cNvPr id="6" name="Picture 5"/>
          <p:cNvPicPr>
            <a:picLocks noChangeAspect="1"/>
          </p:cNvPicPr>
          <p:nvPr/>
        </p:nvPicPr>
        <p:blipFill>
          <a:blip r:embed="rId4"/>
          <a:stretch>
            <a:fillRect/>
          </a:stretch>
        </p:blipFill>
        <p:spPr>
          <a:xfrm>
            <a:off x="1384300" y="2819400"/>
            <a:ext cx="6261100" cy="800100"/>
          </a:xfrm>
          <a:prstGeom prst="rect">
            <a:avLst/>
          </a:prstGeom>
        </p:spPr>
      </p:pic>
      <p:sp>
        <p:nvSpPr>
          <p:cNvPr id="7" name="TextBox 6"/>
          <p:cNvSpPr txBox="1"/>
          <p:nvPr/>
        </p:nvSpPr>
        <p:spPr>
          <a:xfrm>
            <a:off x="4885252" y="6488668"/>
            <a:ext cx="4258748" cy="369332"/>
          </a:xfrm>
          <a:prstGeom prst="rect">
            <a:avLst/>
          </a:prstGeom>
          <a:noFill/>
        </p:spPr>
        <p:txBody>
          <a:bodyPr wrap="none" rtlCol="0" anchor="b">
            <a:spAutoFit/>
          </a:bodyPr>
          <a:lstStyle/>
          <a:p>
            <a:pPr algn="r"/>
            <a:r>
              <a:rPr lang="en-US" dirty="0" smtClean="0"/>
              <a:t>Pelli 2008 </a:t>
            </a:r>
            <a:r>
              <a:rPr lang="en-US" i="1" dirty="0" smtClean="0"/>
              <a:t>Current Opinion in Neurobiology</a:t>
            </a:r>
            <a:endParaRPr lang="en-US" i="1" dirty="0"/>
          </a:p>
        </p:txBody>
      </p:sp>
    </p:spTree>
    <p:extLst>
      <p:ext uri="{BB962C8B-B14F-4D97-AF65-F5344CB8AC3E}">
        <p14:creationId xmlns:p14="http://schemas.microsoft.com/office/powerpoint/2010/main" val="25525483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5059767" y="6583363"/>
            <a:ext cx="4122342" cy="276999"/>
          </a:xfrm>
          <a:prstGeom prst="rect">
            <a:avLst/>
          </a:prstGeom>
          <a:noFill/>
          <a:ln w="9525">
            <a:noFill/>
            <a:miter lim="800000"/>
            <a:headEnd/>
            <a:tailEnd/>
          </a:ln>
        </p:spPr>
        <p:txBody>
          <a:bodyPr wrap="none">
            <a:prstTxWarp prst="textNoShape">
              <a:avLst/>
            </a:prstTxWarp>
            <a:spAutoFit/>
          </a:bodyPr>
          <a:lstStyle/>
          <a:p>
            <a:pPr algn="r"/>
            <a:r>
              <a:rPr lang="en-US" sz="1200" dirty="0" err="1" smtClean="0">
                <a:latin typeface="Verdana"/>
                <a:ea typeface="Verdana"/>
                <a:cs typeface="Verdana"/>
              </a:rPr>
              <a:t>Intriligator</a:t>
            </a:r>
            <a:r>
              <a:rPr lang="en-US" sz="1200" dirty="0" smtClean="0">
                <a:latin typeface="Verdana"/>
                <a:ea typeface="Verdana"/>
                <a:cs typeface="Verdana"/>
              </a:rPr>
              <a:t> &amp; Cavanagh 2001 </a:t>
            </a:r>
            <a:r>
              <a:rPr lang="en-US" sz="1200" i="1" dirty="0" smtClean="0">
                <a:latin typeface="Verdana"/>
                <a:ea typeface="Verdana"/>
                <a:cs typeface="Verdana"/>
              </a:rPr>
              <a:t>Cognitive Psychology</a:t>
            </a:r>
            <a:endParaRPr lang="en-US" sz="1200" dirty="0">
              <a:latin typeface="Verdana"/>
              <a:ea typeface="Verdana"/>
              <a:cs typeface="Verdana"/>
            </a:endParaRPr>
          </a:p>
        </p:txBody>
      </p:sp>
      <p:pic>
        <p:nvPicPr>
          <p:cNvPr id="2" name="Picture 1"/>
          <p:cNvPicPr>
            <a:picLocks noChangeAspect="1"/>
          </p:cNvPicPr>
          <p:nvPr/>
        </p:nvPicPr>
        <p:blipFill>
          <a:blip r:embed="rId2"/>
          <a:stretch>
            <a:fillRect/>
          </a:stretch>
        </p:blipFill>
        <p:spPr>
          <a:xfrm>
            <a:off x="-1" y="1749338"/>
            <a:ext cx="9188379" cy="1603462"/>
          </a:xfrm>
          <a:prstGeom prst="rect">
            <a:avLst/>
          </a:prstGeom>
        </p:spPr>
      </p:pic>
    </p:spTree>
    <p:extLst>
      <p:ext uri="{BB962C8B-B14F-4D97-AF65-F5344CB8AC3E}">
        <p14:creationId xmlns:p14="http://schemas.microsoft.com/office/powerpoint/2010/main" val="38732826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79600"/>
            <a:ext cx="9144000" cy="3089753"/>
          </a:xfrm>
          <a:prstGeom prst="rect">
            <a:avLst/>
          </a:prstGeom>
        </p:spPr>
      </p:pic>
      <p:sp>
        <p:nvSpPr>
          <p:cNvPr id="5" name="Text Box 4"/>
          <p:cNvSpPr txBox="1">
            <a:spLocks noChangeArrowheads="1"/>
          </p:cNvSpPr>
          <p:nvPr/>
        </p:nvSpPr>
        <p:spPr bwMode="auto">
          <a:xfrm>
            <a:off x="5059767" y="6583363"/>
            <a:ext cx="4122342" cy="276999"/>
          </a:xfrm>
          <a:prstGeom prst="rect">
            <a:avLst/>
          </a:prstGeom>
          <a:noFill/>
          <a:ln w="9525">
            <a:noFill/>
            <a:miter lim="800000"/>
            <a:headEnd/>
            <a:tailEnd/>
          </a:ln>
        </p:spPr>
        <p:txBody>
          <a:bodyPr wrap="none">
            <a:prstTxWarp prst="textNoShape">
              <a:avLst/>
            </a:prstTxWarp>
            <a:spAutoFit/>
          </a:bodyPr>
          <a:lstStyle/>
          <a:p>
            <a:pPr algn="r"/>
            <a:r>
              <a:rPr lang="en-US" sz="1200" dirty="0" err="1" smtClean="0">
                <a:latin typeface="Verdana"/>
                <a:ea typeface="Verdana"/>
                <a:cs typeface="Verdana"/>
              </a:rPr>
              <a:t>Intriligator</a:t>
            </a:r>
            <a:r>
              <a:rPr lang="en-US" sz="1200" dirty="0" smtClean="0">
                <a:latin typeface="Verdana"/>
                <a:ea typeface="Verdana"/>
                <a:cs typeface="Verdana"/>
              </a:rPr>
              <a:t> &amp; Cavanagh 2001 </a:t>
            </a:r>
            <a:r>
              <a:rPr lang="en-US" sz="1200" i="1" dirty="0" smtClean="0">
                <a:latin typeface="Verdana"/>
                <a:ea typeface="Verdana"/>
                <a:cs typeface="Verdana"/>
              </a:rPr>
              <a:t>Cognitive Psychology</a:t>
            </a:r>
            <a:endParaRPr lang="en-US" sz="1200" dirty="0">
              <a:latin typeface="Verdana"/>
              <a:ea typeface="Verdana"/>
              <a:cs typeface="Verdana"/>
            </a:endParaRPr>
          </a:p>
        </p:txBody>
      </p:sp>
    </p:spTree>
    <p:extLst>
      <p:ext uri="{BB962C8B-B14F-4D97-AF65-F5344CB8AC3E}">
        <p14:creationId xmlns:p14="http://schemas.microsoft.com/office/powerpoint/2010/main" val="34453185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98600" y="0"/>
            <a:ext cx="6129188" cy="6858000"/>
          </a:xfrm>
          <a:prstGeom prst="rect">
            <a:avLst/>
          </a:prstGeom>
        </p:spPr>
      </p:pic>
      <p:sp>
        <p:nvSpPr>
          <p:cNvPr id="5" name="Text Box 4"/>
          <p:cNvSpPr txBox="1">
            <a:spLocks noChangeArrowheads="1"/>
          </p:cNvSpPr>
          <p:nvPr/>
        </p:nvSpPr>
        <p:spPr bwMode="auto">
          <a:xfrm>
            <a:off x="5059767" y="6583363"/>
            <a:ext cx="4122342" cy="276999"/>
          </a:xfrm>
          <a:prstGeom prst="rect">
            <a:avLst/>
          </a:prstGeom>
          <a:noFill/>
          <a:ln w="9525">
            <a:noFill/>
            <a:miter lim="800000"/>
            <a:headEnd/>
            <a:tailEnd/>
          </a:ln>
        </p:spPr>
        <p:txBody>
          <a:bodyPr wrap="none">
            <a:prstTxWarp prst="textNoShape">
              <a:avLst/>
            </a:prstTxWarp>
            <a:spAutoFit/>
          </a:bodyPr>
          <a:lstStyle/>
          <a:p>
            <a:pPr algn="r"/>
            <a:r>
              <a:rPr lang="en-US" sz="1200" dirty="0" err="1" smtClean="0">
                <a:latin typeface="Verdana"/>
                <a:ea typeface="Verdana"/>
                <a:cs typeface="Verdana"/>
              </a:rPr>
              <a:t>Intriligator</a:t>
            </a:r>
            <a:r>
              <a:rPr lang="en-US" sz="1200" dirty="0" smtClean="0">
                <a:latin typeface="Verdana"/>
                <a:ea typeface="Verdana"/>
                <a:cs typeface="Verdana"/>
              </a:rPr>
              <a:t> &amp; Cavanagh 2001 </a:t>
            </a:r>
            <a:r>
              <a:rPr lang="en-US" sz="1200" i="1" dirty="0" smtClean="0">
                <a:latin typeface="Verdana"/>
                <a:ea typeface="Verdana"/>
                <a:cs typeface="Verdana"/>
              </a:rPr>
              <a:t>Cognitive Psychology</a:t>
            </a:r>
            <a:endParaRPr lang="en-US" sz="1200" dirty="0">
              <a:latin typeface="Verdana"/>
              <a:ea typeface="Verdana"/>
              <a:cs typeface="Verdana"/>
            </a:endParaRPr>
          </a:p>
        </p:txBody>
      </p:sp>
    </p:spTree>
    <p:extLst>
      <p:ext uri="{BB962C8B-B14F-4D97-AF65-F5344CB8AC3E}">
        <p14:creationId xmlns:p14="http://schemas.microsoft.com/office/powerpoint/2010/main" val="41063978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87533" y="6583363"/>
            <a:ext cx="5594576" cy="276999"/>
          </a:xfrm>
          <a:prstGeom prst="rect">
            <a:avLst/>
          </a:prstGeom>
          <a:noFill/>
          <a:ln w="9525">
            <a:noFill/>
            <a:miter lim="800000"/>
            <a:headEnd/>
            <a:tailEnd/>
          </a:ln>
        </p:spPr>
        <p:txBody>
          <a:bodyPr wrap="none">
            <a:prstTxWarp prst="textNoShape">
              <a:avLst/>
            </a:prstTxWarp>
            <a:spAutoFit/>
          </a:bodyPr>
          <a:lstStyle/>
          <a:p>
            <a:pPr algn="r"/>
            <a:r>
              <a:rPr lang="en-US" sz="1200" dirty="0" err="1" smtClean="0">
                <a:latin typeface="Verdana"/>
                <a:ea typeface="Verdana"/>
                <a:cs typeface="Verdana"/>
              </a:rPr>
              <a:t>Parkes</a:t>
            </a:r>
            <a:r>
              <a:rPr lang="en-US" sz="1200" dirty="0" smtClean="0">
                <a:latin typeface="Verdana"/>
                <a:ea typeface="Verdana"/>
                <a:cs typeface="Verdana"/>
              </a:rPr>
              <a:t>, Lund, </a:t>
            </a:r>
            <a:r>
              <a:rPr lang="en-US" sz="1200" dirty="0" err="1" smtClean="0">
                <a:latin typeface="Verdana"/>
                <a:ea typeface="Verdana"/>
                <a:cs typeface="Verdana"/>
              </a:rPr>
              <a:t>Angelucci</a:t>
            </a:r>
            <a:r>
              <a:rPr lang="en-US" sz="1200" dirty="0" smtClean="0">
                <a:latin typeface="Verdana"/>
                <a:ea typeface="Verdana"/>
                <a:cs typeface="Verdana"/>
              </a:rPr>
              <a:t>, Solomon, Morgan 2001 </a:t>
            </a:r>
            <a:r>
              <a:rPr lang="en-US" sz="1200" i="1" dirty="0" smtClean="0">
                <a:latin typeface="Verdana"/>
                <a:ea typeface="Verdana"/>
                <a:cs typeface="Verdana"/>
              </a:rPr>
              <a:t>Nature Neuroscience</a:t>
            </a:r>
            <a:endParaRPr lang="en-US" sz="1200" dirty="0">
              <a:latin typeface="Verdana"/>
              <a:ea typeface="Verdana"/>
              <a:cs typeface="Verdana"/>
            </a:endParaRPr>
          </a:p>
        </p:txBody>
      </p:sp>
      <p:pic>
        <p:nvPicPr>
          <p:cNvPr id="3" name="Picture 2"/>
          <p:cNvPicPr>
            <a:picLocks noChangeAspect="1"/>
          </p:cNvPicPr>
          <p:nvPr/>
        </p:nvPicPr>
        <p:blipFill>
          <a:blip r:embed="rId2"/>
          <a:stretch>
            <a:fillRect/>
          </a:stretch>
        </p:blipFill>
        <p:spPr>
          <a:xfrm>
            <a:off x="241300" y="698500"/>
            <a:ext cx="8661400" cy="5448300"/>
          </a:xfrm>
          <a:prstGeom prst="rect">
            <a:avLst/>
          </a:prstGeom>
        </p:spPr>
      </p:pic>
    </p:spTree>
    <p:extLst>
      <p:ext uri="{BB962C8B-B14F-4D97-AF65-F5344CB8AC3E}">
        <p14:creationId xmlns:p14="http://schemas.microsoft.com/office/powerpoint/2010/main" val="3349920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Rectangle 4"/>
          <p:cNvSpPr>
            <a:spLocks noChangeArrowheads="1"/>
          </p:cNvSpPr>
          <p:nvPr/>
        </p:nvSpPr>
        <p:spPr bwMode="auto">
          <a:xfrm>
            <a:off x="0" y="1157109"/>
            <a:ext cx="9144000" cy="5039187"/>
          </a:xfrm>
          <a:prstGeom prst="rect">
            <a:avLst/>
          </a:prstGeom>
          <a:noFill/>
          <a:ln w="9525">
            <a:noFill/>
            <a:miter lim="800000"/>
            <a:headEnd/>
            <a:tailEnd/>
          </a:ln>
        </p:spPr>
        <p:txBody>
          <a:bodyPr lIns="92075" tIns="46038" rIns="92075" bIns="46038">
            <a:prstTxWarp prst="textNoShape">
              <a:avLst/>
            </a:prstTxWarp>
          </a:bodyPr>
          <a:lstStyle/>
          <a:p>
            <a:pPr>
              <a:spcBef>
                <a:spcPct val="20000"/>
              </a:spcBef>
            </a:pPr>
            <a:r>
              <a:rPr lang="en-US" sz="2400" dirty="0" smtClean="0"/>
              <a:t>Categorizing an image. </a:t>
            </a:r>
            <a:r>
              <a:rPr lang="en-US" sz="2400" dirty="0"/>
              <a:t>Calling a chair a chair, despite variations in style, viewpoint, rendering, and surrounding clutter.</a:t>
            </a:r>
          </a:p>
          <a:p>
            <a:pPr marL="342900" indent="-342900">
              <a:spcBef>
                <a:spcPct val="20000"/>
              </a:spcBef>
              <a:buFontTx/>
              <a:buChar char="•"/>
            </a:pPr>
            <a:endParaRPr lang="en-US" sz="2400" dirty="0"/>
          </a:p>
          <a:p>
            <a:pPr>
              <a:spcBef>
                <a:spcPct val="20000"/>
              </a:spcBef>
            </a:pPr>
            <a:r>
              <a:rPr lang="en-US" sz="2400" dirty="0" smtClean="0"/>
              <a:t>The category serves many </a:t>
            </a:r>
            <a:r>
              <a:rPr lang="en-US" sz="2400" dirty="0"/>
              <a:t>purposes:</a:t>
            </a:r>
          </a:p>
          <a:p>
            <a:pPr marL="742950" lvl="1" indent="-285750">
              <a:spcBef>
                <a:spcPct val="20000"/>
              </a:spcBef>
              <a:buFontTx/>
              <a:buChar char="–"/>
            </a:pPr>
            <a:r>
              <a:rPr lang="en-US" sz="2400" dirty="0">
                <a:ea typeface="ＭＳ Ｐゴシック" charset="-128"/>
                <a:cs typeface="ＭＳ Ｐゴシック" charset="-128"/>
              </a:rPr>
              <a:t>Naming: “moose” “squirrel”.</a:t>
            </a:r>
          </a:p>
          <a:p>
            <a:pPr marL="742950" lvl="1" indent="-285750">
              <a:spcBef>
                <a:spcPct val="20000"/>
              </a:spcBef>
              <a:buFontTx/>
              <a:buChar char="–"/>
            </a:pPr>
            <a:r>
              <a:rPr lang="en-US" sz="2400" dirty="0">
                <a:ea typeface="ＭＳ Ｐゴシック" charset="-128"/>
                <a:cs typeface="ＭＳ Ｐゴシック" charset="-128"/>
              </a:rPr>
              <a:t>Individual identification: “Bullwinkle” “Rocky”.</a:t>
            </a:r>
          </a:p>
          <a:p>
            <a:pPr marL="742950" lvl="1" indent="-285750">
              <a:spcBef>
                <a:spcPct val="20000"/>
              </a:spcBef>
              <a:buFontTx/>
              <a:buChar char="–"/>
            </a:pPr>
            <a:r>
              <a:rPr lang="en-US" sz="2400" dirty="0">
                <a:ea typeface="ＭＳ Ｐゴシック" charset="-128"/>
                <a:cs typeface="ＭＳ Ｐゴシック" charset="-128"/>
              </a:rPr>
              <a:t>Recognition memory: I saw that moose before.</a:t>
            </a:r>
          </a:p>
          <a:p>
            <a:pPr marL="742950" lvl="1" indent="-285750">
              <a:spcBef>
                <a:spcPct val="20000"/>
              </a:spcBef>
              <a:buFontTx/>
              <a:buChar char="–"/>
            </a:pPr>
            <a:r>
              <a:rPr lang="en-US" sz="2400" dirty="0">
                <a:ea typeface="ＭＳ Ｐゴシック" charset="-128"/>
                <a:cs typeface="ＭＳ Ｐゴシック" charset="-128"/>
              </a:rPr>
              <a:t>Matching: this moose and that moose are the same moose.</a:t>
            </a:r>
          </a:p>
        </p:txBody>
      </p:sp>
      <p:sp>
        <p:nvSpPr>
          <p:cNvPr id="18435" name="Rectangle 5"/>
          <p:cNvSpPr>
            <a:spLocks noChangeArrowheads="1"/>
          </p:cNvSpPr>
          <p:nvPr/>
        </p:nvSpPr>
        <p:spPr bwMode="auto">
          <a:xfrm>
            <a:off x="0" y="-2490"/>
            <a:ext cx="5341652" cy="646331"/>
          </a:xfrm>
          <a:prstGeom prst="rect">
            <a:avLst/>
          </a:prstGeom>
          <a:noFill/>
          <a:ln w="9525">
            <a:noFill/>
            <a:miter lim="800000"/>
            <a:headEnd/>
            <a:tailEnd/>
          </a:ln>
        </p:spPr>
        <p:txBody>
          <a:bodyPr wrap="none" anchor="ctr">
            <a:prstTxWarp prst="textNoShape">
              <a:avLst/>
            </a:prstTxWarp>
            <a:spAutoFit/>
          </a:bodyPr>
          <a:lstStyle/>
          <a:p>
            <a:r>
              <a:rPr lang="en-US" sz="3600" dirty="0"/>
              <a:t>What is </a:t>
            </a:r>
            <a:r>
              <a:rPr lang="en-US" sz="3600" dirty="0" smtClean="0"/>
              <a:t>object recognition</a:t>
            </a:r>
            <a:r>
              <a:rPr lang="en-US" sz="3600" dirty="0"/>
              <a:t>?</a:t>
            </a:r>
          </a:p>
        </p:txBody>
      </p:sp>
    </p:spTree>
    <p:extLst>
      <p:ext uri="{BB962C8B-B14F-4D97-AF65-F5344CB8AC3E}">
        <p14:creationId xmlns:p14="http://schemas.microsoft.com/office/powerpoint/2010/main" val="275229800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87533" y="6583363"/>
            <a:ext cx="5594576" cy="276999"/>
          </a:xfrm>
          <a:prstGeom prst="rect">
            <a:avLst/>
          </a:prstGeom>
          <a:noFill/>
          <a:ln w="9525">
            <a:noFill/>
            <a:miter lim="800000"/>
            <a:headEnd/>
            <a:tailEnd/>
          </a:ln>
        </p:spPr>
        <p:txBody>
          <a:bodyPr wrap="none">
            <a:prstTxWarp prst="textNoShape">
              <a:avLst/>
            </a:prstTxWarp>
            <a:spAutoFit/>
          </a:bodyPr>
          <a:lstStyle/>
          <a:p>
            <a:pPr algn="r"/>
            <a:r>
              <a:rPr lang="en-US" sz="1200" dirty="0" err="1" smtClean="0">
                <a:latin typeface="Verdana"/>
                <a:ea typeface="Verdana"/>
                <a:cs typeface="Verdana"/>
              </a:rPr>
              <a:t>Parkes</a:t>
            </a:r>
            <a:r>
              <a:rPr lang="en-US" sz="1200" dirty="0" smtClean="0">
                <a:latin typeface="Verdana"/>
                <a:ea typeface="Verdana"/>
                <a:cs typeface="Verdana"/>
              </a:rPr>
              <a:t>, Lund, </a:t>
            </a:r>
            <a:r>
              <a:rPr lang="en-US" sz="1200" dirty="0" err="1" smtClean="0">
                <a:latin typeface="Verdana"/>
                <a:ea typeface="Verdana"/>
                <a:cs typeface="Verdana"/>
              </a:rPr>
              <a:t>Angelucci</a:t>
            </a:r>
            <a:r>
              <a:rPr lang="en-US" sz="1200" dirty="0" smtClean="0">
                <a:latin typeface="Verdana"/>
                <a:ea typeface="Verdana"/>
                <a:cs typeface="Verdana"/>
              </a:rPr>
              <a:t>, Solomon, Morgan 2001 </a:t>
            </a:r>
            <a:r>
              <a:rPr lang="en-US" sz="1200" i="1" dirty="0" smtClean="0">
                <a:latin typeface="Verdana"/>
                <a:ea typeface="Verdana"/>
                <a:cs typeface="Verdana"/>
              </a:rPr>
              <a:t>Nature Neuroscience</a:t>
            </a:r>
            <a:endParaRPr lang="en-US" sz="1200" dirty="0">
              <a:latin typeface="Verdana"/>
              <a:ea typeface="Verdana"/>
              <a:cs typeface="Verdana"/>
            </a:endParaRPr>
          </a:p>
        </p:txBody>
      </p:sp>
      <p:pic>
        <p:nvPicPr>
          <p:cNvPr id="3" name="Picture 2"/>
          <p:cNvPicPr>
            <a:picLocks noChangeAspect="1"/>
          </p:cNvPicPr>
          <p:nvPr/>
        </p:nvPicPr>
        <p:blipFill>
          <a:blip r:embed="rId2"/>
          <a:stretch>
            <a:fillRect/>
          </a:stretch>
        </p:blipFill>
        <p:spPr>
          <a:xfrm>
            <a:off x="-8511" y="0"/>
            <a:ext cx="9190620" cy="3924370"/>
          </a:xfrm>
          <a:prstGeom prst="rect">
            <a:avLst/>
          </a:prstGeom>
        </p:spPr>
      </p:pic>
    </p:spTree>
    <p:extLst>
      <p:ext uri="{BB962C8B-B14F-4D97-AF65-F5344CB8AC3E}">
        <p14:creationId xmlns:p14="http://schemas.microsoft.com/office/powerpoint/2010/main" val="9671600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87533" y="6583363"/>
            <a:ext cx="5594576" cy="276999"/>
          </a:xfrm>
          <a:prstGeom prst="rect">
            <a:avLst/>
          </a:prstGeom>
          <a:noFill/>
          <a:ln w="9525">
            <a:noFill/>
            <a:miter lim="800000"/>
            <a:headEnd/>
            <a:tailEnd/>
          </a:ln>
        </p:spPr>
        <p:txBody>
          <a:bodyPr wrap="none">
            <a:prstTxWarp prst="textNoShape">
              <a:avLst/>
            </a:prstTxWarp>
            <a:spAutoFit/>
          </a:bodyPr>
          <a:lstStyle/>
          <a:p>
            <a:pPr algn="r"/>
            <a:r>
              <a:rPr lang="en-US" sz="1200" dirty="0" err="1" smtClean="0">
                <a:latin typeface="Verdana"/>
                <a:ea typeface="Verdana"/>
                <a:cs typeface="Verdana"/>
              </a:rPr>
              <a:t>Parkes</a:t>
            </a:r>
            <a:r>
              <a:rPr lang="en-US" sz="1200" dirty="0" smtClean="0">
                <a:latin typeface="Verdana"/>
                <a:ea typeface="Verdana"/>
                <a:cs typeface="Verdana"/>
              </a:rPr>
              <a:t>, Lund, </a:t>
            </a:r>
            <a:r>
              <a:rPr lang="en-US" sz="1200" dirty="0" err="1" smtClean="0">
                <a:latin typeface="Verdana"/>
                <a:ea typeface="Verdana"/>
                <a:cs typeface="Verdana"/>
              </a:rPr>
              <a:t>Angelucci</a:t>
            </a:r>
            <a:r>
              <a:rPr lang="en-US" sz="1200" dirty="0" smtClean="0">
                <a:latin typeface="Verdana"/>
                <a:ea typeface="Verdana"/>
                <a:cs typeface="Verdana"/>
              </a:rPr>
              <a:t>, Solomon, Morgan 2001 </a:t>
            </a:r>
            <a:r>
              <a:rPr lang="en-US" sz="1200" i="1" dirty="0" smtClean="0">
                <a:latin typeface="Verdana"/>
                <a:ea typeface="Verdana"/>
                <a:cs typeface="Verdana"/>
              </a:rPr>
              <a:t>Nature Neuroscience</a:t>
            </a:r>
            <a:endParaRPr lang="en-US" sz="1200" dirty="0">
              <a:latin typeface="Verdana"/>
              <a:ea typeface="Verdana"/>
              <a:cs typeface="Verdana"/>
            </a:endParaRPr>
          </a:p>
        </p:txBody>
      </p:sp>
      <p:pic>
        <p:nvPicPr>
          <p:cNvPr id="2" name="Picture 1"/>
          <p:cNvPicPr>
            <a:picLocks noChangeAspect="1"/>
          </p:cNvPicPr>
          <p:nvPr/>
        </p:nvPicPr>
        <p:blipFill>
          <a:blip r:embed="rId2"/>
          <a:stretch>
            <a:fillRect/>
          </a:stretch>
        </p:blipFill>
        <p:spPr>
          <a:xfrm>
            <a:off x="0" y="0"/>
            <a:ext cx="9144000" cy="3954843"/>
          </a:xfrm>
          <a:prstGeom prst="rect">
            <a:avLst/>
          </a:prstGeom>
        </p:spPr>
      </p:pic>
    </p:spTree>
    <p:extLst>
      <p:ext uri="{BB962C8B-B14F-4D97-AF65-F5344CB8AC3E}">
        <p14:creationId xmlns:p14="http://schemas.microsoft.com/office/powerpoint/2010/main" val="21445968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87533" y="6583363"/>
            <a:ext cx="5594576" cy="276999"/>
          </a:xfrm>
          <a:prstGeom prst="rect">
            <a:avLst/>
          </a:prstGeom>
          <a:noFill/>
          <a:ln w="9525">
            <a:noFill/>
            <a:miter lim="800000"/>
            <a:headEnd/>
            <a:tailEnd/>
          </a:ln>
        </p:spPr>
        <p:txBody>
          <a:bodyPr wrap="none">
            <a:prstTxWarp prst="textNoShape">
              <a:avLst/>
            </a:prstTxWarp>
            <a:spAutoFit/>
          </a:bodyPr>
          <a:lstStyle/>
          <a:p>
            <a:pPr algn="r"/>
            <a:r>
              <a:rPr lang="en-US" sz="1200" dirty="0" err="1" smtClean="0">
                <a:latin typeface="Verdana"/>
                <a:ea typeface="Verdana"/>
                <a:cs typeface="Verdana"/>
              </a:rPr>
              <a:t>Parkes</a:t>
            </a:r>
            <a:r>
              <a:rPr lang="en-US" sz="1200" dirty="0" smtClean="0">
                <a:latin typeface="Verdana"/>
                <a:ea typeface="Verdana"/>
                <a:cs typeface="Verdana"/>
              </a:rPr>
              <a:t>, Lund, </a:t>
            </a:r>
            <a:r>
              <a:rPr lang="en-US" sz="1200" dirty="0" err="1" smtClean="0">
                <a:latin typeface="Verdana"/>
                <a:ea typeface="Verdana"/>
                <a:cs typeface="Verdana"/>
              </a:rPr>
              <a:t>Angelucci</a:t>
            </a:r>
            <a:r>
              <a:rPr lang="en-US" sz="1200" dirty="0" smtClean="0">
                <a:latin typeface="Verdana"/>
                <a:ea typeface="Verdana"/>
                <a:cs typeface="Verdana"/>
              </a:rPr>
              <a:t>, Solomon, Morgan 2001 </a:t>
            </a:r>
            <a:r>
              <a:rPr lang="en-US" sz="1200" i="1" dirty="0" smtClean="0">
                <a:latin typeface="Verdana"/>
                <a:ea typeface="Verdana"/>
                <a:cs typeface="Verdana"/>
              </a:rPr>
              <a:t>Nature Neuroscience</a:t>
            </a:r>
            <a:endParaRPr lang="en-US" sz="1200" dirty="0">
              <a:latin typeface="Verdana"/>
              <a:ea typeface="Verdana"/>
              <a:cs typeface="Verdana"/>
            </a:endParaRPr>
          </a:p>
        </p:txBody>
      </p:sp>
      <p:pic>
        <p:nvPicPr>
          <p:cNvPr id="3" name="Picture 2"/>
          <p:cNvPicPr>
            <a:picLocks noChangeAspect="1"/>
          </p:cNvPicPr>
          <p:nvPr/>
        </p:nvPicPr>
        <p:blipFill>
          <a:blip r:embed="rId2"/>
          <a:stretch>
            <a:fillRect/>
          </a:stretch>
        </p:blipFill>
        <p:spPr>
          <a:xfrm>
            <a:off x="1892300" y="-1"/>
            <a:ext cx="5918200" cy="6675505"/>
          </a:xfrm>
          <a:prstGeom prst="rect">
            <a:avLst/>
          </a:prstGeom>
        </p:spPr>
      </p:pic>
    </p:spTree>
    <p:extLst>
      <p:ext uri="{BB962C8B-B14F-4D97-AF65-F5344CB8AC3E}">
        <p14:creationId xmlns:p14="http://schemas.microsoft.com/office/powerpoint/2010/main" val="14873159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8200" y="153161"/>
            <a:ext cx="6172200" cy="6565187"/>
          </a:xfrm>
          <a:prstGeom prst="rect">
            <a:avLst/>
          </a:prstGeom>
        </p:spPr>
      </p:pic>
      <p:sp>
        <p:nvSpPr>
          <p:cNvPr id="4" name="Text Box 4"/>
          <p:cNvSpPr txBox="1">
            <a:spLocks noChangeArrowheads="1"/>
          </p:cNvSpPr>
          <p:nvPr/>
        </p:nvSpPr>
        <p:spPr bwMode="auto">
          <a:xfrm>
            <a:off x="3587533" y="6583363"/>
            <a:ext cx="5594576" cy="276999"/>
          </a:xfrm>
          <a:prstGeom prst="rect">
            <a:avLst/>
          </a:prstGeom>
          <a:noFill/>
          <a:ln w="9525">
            <a:noFill/>
            <a:miter lim="800000"/>
            <a:headEnd/>
            <a:tailEnd/>
          </a:ln>
        </p:spPr>
        <p:txBody>
          <a:bodyPr wrap="none">
            <a:prstTxWarp prst="textNoShape">
              <a:avLst/>
            </a:prstTxWarp>
            <a:spAutoFit/>
          </a:bodyPr>
          <a:lstStyle/>
          <a:p>
            <a:pPr algn="r"/>
            <a:r>
              <a:rPr lang="en-US" sz="1200" dirty="0" err="1" smtClean="0">
                <a:latin typeface="Verdana"/>
                <a:ea typeface="Verdana"/>
                <a:cs typeface="Verdana"/>
              </a:rPr>
              <a:t>Parkes</a:t>
            </a:r>
            <a:r>
              <a:rPr lang="en-US" sz="1200" dirty="0" smtClean="0">
                <a:latin typeface="Verdana"/>
                <a:ea typeface="Verdana"/>
                <a:cs typeface="Verdana"/>
              </a:rPr>
              <a:t>, Lund, </a:t>
            </a:r>
            <a:r>
              <a:rPr lang="en-US" sz="1200" dirty="0" err="1" smtClean="0">
                <a:latin typeface="Verdana"/>
                <a:ea typeface="Verdana"/>
                <a:cs typeface="Verdana"/>
              </a:rPr>
              <a:t>Angelucci</a:t>
            </a:r>
            <a:r>
              <a:rPr lang="en-US" sz="1200" dirty="0" smtClean="0">
                <a:latin typeface="Verdana"/>
                <a:ea typeface="Verdana"/>
                <a:cs typeface="Verdana"/>
              </a:rPr>
              <a:t>, Solomon, Morgan 2001 </a:t>
            </a:r>
            <a:r>
              <a:rPr lang="en-US" sz="1200" i="1" dirty="0" smtClean="0">
                <a:latin typeface="Verdana"/>
                <a:ea typeface="Verdana"/>
                <a:cs typeface="Verdana"/>
              </a:rPr>
              <a:t>Nature Neuroscience</a:t>
            </a:r>
            <a:endParaRPr lang="en-US" sz="1200" dirty="0">
              <a:latin typeface="Verdana"/>
              <a:ea typeface="Verdana"/>
              <a:cs typeface="Verdana"/>
            </a:endParaRPr>
          </a:p>
        </p:txBody>
      </p:sp>
    </p:spTree>
    <p:extLst>
      <p:ext uri="{BB962C8B-B14F-4D97-AF65-F5344CB8AC3E}">
        <p14:creationId xmlns:p14="http://schemas.microsoft.com/office/powerpoint/2010/main" val="39118699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nvGraphicFramePr>
        <p:xfrm>
          <a:off x="0" y="-1756950"/>
          <a:ext cx="6705600" cy="16098224"/>
        </p:xfrm>
        <a:graphic>
          <a:graphicData uri="http://schemas.openxmlformats.org/presentationml/2006/ole">
            <mc:AlternateContent xmlns:mc="http://schemas.openxmlformats.org/markup-compatibility/2006">
              <mc:Choice xmlns:v="urn:schemas-microsoft-com:vml" Requires="v">
                <p:oleObj spid="_x0000_s14339" name="Document" r:id="rId4" imgW="2819400" imgH="6769100" progId="Word.Document.12">
                  <p:link updateAutomatic="1"/>
                </p:oleObj>
              </mc:Choice>
              <mc:Fallback>
                <p:oleObj name="Document" r:id="rId4" imgW="2819400" imgH="67691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56950"/>
                        <a:ext cx="6705600" cy="160982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26627" name="Text Box 2"/>
          <p:cNvSpPr txBox="1">
            <a:spLocks noChangeArrowheads="1"/>
          </p:cNvSpPr>
          <p:nvPr/>
        </p:nvSpPr>
        <p:spPr bwMode="auto">
          <a:xfrm>
            <a:off x="5562600" y="0"/>
            <a:ext cx="3810000" cy="2308324"/>
          </a:xfrm>
          <a:prstGeom prst="rect">
            <a:avLst/>
          </a:prstGeom>
          <a:noFill/>
          <a:ln w="9525">
            <a:noFill/>
            <a:miter lim="800000"/>
            <a:headEnd/>
            <a:tailEnd/>
          </a:ln>
        </p:spPr>
        <p:txBody>
          <a:bodyPr wrap="square">
            <a:prstTxWarp prst="textNoShape">
              <a:avLst/>
            </a:prstTxWarp>
            <a:spAutoFit/>
          </a:bodyPr>
          <a:lstStyle/>
          <a:p>
            <a:r>
              <a:rPr lang="en-US" sz="3600" dirty="0">
                <a:latin typeface="Verdana"/>
                <a:ea typeface="Verdana"/>
                <a:cs typeface="Verdana"/>
              </a:rPr>
              <a:t>Critical spacing is independent of object and </a:t>
            </a:r>
            <a:r>
              <a:rPr lang="en-US" sz="3600" dirty="0" smtClean="0">
                <a:latin typeface="Verdana"/>
                <a:ea typeface="Verdana"/>
                <a:cs typeface="Verdana"/>
              </a:rPr>
              <a:t>size</a:t>
            </a:r>
            <a:endParaRPr lang="en-US" sz="3600" dirty="0">
              <a:latin typeface="Verdana"/>
              <a:ea typeface="Verdana"/>
              <a:cs typeface="Verdana"/>
            </a:endParaRPr>
          </a:p>
        </p:txBody>
      </p:sp>
      <p:sp>
        <p:nvSpPr>
          <p:cNvPr id="5" name="Text Box 4"/>
          <p:cNvSpPr txBox="1">
            <a:spLocks noChangeArrowheads="1"/>
          </p:cNvSpPr>
          <p:nvPr/>
        </p:nvSpPr>
        <p:spPr bwMode="auto">
          <a:xfrm>
            <a:off x="5805764" y="6583363"/>
            <a:ext cx="3376345" cy="276999"/>
          </a:xfrm>
          <a:prstGeom prst="rect">
            <a:avLst/>
          </a:prstGeom>
          <a:noFill/>
          <a:ln w="9525">
            <a:noFill/>
            <a:miter lim="800000"/>
            <a:headEnd/>
            <a:tailEnd/>
          </a:ln>
        </p:spPr>
        <p:txBody>
          <a:bodyPr wrap="none">
            <a:prstTxWarp prst="textNoShape">
              <a:avLst/>
            </a:prstTxWarp>
            <a:spAutoFit/>
          </a:bodyPr>
          <a:lstStyle/>
          <a:p>
            <a:pPr algn="r"/>
            <a:r>
              <a:rPr lang="en-US" sz="1200" dirty="0">
                <a:latin typeface="Verdana"/>
                <a:ea typeface="Verdana"/>
                <a:cs typeface="Verdana"/>
              </a:rPr>
              <a:t>Pelli &amp; Tillman </a:t>
            </a:r>
            <a:r>
              <a:rPr lang="en-US" sz="1200" dirty="0" smtClean="0">
                <a:latin typeface="Verdana"/>
                <a:ea typeface="Verdana"/>
                <a:cs typeface="Verdana"/>
              </a:rPr>
              <a:t>2008 </a:t>
            </a:r>
            <a:r>
              <a:rPr lang="en-US" sz="1200" i="1" dirty="0" smtClean="0">
                <a:latin typeface="Verdana"/>
                <a:ea typeface="Verdana"/>
                <a:cs typeface="Verdana"/>
              </a:rPr>
              <a:t>Nature </a:t>
            </a:r>
            <a:r>
              <a:rPr lang="en-US" sz="1200" i="1" dirty="0">
                <a:latin typeface="Verdana"/>
                <a:ea typeface="Verdana"/>
                <a:cs typeface="Verdana"/>
              </a:rPr>
              <a:t>Neuroscience</a:t>
            </a:r>
            <a:endParaRPr lang="en-US" sz="1200" dirty="0">
              <a:latin typeface="Verdana"/>
              <a:ea typeface="Verdana"/>
              <a:cs typeface="Verdana"/>
            </a:endParaRPr>
          </a:p>
        </p:txBody>
      </p:sp>
    </p:spTree>
    <p:extLst>
      <p:ext uri="{BB962C8B-B14F-4D97-AF65-F5344CB8AC3E}">
        <p14:creationId xmlns:p14="http://schemas.microsoft.com/office/powerpoint/2010/main" val="11013847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0" y="-5962650"/>
          <a:ext cx="5340350" cy="12820650"/>
        </p:xfrm>
        <a:graphic>
          <a:graphicData uri="http://schemas.openxmlformats.org/presentationml/2006/ole">
            <mc:AlternateContent xmlns:mc="http://schemas.openxmlformats.org/markup-compatibility/2006">
              <mc:Choice xmlns:v="urn:schemas-microsoft-com:vml" Requires="v">
                <p:oleObj spid="_x0000_s15363" name="Document" r:id="rId4" imgW="2819400" imgH="6769100" progId="Word.Document.12">
                  <p:link updateAutomatic="1"/>
                </p:oleObj>
              </mc:Choice>
              <mc:Fallback>
                <p:oleObj name="Document" r:id="rId4" imgW="2819400" imgH="67691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62650"/>
                        <a:ext cx="5340350" cy="128206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5" name="Text Box 4"/>
          <p:cNvSpPr txBox="1">
            <a:spLocks noChangeArrowheads="1"/>
          </p:cNvSpPr>
          <p:nvPr/>
        </p:nvSpPr>
        <p:spPr bwMode="auto">
          <a:xfrm>
            <a:off x="5805764" y="6583363"/>
            <a:ext cx="3376345" cy="276999"/>
          </a:xfrm>
          <a:prstGeom prst="rect">
            <a:avLst/>
          </a:prstGeom>
          <a:noFill/>
          <a:ln w="9525">
            <a:noFill/>
            <a:miter lim="800000"/>
            <a:headEnd/>
            <a:tailEnd/>
          </a:ln>
        </p:spPr>
        <p:txBody>
          <a:bodyPr wrap="none">
            <a:prstTxWarp prst="textNoShape">
              <a:avLst/>
            </a:prstTxWarp>
            <a:spAutoFit/>
          </a:bodyPr>
          <a:lstStyle/>
          <a:p>
            <a:pPr algn="r"/>
            <a:r>
              <a:rPr lang="en-US" sz="1200" dirty="0">
                <a:latin typeface="Verdana"/>
                <a:ea typeface="Verdana"/>
                <a:cs typeface="Verdana"/>
              </a:rPr>
              <a:t>Pelli &amp; Tillman </a:t>
            </a:r>
            <a:r>
              <a:rPr lang="en-US" sz="1200" dirty="0" smtClean="0">
                <a:latin typeface="Verdana"/>
                <a:ea typeface="Verdana"/>
                <a:cs typeface="Verdana"/>
              </a:rPr>
              <a:t>2008 </a:t>
            </a:r>
            <a:r>
              <a:rPr lang="en-US" sz="1200" i="1" dirty="0" smtClean="0">
                <a:latin typeface="Verdana"/>
                <a:ea typeface="Verdana"/>
                <a:cs typeface="Verdana"/>
              </a:rPr>
              <a:t>Nature </a:t>
            </a:r>
            <a:r>
              <a:rPr lang="en-US" sz="1200" i="1" dirty="0">
                <a:latin typeface="Verdana"/>
                <a:ea typeface="Verdana"/>
                <a:cs typeface="Verdana"/>
              </a:rPr>
              <a:t>Neuroscience</a:t>
            </a:r>
            <a:endParaRPr lang="en-US" sz="1200" dirty="0">
              <a:latin typeface="Verdana"/>
              <a:ea typeface="Verdana"/>
              <a:cs typeface="Verdana"/>
            </a:endParaRPr>
          </a:p>
        </p:txBody>
      </p:sp>
      <p:sp>
        <p:nvSpPr>
          <p:cNvPr id="6" name="Text Box 2"/>
          <p:cNvSpPr txBox="1">
            <a:spLocks noChangeArrowheads="1"/>
          </p:cNvSpPr>
          <p:nvPr/>
        </p:nvSpPr>
        <p:spPr bwMode="auto">
          <a:xfrm>
            <a:off x="5105400" y="0"/>
            <a:ext cx="4038600" cy="2308324"/>
          </a:xfrm>
          <a:prstGeom prst="rect">
            <a:avLst/>
          </a:prstGeom>
          <a:noFill/>
          <a:ln w="9525">
            <a:noFill/>
            <a:miter lim="800000"/>
            <a:headEnd/>
            <a:tailEnd/>
          </a:ln>
        </p:spPr>
        <p:txBody>
          <a:bodyPr wrap="square">
            <a:prstTxWarp prst="textNoShape">
              <a:avLst/>
            </a:prstTxWarp>
            <a:spAutoFit/>
          </a:bodyPr>
          <a:lstStyle/>
          <a:p>
            <a:r>
              <a:rPr lang="en-US" sz="3600" dirty="0">
                <a:latin typeface="Verdana"/>
                <a:ea typeface="Verdana"/>
                <a:cs typeface="Verdana"/>
              </a:rPr>
              <a:t>Critical spacing is independent of object and </a:t>
            </a:r>
            <a:r>
              <a:rPr lang="en-US" sz="3600" dirty="0" smtClean="0">
                <a:latin typeface="Verdana"/>
                <a:ea typeface="Verdana"/>
                <a:cs typeface="Verdana"/>
              </a:rPr>
              <a:t>size</a:t>
            </a:r>
            <a:endParaRPr lang="en-US" sz="3600" dirty="0">
              <a:latin typeface="Verdana"/>
              <a:ea typeface="Verdana"/>
              <a:cs typeface="Verdana"/>
            </a:endParaRPr>
          </a:p>
        </p:txBody>
      </p:sp>
    </p:spTree>
    <p:extLst>
      <p:ext uri="{BB962C8B-B14F-4D97-AF65-F5344CB8AC3E}">
        <p14:creationId xmlns:p14="http://schemas.microsoft.com/office/powerpoint/2010/main" val="250938321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0" y="0"/>
            <a:ext cx="9144000" cy="1190625"/>
          </a:xfrm>
          <a:prstGeom prst="rect">
            <a:avLst/>
          </a:prstGeom>
          <a:noFill/>
          <a:ln w="9525">
            <a:noFill/>
            <a:miter lim="800000"/>
            <a:headEnd/>
            <a:tailEnd/>
          </a:ln>
        </p:spPr>
        <p:txBody>
          <a:bodyPr anchor="t">
            <a:prstTxWarp prst="textNoShape">
              <a:avLst/>
            </a:prstTxWarp>
            <a:spAutoFit/>
          </a:bodyPr>
          <a:lstStyle/>
          <a:p>
            <a:r>
              <a:rPr lang="en-US" sz="3600" dirty="0">
                <a:latin typeface="Verdana"/>
                <a:ea typeface="Verdana"/>
                <a:cs typeface="Verdana"/>
              </a:rPr>
              <a:t>Effects of crowding on letter identity</a:t>
            </a:r>
            <a:r>
              <a:rPr lang="en-US" sz="3600" dirty="0" smtClean="0">
                <a:latin typeface="Verdana"/>
                <a:ea typeface="Verdana"/>
                <a:cs typeface="Verdana"/>
              </a:rPr>
              <a:t>, number</a:t>
            </a:r>
            <a:r>
              <a:rPr lang="en-US" sz="3600" dirty="0">
                <a:latin typeface="Verdana"/>
                <a:ea typeface="Verdana"/>
                <a:cs typeface="Verdana"/>
              </a:rPr>
              <a:t>, and </a:t>
            </a:r>
            <a:r>
              <a:rPr lang="en-US" sz="3600" dirty="0" smtClean="0">
                <a:latin typeface="Verdana"/>
                <a:ea typeface="Verdana"/>
                <a:cs typeface="Verdana"/>
              </a:rPr>
              <a:t>position</a:t>
            </a:r>
            <a:endParaRPr lang="en-US" sz="3600" dirty="0">
              <a:latin typeface="Verdana"/>
              <a:ea typeface="Verdana"/>
              <a:cs typeface="Verdana"/>
            </a:endParaRPr>
          </a:p>
        </p:txBody>
      </p:sp>
      <p:sp>
        <p:nvSpPr>
          <p:cNvPr id="20483" name="Text Box 3"/>
          <p:cNvSpPr txBox="1">
            <a:spLocks noChangeArrowheads="1"/>
          </p:cNvSpPr>
          <p:nvPr/>
        </p:nvSpPr>
        <p:spPr bwMode="auto">
          <a:xfrm>
            <a:off x="6001468" y="6583363"/>
            <a:ext cx="3163171" cy="276999"/>
          </a:xfrm>
          <a:prstGeom prst="rect">
            <a:avLst/>
          </a:prstGeom>
          <a:noFill/>
          <a:ln w="9525">
            <a:noFill/>
            <a:miter lim="800000"/>
            <a:headEnd/>
            <a:tailEnd/>
          </a:ln>
        </p:spPr>
        <p:txBody>
          <a:bodyPr wrap="none">
            <a:prstTxWarp prst="textNoShape">
              <a:avLst/>
            </a:prstTxWarp>
            <a:spAutoFit/>
          </a:bodyPr>
          <a:lstStyle/>
          <a:p>
            <a:pPr algn="r"/>
            <a:r>
              <a:rPr lang="en-US" sz="1200" dirty="0">
                <a:latin typeface="Verdana"/>
              </a:rPr>
              <a:t>Freeman &amp; </a:t>
            </a:r>
            <a:r>
              <a:rPr lang="en-US" sz="1200" dirty="0" err="1">
                <a:latin typeface="Verdana"/>
              </a:rPr>
              <a:t>Pelli</a:t>
            </a:r>
            <a:r>
              <a:rPr lang="en-US" sz="1200" dirty="0">
                <a:latin typeface="Verdana"/>
              </a:rPr>
              <a:t> 2007 </a:t>
            </a:r>
            <a:r>
              <a:rPr lang="en-US" sz="1200" i="1" dirty="0">
                <a:latin typeface="Verdana"/>
              </a:rPr>
              <a:t>Journal of Vision</a:t>
            </a:r>
            <a:endParaRPr lang="en-US" sz="1200" dirty="0">
              <a:latin typeface="Verdana"/>
            </a:endParaRPr>
          </a:p>
        </p:txBody>
      </p:sp>
      <p:pic>
        <p:nvPicPr>
          <p:cNvPr id="20484" name="Picture 5" descr="denis.pelli:Documents:uncrowded window:uncrowded window figures:fig 2 clusters.png"/>
          <p:cNvPicPr>
            <a:picLocks noChangeAspect="1" noChangeArrowheads="1"/>
          </p:cNvPicPr>
          <p:nvPr/>
        </p:nvPicPr>
        <p:blipFill>
          <a:blip r:embed="rId3"/>
          <a:srcRect/>
          <a:stretch>
            <a:fillRect/>
          </a:stretch>
        </p:blipFill>
        <p:spPr bwMode="auto">
          <a:xfrm>
            <a:off x="152400" y="2419350"/>
            <a:ext cx="8839200" cy="2533650"/>
          </a:xfrm>
          <a:prstGeom prst="rect">
            <a:avLst/>
          </a:prstGeom>
          <a:noFill/>
          <a:ln w="9525">
            <a:noFill/>
            <a:miter lim="800000"/>
            <a:headEnd/>
            <a:tailEnd/>
          </a:ln>
        </p:spPr>
      </p:pic>
    </p:spTree>
    <p:extLst>
      <p:ext uri="{BB962C8B-B14F-4D97-AF65-F5344CB8AC3E}">
        <p14:creationId xmlns:p14="http://schemas.microsoft.com/office/powerpoint/2010/main" val="7517903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th-and-lake-pano.jpg"/>
          <p:cNvPicPr>
            <a:picLocks noChangeAspect="1"/>
          </p:cNvPicPr>
          <p:nvPr/>
        </p:nvPicPr>
        <p:blipFill>
          <a:blip r:embed="rId2"/>
          <a:stretch>
            <a:fillRect/>
          </a:stretch>
        </p:blipFill>
        <p:spPr>
          <a:xfrm>
            <a:off x="-1" y="1945126"/>
            <a:ext cx="9144001" cy="2578100"/>
          </a:xfrm>
          <a:prstGeom prst="rect">
            <a:avLst/>
          </a:prstGeom>
        </p:spPr>
      </p:pic>
    </p:spTree>
    <p:extLst>
      <p:ext uri="{BB962C8B-B14F-4D97-AF65-F5344CB8AC3E}">
        <p14:creationId xmlns:p14="http://schemas.microsoft.com/office/powerpoint/2010/main" val="5864687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0" y="0"/>
            <a:ext cx="9144000" cy="641350"/>
          </a:xfrm>
          <a:prstGeom prst="rect">
            <a:avLst/>
          </a:prstGeom>
          <a:noFill/>
          <a:ln w="9525">
            <a:noFill/>
            <a:miter lim="800000"/>
            <a:headEnd/>
            <a:tailEnd/>
          </a:ln>
        </p:spPr>
        <p:txBody>
          <a:bodyPr>
            <a:prstTxWarp prst="textNoShape">
              <a:avLst/>
            </a:prstTxWarp>
            <a:spAutoFit/>
          </a:bodyPr>
          <a:lstStyle/>
          <a:p>
            <a:r>
              <a:rPr lang="en-US" sz="3600" dirty="0">
                <a:latin typeface="Verdana"/>
              </a:rPr>
              <a:t>Crowding in a </a:t>
            </a:r>
            <a:r>
              <a:rPr lang="en-US" sz="3600" dirty="0" smtClean="0">
                <a:latin typeface="Verdana"/>
              </a:rPr>
              <a:t>word</a:t>
            </a:r>
            <a:endParaRPr lang="en-US" sz="3600" dirty="0">
              <a:latin typeface="Verdana"/>
            </a:endParaRPr>
          </a:p>
        </p:txBody>
      </p:sp>
      <p:pic>
        <p:nvPicPr>
          <p:cNvPr id="22531" name="Picture 5" descr="denis.pelli:Documents:uncrowded window:uncrowded window figures:fig 3 crowd are.png"/>
          <p:cNvPicPr>
            <a:picLocks noChangeAspect="1" noChangeArrowheads="1"/>
          </p:cNvPicPr>
          <p:nvPr/>
        </p:nvPicPr>
        <p:blipFill>
          <a:blip r:embed="rId3"/>
          <a:srcRect/>
          <a:stretch>
            <a:fillRect/>
          </a:stretch>
        </p:blipFill>
        <p:spPr bwMode="auto">
          <a:xfrm>
            <a:off x="152400" y="2382838"/>
            <a:ext cx="8839200" cy="1171575"/>
          </a:xfrm>
          <a:prstGeom prst="rect">
            <a:avLst/>
          </a:prstGeom>
          <a:noFill/>
          <a:ln w="9525">
            <a:noFill/>
            <a:miter lim="800000"/>
            <a:headEnd/>
            <a:tailEnd/>
          </a:ln>
        </p:spPr>
      </p:pic>
      <p:sp>
        <p:nvSpPr>
          <p:cNvPr id="4" name="Text Box 4"/>
          <p:cNvSpPr txBox="1">
            <a:spLocks noChangeArrowheads="1"/>
          </p:cNvSpPr>
          <p:nvPr/>
        </p:nvSpPr>
        <p:spPr bwMode="auto">
          <a:xfrm>
            <a:off x="5681782" y="6583363"/>
            <a:ext cx="3500327" cy="276999"/>
          </a:xfrm>
          <a:prstGeom prst="rect">
            <a:avLst/>
          </a:prstGeom>
          <a:noFill/>
          <a:ln w="9525">
            <a:noFill/>
            <a:miter lim="800000"/>
            <a:headEnd/>
            <a:tailEnd/>
          </a:ln>
        </p:spPr>
        <p:txBody>
          <a:bodyPr wrap="none">
            <a:prstTxWarp prst="textNoShape">
              <a:avLst/>
            </a:prstTxWarp>
            <a:spAutoFit/>
          </a:bodyPr>
          <a:lstStyle/>
          <a:p>
            <a:pPr algn="r"/>
            <a:r>
              <a:rPr lang="en-US" sz="1200" dirty="0">
                <a:latin typeface="Verdana"/>
                <a:ea typeface="Verdana"/>
                <a:cs typeface="Verdana"/>
              </a:rPr>
              <a:t>Pelli &amp; Tillman </a:t>
            </a:r>
            <a:r>
              <a:rPr lang="en-US" sz="1200" dirty="0" smtClean="0">
                <a:latin typeface="Verdana"/>
                <a:ea typeface="Verdana"/>
                <a:cs typeface="Verdana"/>
              </a:rPr>
              <a:t>2008 </a:t>
            </a:r>
            <a:r>
              <a:rPr lang="en-US" sz="1200" i="1" dirty="0" smtClean="0">
                <a:latin typeface="Verdana"/>
                <a:ea typeface="Verdana"/>
                <a:cs typeface="Verdana"/>
              </a:rPr>
              <a:t>Nature </a:t>
            </a:r>
            <a:r>
              <a:rPr lang="en-US" sz="1200" i="1" dirty="0">
                <a:latin typeface="Verdana"/>
                <a:ea typeface="Verdana"/>
                <a:cs typeface="Verdana"/>
              </a:rPr>
              <a:t>Neuroscience</a:t>
            </a:r>
            <a:endParaRPr lang="en-US" sz="1200" dirty="0">
              <a:latin typeface="Verdana"/>
              <a:ea typeface="Verdana"/>
              <a:cs typeface="Verdana"/>
            </a:endParaRPr>
          </a:p>
        </p:txBody>
      </p:sp>
    </p:spTree>
    <p:extLst>
      <p:ext uri="{BB962C8B-B14F-4D97-AF65-F5344CB8AC3E}">
        <p14:creationId xmlns:p14="http://schemas.microsoft.com/office/powerpoint/2010/main" val="29321242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0"/>
            <a:ext cx="9144000" cy="1190625"/>
          </a:xfrm>
          <a:prstGeom prst="rect">
            <a:avLst/>
          </a:prstGeom>
          <a:noFill/>
          <a:ln w="9525">
            <a:noFill/>
            <a:miter lim="800000"/>
            <a:headEnd/>
            <a:tailEnd/>
          </a:ln>
        </p:spPr>
        <p:txBody>
          <a:bodyPr>
            <a:prstTxWarp prst="textNoShape">
              <a:avLst/>
            </a:prstTxWarp>
            <a:spAutoFit/>
          </a:bodyPr>
          <a:lstStyle/>
          <a:p>
            <a:r>
              <a:rPr lang="en-US" sz="3600" dirty="0">
                <a:latin typeface="Verdana"/>
                <a:ea typeface="Verdana"/>
                <a:cs typeface="Verdana"/>
              </a:rPr>
              <a:t>Faces are like </a:t>
            </a:r>
            <a:r>
              <a:rPr lang="en-US" sz="3600" dirty="0" smtClean="0">
                <a:latin typeface="Verdana"/>
                <a:ea typeface="Verdana"/>
                <a:cs typeface="Verdana"/>
              </a:rPr>
              <a:t>words: </a:t>
            </a:r>
          </a:p>
          <a:p>
            <a:r>
              <a:rPr lang="en-US" sz="3600" dirty="0" smtClean="0">
                <a:latin typeface="Verdana"/>
                <a:ea typeface="Verdana"/>
                <a:cs typeface="Verdana"/>
              </a:rPr>
              <a:t>The </a:t>
            </a:r>
            <a:r>
              <a:rPr lang="en-US" sz="3600" dirty="0">
                <a:latin typeface="Verdana"/>
                <a:ea typeface="Verdana"/>
                <a:cs typeface="Verdana"/>
              </a:rPr>
              <a:t>governor and the </a:t>
            </a:r>
            <a:r>
              <a:rPr lang="en-US" sz="3600" dirty="0" smtClean="0">
                <a:latin typeface="Verdana"/>
                <a:ea typeface="Verdana"/>
                <a:cs typeface="Verdana"/>
              </a:rPr>
              <a:t>King</a:t>
            </a:r>
            <a:endParaRPr lang="en-US" sz="3600" dirty="0">
              <a:latin typeface="Verdana"/>
              <a:ea typeface="Verdana"/>
              <a:cs typeface="Verdana"/>
            </a:endParaRPr>
          </a:p>
        </p:txBody>
      </p:sp>
      <p:pic>
        <p:nvPicPr>
          <p:cNvPr id="24580" name="Picture 4" descr="fig 4 elvis arnold.eps"/>
          <p:cNvPicPr>
            <a:picLocks noChangeAspect="1"/>
          </p:cNvPicPr>
          <p:nvPr/>
        </p:nvPicPr>
        <p:blipFill>
          <a:blip r:embed="rId3"/>
          <a:srcRect/>
          <a:stretch>
            <a:fillRect/>
          </a:stretch>
        </p:blipFill>
        <p:spPr bwMode="auto">
          <a:xfrm>
            <a:off x="0" y="1773238"/>
            <a:ext cx="9144000" cy="3311525"/>
          </a:xfrm>
          <a:prstGeom prst="rect">
            <a:avLst/>
          </a:prstGeom>
          <a:noFill/>
          <a:ln w="9525">
            <a:noFill/>
            <a:miter lim="800000"/>
            <a:headEnd/>
            <a:tailEnd/>
          </a:ln>
        </p:spPr>
      </p:pic>
      <p:sp>
        <p:nvSpPr>
          <p:cNvPr id="6" name="Text Box 4"/>
          <p:cNvSpPr txBox="1">
            <a:spLocks noChangeArrowheads="1"/>
          </p:cNvSpPr>
          <p:nvPr/>
        </p:nvSpPr>
        <p:spPr bwMode="auto">
          <a:xfrm>
            <a:off x="5805764" y="6583363"/>
            <a:ext cx="3376345" cy="276999"/>
          </a:xfrm>
          <a:prstGeom prst="rect">
            <a:avLst/>
          </a:prstGeom>
          <a:noFill/>
          <a:ln w="9525">
            <a:noFill/>
            <a:miter lim="800000"/>
            <a:headEnd/>
            <a:tailEnd/>
          </a:ln>
        </p:spPr>
        <p:txBody>
          <a:bodyPr wrap="none">
            <a:prstTxWarp prst="textNoShape">
              <a:avLst/>
            </a:prstTxWarp>
            <a:spAutoFit/>
          </a:bodyPr>
          <a:lstStyle/>
          <a:p>
            <a:pPr algn="r"/>
            <a:r>
              <a:rPr lang="en-US" sz="1200" dirty="0">
                <a:latin typeface="Verdana"/>
                <a:ea typeface="Verdana"/>
                <a:cs typeface="Verdana"/>
              </a:rPr>
              <a:t>Pelli &amp; Tillman </a:t>
            </a:r>
            <a:r>
              <a:rPr lang="en-US" sz="1200" dirty="0" smtClean="0">
                <a:latin typeface="Verdana"/>
                <a:ea typeface="Verdana"/>
                <a:cs typeface="Verdana"/>
              </a:rPr>
              <a:t>2008 </a:t>
            </a:r>
            <a:r>
              <a:rPr lang="en-US" sz="1200" i="1" dirty="0" smtClean="0">
                <a:latin typeface="Verdana"/>
                <a:ea typeface="Verdana"/>
                <a:cs typeface="Verdana"/>
              </a:rPr>
              <a:t>Nature </a:t>
            </a:r>
            <a:r>
              <a:rPr lang="en-US" sz="1200" i="1" dirty="0">
                <a:latin typeface="Verdana"/>
                <a:ea typeface="Verdana"/>
                <a:cs typeface="Verdana"/>
              </a:rPr>
              <a:t>Neuroscience</a:t>
            </a:r>
            <a:endParaRPr lang="en-US" sz="1200" dirty="0">
              <a:latin typeface="Verdana"/>
              <a:ea typeface="Verdana"/>
              <a:cs typeface="Verdana"/>
            </a:endParaRPr>
          </a:p>
        </p:txBody>
      </p:sp>
    </p:spTree>
    <p:extLst>
      <p:ext uri="{BB962C8B-B14F-4D97-AF65-F5344CB8AC3E}">
        <p14:creationId xmlns:p14="http://schemas.microsoft.com/office/powerpoint/2010/main" val="18953236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a:stretch>
            <a:fillRect/>
          </a:stretch>
        </p:blipFill>
        <p:spPr bwMode="auto">
          <a:xfrm>
            <a:off x="0" y="2895600"/>
            <a:ext cx="3684588" cy="2743200"/>
          </a:xfrm>
          <a:prstGeom prst="rect">
            <a:avLst/>
          </a:prstGeom>
          <a:noFill/>
          <a:ln w="9525">
            <a:noFill/>
            <a:miter lim="800000"/>
            <a:headEnd/>
            <a:tailEnd/>
          </a:ln>
        </p:spPr>
      </p:pic>
      <p:pic>
        <p:nvPicPr>
          <p:cNvPr id="20483" name="Picture 3"/>
          <p:cNvPicPr>
            <a:picLocks noChangeAspect="1" noChangeArrowheads="1"/>
          </p:cNvPicPr>
          <p:nvPr/>
        </p:nvPicPr>
        <p:blipFill>
          <a:blip r:embed="rId4"/>
          <a:srcRect/>
          <a:stretch>
            <a:fillRect/>
          </a:stretch>
        </p:blipFill>
        <p:spPr bwMode="auto">
          <a:xfrm>
            <a:off x="6297469" y="520740"/>
            <a:ext cx="1901825" cy="1373188"/>
          </a:xfrm>
          <a:prstGeom prst="rect">
            <a:avLst/>
          </a:prstGeom>
          <a:noFill/>
          <a:ln w="9525">
            <a:noFill/>
            <a:miter lim="800000"/>
            <a:headEnd/>
            <a:tailEnd/>
          </a:ln>
        </p:spPr>
      </p:pic>
      <p:pic>
        <p:nvPicPr>
          <p:cNvPr id="20484" name="Picture 4"/>
          <p:cNvPicPr>
            <a:picLocks noChangeAspect="1" noChangeArrowheads="1"/>
          </p:cNvPicPr>
          <p:nvPr/>
        </p:nvPicPr>
        <p:blipFill>
          <a:blip r:embed="rId5"/>
          <a:srcRect/>
          <a:stretch>
            <a:fillRect/>
          </a:stretch>
        </p:blipFill>
        <p:spPr bwMode="auto">
          <a:xfrm flipH="1">
            <a:off x="4553866" y="1782783"/>
            <a:ext cx="4616450" cy="3206750"/>
          </a:xfrm>
          <a:prstGeom prst="rect">
            <a:avLst/>
          </a:prstGeom>
          <a:noFill/>
          <a:ln w="9525">
            <a:noFill/>
            <a:miter lim="800000"/>
            <a:headEnd/>
            <a:tailEnd/>
          </a:ln>
        </p:spPr>
      </p:pic>
      <p:pic>
        <p:nvPicPr>
          <p:cNvPr id="20485" name="Picture 5"/>
          <p:cNvPicPr>
            <a:picLocks noChangeAspect="1" noChangeArrowheads="1"/>
          </p:cNvPicPr>
          <p:nvPr/>
        </p:nvPicPr>
        <p:blipFill>
          <a:blip r:embed="rId6"/>
          <a:srcRect/>
          <a:stretch>
            <a:fillRect/>
          </a:stretch>
        </p:blipFill>
        <p:spPr bwMode="auto">
          <a:xfrm>
            <a:off x="381000" y="1441450"/>
            <a:ext cx="1984375" cy="1377950"/>
          </a:xfrm>
          <a:prstGeom prst="rect">
            <a:avLst/>
          </a:prstGeom>
          <a:noFill/>
          <a:ln w="9525">
            <a:noFill/>
            <a:miter lim="800000"/>
            <a:headEnd/>
            <a:tailEnd/>
          </a:ln>
        </p:spPr>
      </p:pic>
      <p:pic>
        <p:nvPicPr>
          <p:cNvPr id="20486" name="Picture 6" descr="duck-front"/>
          <p:cNvPicPr>
            <a:picLocks noChangeAspect="1" noChangeArrowheads="1"/>
          </p:cNvPicPr>
          <p:nvPr/>
        </p:nvPicPr>
        <p:blipFill>
          <a:blip r:embed="rId7"/>
          <a:srcRect/>
          <a:stretch>
            <a:fillRect/>
          </a:stretch>
        </p:blipFill>
        <p:spPr bwMode="auto">
          <a:xfrm>
            <a:off x="3962400" y="838200"/>
            <a:ext cx="1049338" cy="1654175"/>
          </a:xfrm>
          <a:prstGeom prst="rect">
            <a:avLst/>
          </a:prstGeom>
          <a:noFill/>
          <a:ln w="9525">
            <a:noFill/>
            <a:miter lim="800000"/>
            <a:headEnd/>
            <a:tailEnd/>
          </a:ln>
        </p:spPr>
      </p:pic>
      <p:pic>
        <p:nvPicPr>
          <p:cNvPr id="20487" name="Picture 7" descr="duck-front2"/>
          <p:cNvPicPr>
            <a:picLocks noChangeAspect="1" noChangeArrowheads="1"/>
          </p:cNvPicPr>
          <p:nvPr/>
        </p:nvPicPr>
        <p:blipFill>
          <a:blip r:embed="rId8"/>
          <a:srcRect/>
          <a:stretch>
            <a:fillRect/>
          </a:stretch>
        </p:blipFill>
        <p:spPr bwMode="auto">
          <a:xfrm>
            <a:off x="4191000" y="4876800"/>
            <a:ext cx="1162050" cy="1651000"/>
          </a:xfrm>
          <a:prstGeom prst="rect">
            <a:avLst/>
          </a:prstGeom>
          <a:noFill/>
          <a:ln w="9525">
            <a:noFill/>
            <a:miter lim="800000"/>
            <a:headEnd/>
            <a:tailEnd/>
          </a:ln>
        </p:spPr>
      </p:pic>
      <p:pic>
        <p:nvPicPr>
          <p:cNvPr id="20488" name="Picture 8" descr="duck-side2"/>
          <p:cNvPicPr>
            <a:picLocks noChangeAspect="1" noChangeArrowheads="1"/>
          </p:cNvPicPr>
          <p:nvPr/>
        </p:nvPicPr>
        <p:blipFill>
          <a:blip r:embed="rId9"/>
          <a:srcRect/>
          <a:stretch>
            <a:fillRect/>
          </a:stretch>
        </p:blipFill>
        <p:spPr bwMode="auto">
          <a:xfrm>
            <a:off x="1828800" y="5562600"/>
            <a:ext cx="1625600" cy="966788"/>
          </a:xfrm>
          <a:prstGeom prst="rect">
            <a:avLst/>
          </a:prstGeom>
          <a:noFill/>
          <a:ln w="9525">
            <a:noFill/>
            <a:miter lim="800000"/>
            <a:headEnd/>
            <a:tailEnd/>
          </a:ln>
        </p:spPr>
      </p:pic>
      <p:pic>
        <p:nvPicPr>
          <p:cNvPr id="20489" name="Picture 9"/>
          <p:cNvPicPr>
            <a:picLocks noChangeAspect="1" noChangeArrowheads="1"/>
          </p:cNvPicPr>
          <p:nvPr/>
        </p:nvPicPr>
        <p:blipFill>
          <a:blip r:embed="rId5"/>
          <a:srcRect/>
          <a:stretch>
            <a:fillRect/>
          </a:stretch>
        </p:blipFill>
        <p:spPr bwMode="auto">
          <a:xfrm flipH="1">
            <a:off x="5334000" y="1371600"/>
            <a:ext cx="977900" cy="679450"/>
          </a:xfrm>
          <a:prstGeom prst="rect">
            <a:avLst/>
          </a:prstGeom>
          <a:noFill/>
          <a:ln w="9525">
            <a:noFill/>
            <a:miter lim="800000"/>
            <a:headEnd/>
            <a:tailEnd/>
          </a:ln>
        </p:spPr>
      </p:pic>
      <p:pic>
        <p:nvPicPr>
          <p:cNvPr id="20490" name="Picture 10"/>
          <p:cNvPicPr>
            <a:picLocks noChangeAspect="1" noChangeArrowheads="1"/>
          </p:cNvPicPr>
          <p:nvPr/>
        </p:nvPicPr>
        <p:blipFill>
          <a:blip r:embed="rId10"/>
          <a:srcRect/>
          <a:stretch>
            <a:fillRect/>
          </a:stretch>
        </p:blipFill>
        <p:spPr bwMode="auto">
          <a:xfrm>
            <a:off x="2209800" y="2209800"/>
            <a:ext cx="1416050" cy="1335088"/>
          </a:xfrm>
          <a:prstGeom prst="rect">
            <a:avLst/>
          </a:prstGeom>
          <a:noFill/>
          <a:ln w="9525">
            <a:noFill/>
            <a:miter lim="800000"/>
            <a:headEnd/>
            <a:tailEnd/>
          </a:ln>
        </p:spPr>
      </p:pic>
      <p:pic>
        <p:nvPicPr>
          <p:cNvPr id="20491" name="Picture 11"/>
          <p:cNvPicPr>
            <a:picLocks noChangeAspect="1" noChangeArrowheads="1"/>
          </p:cNvPicPr>
          <p:nvPr/>
        </p:nvPicPr>
        <p:blipFill>
          <a:blip r:embed="rId11"/>
          <a:srcRect/>
          <a:stretch>
            <a:fillRect/>
          </a:stretch>
        </p:blipFill>
        <p:spPr bwMode="auto">
          <a:xfrm>
            <a:off x="3538107" y="3344883"/>
            <a:ext cx="968375" cy="1373187"/>
          </a:xfrm>
          <a:prstGeom prst="rect">
            <a:avLst/>
          </a:prstGeom>
          <a:noFill/>
          <a:ln w="9525">
            <a:noFill/>
            <a:miter lim="800000"/>
            <a:headEnd/>
            <a:tailEnd/>
          </a:ln>
        </p:spPr>
      </p:pic>
      <p:pic>
        <p:nvPicPr>
          <p:cNvPr id="20492" name="Picture 12"/>
          <p:cNvPicPr>
            <a:picLocks noChangeAspect="1" noChangeArrowheads="1"/>
          </p:cNvPicPr>
          <p:nvPr/>
        </p:nvPicPr>
        <p:blipFill>
          <a:blip r:embed="rId12">
            <a:lum bright="-20000" contrast="20000"/>
          </a:blip>
          <a:srcRect/>
          <a:stretch>
            <a:fillRect/>
          </a:stretch>
        </p:blipFill>
        <p:spPr bwMode="auto">
          <a:xfrm>
            <a:off x="6781800" y="5123188"/>
            <a:ext cx="1873250" cy="1370012"/>
          </a:xfrm>
          <a:prstGeom prst="rect">
            <a:avLst/>
          </a:prstGeom>
          <a:noFill/>
          <a:ln w="9525">
            <a:noFill/>
            <a:miter lim="800000"/>
            <a:headEnd/>
            <a:tailEnd/>
          </a:ln>
        </p:spPr>
      </p:pic>
      <p:pic>
        <p:nvPicPr>
          <p:cNvPr id="20493" name="Picture 13"/>
          <p:cNvPicPr>
            <a:picLocks noChangeAspect="1" noChangeArrowheads="1"/>
          </p:cNvPicPr>
          <p:nvPr/>
        </p:nvPicPr>
        <p:blipFill>
          <a:blip r:embed="rId5"/>
          <a:srcRect/>
          <a:stretch>
            <a:fillRect/>
          </a:stretch>
        </p:blipFill>
        <p:spPr bwMode="auto">
          <a:xfrm flipH="1">
            <a:off x="7696200" y="609600"/>
            <a:ext cx="977900" cy="679450"/>
          </a:xfrm>
          <a:prstGeom prst="rect">
            <a:avLst/>
          </a:prstGeom>
          <a:noFill/>
          <a:ln w="9525">
            <a:noFill/>
            <a:miter lim="800000"/>
            <a:headEnd/>
            <a:tailEnd/>
          </a:ln>
        </p:spPr>
      </p:pic>
      <p:pic>
        <p:nvPicPr>
          <p:cNvPr id="20494" name="Picture 14"/>
          <p:cNvPicPr>
            <a:picLocks noChangeAspect="1" noChangeArrowheads="1"/>
          </p:cNvPicPr>
          <p:nvPr/>
        </p:nvPicPr>
        <p:blipFill>
          <a:blip r:embed="rId5"/>
          <a:srcRect/>
          <a:stretch>
            <a:fillRect/>
          </a:stretch>
        </p:blipFill>
        <p:spPr bwMode="auto">
          <a:xfrm flipH="1">
            <a:off x="2743200" y="1524000"/>
            <a:ext cx="977900" cy="679450"/>
          </a:xfrm>
          <a:prstGeom prst="rect">
            <a:avLst/>
          </a:prstGeom>
          <a:noFill/>
          <a:ln w="9525">
            <a:noFill/>
            <a:miter lim="800000"/>
            <a:headEnd/>
            <a:tailEnd/>
          </a:ln>
        </p:spPr>
      </p:pic>
      <p:pic>
        <p:nvPicPr>
          <p:cNvPr id="20495" name="Picture 15"/>
          <p:cNvPicPr>
            <a:picLocks noChangeAspect="1" noChangeArrowheads="1"/>
          </p:cNvPicPr>
          <p:nvPr/>
        </p:nvPicPr>
        <p:blipFill>
          <a:blip r:embed="rId10"/>
          <a:srcRect/>
          <a:stretch>
            <a:fillRect/>
          </a:stretch>
        </p:blipFill>
        <p:spPr bwMode="auto">
          <a:xfrm>
            <a:off x="0" y="5522913"/>
            <a:ext cx="1416050" cy="1335087"/>
          </a:xfrm>
          <a:prstGeom prst="rect">
            <a:avLst/>
          </a:prstGeom>
          <a:noFill/>
          <a:ln w="9525">
            <a:noFill/>
            <a:miter lim="800000"/>
            <a:headEnd/>
            <a:tailEnd/>
          </a:ln>
        </p:spPr>
      </p:pic>
      <p:sp>
        <p:nvSpPr>
          <p:cNvPr id="20496" name="Rectangle 16"/>
          <p:cNvSpPr>
            <a:spLocks noChangeArrowheads="1"/>
          </p:cNvSpPr>
          <p:nvPr/>
        </p:nvSpPr>
        <p:spPr bwMode="auto">
          <a:xfrm>
            <a:off x="0" y="-2490"/>
            <a:ext cx="4860149" cy="646331"/>
          </a:xfrm>
          <a:prstGeom prst="rect">
            <a:avLst/>
          </a:prstGeom>
          <a:noFill/>
          <a:ln w="9525">
            <a:noFill/>
            <a:miter lim="800000"/>
            <a:headEnd/>
            <a:tailEnd/>
          </a:ln>
        </p:spPr>
        <p:txBody>
          <a:bodyPr wrap="none" anchor="ctr">
            <a:prstTxWarp prst="textNoShape">
              <a:avLst/>
            </a:prstTxWarp>
            <a:spAutoFit/>
          </a:bodyPr>
          <a:lstStyle/>
          <a:p>
            <a:r>
              <a:rPr lang="en-US" sz="3600" dirty="0">
                <a:solidFill>
                  <a:srgbClr val="000000"/>
                </a:solidFill>
              </a:rPr>
              <a:t>Invariance of recognition</a:t>
            </a:r>
          </a:p>
        </p:txBody>
      </p:sp>
      <p:sp>
        <p:nvSpPr>
          <p:cNvPr id="2" name="TextBox 1"/>
          <p:cNvSpPr txBox="1"/>
          <p:nvPr/>
        </p:nvSpPr>
        <p:spPr>
          <a:xfrm>
            <a:off x="6503316" y="6488668"/>
            <a:ext cx="2667000" cy="369332"/>
          </a:xfrm>
          <a:prstGeom prst="rect">
            <a:avLst/>
          </a:prstGeom>
          <a:noFill/>
        </p:spPr>
        <p:txBody>
          <a:bodyPr wrap="square" rtlCol="0">
            <a:spAutoFit/>
          </a:bodyPr>
          <a:lstStyle/>
          <a:p>
            <a:pPr algn="r"/>
            <a:r>
              <a:rPr lang="en-US" dirty="0" smtClean="0"/>
              <a:t>Thanks to David </a:t>
            </a:r>
            <a:r>
              <a:rPr lang="en-US" dirty="0" err="1" smtClean="0"/>
              <a:t>Heeger</a:t>
            </a:r>
            <a:endParaRPr lang="en-US" dirty="0"/>
          </a:p>
        </p:txBody>
      </p:sp>
    </p:spTree>
    <p:extLst>
      <p:ext uri="{BB962C8B-B14F-4D97-AF65-F5344CB8AC3E}">
        <p14:creationId xmlns:p14="http://schemas.microsoft.com/office/powerpoint/2010/main" val="42279845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ext Box 2"/>
          <p:cNvSpPr txBox="1">
            <a:spLocks noChangeArrowheads="1"/>
          </p:cNvSpPr>
          <p:nvPr/>
        </p:nvSpPr>
        <p:spPr bwMode="auto">
          <a:xfrm>
            <a:off x="5486400" y="1873250"/>
            <a:ext cx="685800" cy="6413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3600"/>
              <a:t>+</a:t>
            </a:r>
          </a:p>
        </p:txBody>
      </p:sp>
      <p:sp>
        <p:nvSpPr>
          <p:cNvPr id="254979" name="Rectangle 3"/>
          <p:cNvSpPr>
            <a:spLocks noChangeArrowheads="1"/>
          </p:cNvSpPr>
          <p:nvPr/>
        </p:nvSpPr>
        <p:spPr bwMode="auto">
          <a:xfrm>
            <a:off x="4953000" y="6216650"/>
            <a:ext cx="4191000" cy="641350"/>
          </a:xfrm>
          <a:prstGeom prst="rect">
            <a:avLst/>
          </a:prstGeom>
          <a:noFill/>
          <a:ln w="9525">
            <a:noFill/>
            <a:miter lim="800000"/>
            <a:headEnd/>
            <a:tailEnd/>
          </a:ln>
        </p:spPr>
        <p:txBody>
          <a:bodyPr>
            <a:prstTxWarp prst="textNoShape">
              <a:avLst/>
            </a:prstTxWarp>
            <a:spAutoFit/>
          </a:bodyPr>
          <a:lstStyle/>
          <a:p>
            <a:pPr algn="r"/>
            <a:r>
              <a:rPr lang="en-US" sz="1800">
                <a:solidFill>
                  <a:srgbClr val="000000"/>
                </a:solidFill>
              </a:rPr>
              <a:t>Pablo Picasso</a:t>
            </a:r>
            <a:br>
              <a:rPr lang="en-US" sz="1800">
                <a:solidFill>
                  <a:srgbClr val="000000"/>
                </a:solidFill>
              </a:rPr>
            </a:br>
            <a:r>
              <a:rPr lang="en-US" sz="1800" i="1">
                <a:solidFill>
                  <a:srgbClr val="000000"/>
                </a:solidFill>
              </a:rPr>
              <a:t>Portrait of a woman,</a:t>
            </a:r>
            <a:r>
              <a:rPr lang="en-US" sz="1800">
                <a:solidFill>
                  <a:srgbClr val="000000"/>
                </a:solidFill>
              </a:rPr>
              <a:t> 1937</a:t>
            </a:r>
          </a:p>
        </p:txBody>
      </p:sp>
      <p:pic>
        <p:nvPicPr>
          <p:cNvPr id="254981" name="Picture 5" descr="picasso1937portraitOfAWoman"/>
          <p:cNvPicPr>
            <a:picLocks noChangeAspect="1" noChangeArrowheads="1"/>
          </p:cNvPicPr>
          <p:nvPr/>
        </p:nvPicPr>
        <p:blipFill>
          <a:blip r:embed="rId3"/>
          <a:srcRect/>
          <a:stretch>
            <a:fillRect/>
          </a:stretch>
        </p:blipFill>
        <p:spPr bwMode="auto">
          <a:xfrm>
            <a:off x="0" y="0"/>
            <a:ext cx="5429250" cy="6854825"/>
          </a:xfrm>
          <a:prstGeom prst="rect">
            <a:avLst/>
          </a:prstGeom>
          <a:noFill/>
        </p:spPr>
      </p:pic>
    </p:spTree>
    <p:extLst>
      <p:ext uri="{BB962C8B-B14F-4D97-AF65-F5344CB8AC3E}">
        <p14:creationId xmlns:p14="http://schemas.microsoft.com/office/powerpoint/2010/main" val="337274371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picasso131"/>
          <p:cNvPicPr>
            <a:picLocks noChangeAspect="1" noChangeArrowheads="1"/>
          </p:cNvPicPr>
          <p:nvPr/>
        </p:nvPicPr>
        <p:blipFill>
          <a:blip r:embed="rId3"/>
          <a:srcRect/>
          <a:stretch>
            <a:fillRect/>
          </a:stretch>
        </p:blipFill>
        <p:spPr bwMode="auto">
          <a:xfrm>
            <a:off x="3384550" y="0"/>
            <a:ext cx="5759450" cy="6858000"/>
          </a:xfrm>
          <a:prstGeom prst="rect">
            <a:avLst/>
          </a:prstGeom>
          <a:noFill/>
        </p:spPr>
      </p:pic>
      <p:sp>
        <p:nvSpPr>
          <p:cNvPr id="347139" name="Rectangle 3"/>
          <p:cNvSpPr>
            <a:spLocks noChangeArrowheads="1"/>
          </p:cNvSpPr>
          <p:nvPr/>
        </p:nvSpPr>
        <p:spPr bwMode="auto">
          <a:xfrm>
            <a:off x="0" y="6216650"/>
            <a:ext cx="3830638" cy="641350"/>
          </a:xfrm>
          <a:prstGeom prst="rect">
            <a:avLst/>
          </a:prstGeom>
          <a:noFill/>
          <a:ln w="9525">
            <a:noFill/>
            <a:miter lim="800000"/>
            <a:headEnd/>
            <a:tailEnd/>
          </a:ln>
        </p:spPr>
        <p:txBody>
          <a:bodyPr>
            <a:prstTxWarp prst="textNoShape">
              <a:avLst/>
            </a:prstTxWarp>
            <a:spAutoFit/>
          </a:bodyPr>
          <a:lstStyle/>
          <a:p>
            <a:r>
              <a:rPr lang="en-US" sz="1800" dirty="0">
                <a:solidFill>
                  <a:srgbClr val="000000"/>
                </a:solidFill>
                <a:latin typeface="Verdana"/>
              </a:rPr>
              <a:t>Pablo Picasso</a:t>
            </a:r>
            <a:br>
              <a:rPr lang="en-US" sz="1800" dirty="0">
                <a:solidFill>
                  <a:srgbClr val="000000"/>
                </a:solidFill>
                <a:latin typeface="Verdana"/>
              </a:rPr>
            </a:br>
            <a:r>
              <a:rPr lang="en-US" sz="1800" i="1" dirty="0" err="1">
                <a:solidFill>
                  <a:srgbClr val="000000"/>
                </a:solidFill>
                <a:latin typeface="Verdana"/>
              </a:rPr>
              <a:t>Nusch</a:t>
            </a:r>
            <a:r>
              <a:rPr lang="en-US" sz="1800" i="1" dirty="0">
                <a:solidFill>
                  <a:srgbClr val="000000"/>
                </a:solidFill>
                <a:latin typeface="Verdana"/>
              </a:rPr>
              <a:t> </a:t>
            </a:r>
            <a:r>
              <a:rPr lang="en-US" sz="1800" i="1" dirty="0" err="1">
                <a:solidFill>
                  <a:srgbClr val="000000"/>
                </a:solidFill>
                <a:latin typeface="Verdana"/>
              </a:rPr>
              <a:t>Éluard</a:t>
            </a:r>
            <a:r>
              <a:rPr lang="en-US" sz="1800" i="1" dirty="0">
                <a:solidFill>
                  <a:srgbClr val="000000"/>
                </a:solidFill>
                <a:latin typeface="Verdana"/>
              </a:rPr>
              <a:t>,</a:t>
            </a:r>
            <a:r>
              <a:rPr lang="en-US" sz="1800" dirty="0">
                <a:solidFill>
                  <a:srgbClr val="000000"/>
                </a:solidFill>
                <a:latin typeface="Verdana"/>
              </a:rPr>
              <a:t> 1938</a:t>
            </a:r>
          </a:p>
        </p:txBody>
      </p:sp>
      <p:sp>
        <p:nvSpPr>
          <p:cNvPr id="347140" name="Text Box 4"/>
          <p:cNvSpPr txBox="1">
            <a:spLocks noChangeArrowheads="1"/>
          </p:cNvSpPr>
          <p:nvPr/>
        </p:nvSpPr>
        <p:spPr bwMode="auto">
          <a:xfrm>
            <a:off x="4114800" y="2254250"/>
            <a:ext cx="685800" cy="6413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3600" dirty="0">
                <a:latin typeface="Verdana"/>
              </a:rPr>
              <a:t>+</a:t>
            </a:r>
          </a:p>
        </p:txBody>
      </p:sp>
    </p:spTree>
    <p:extLst>
      <p:ext uri="{BB962C8B-B14F-4D97-AF65-F5344CB8AC3E}">
        <p14:creationId xmlns:p14="http://schemas.microsoft.com/office/powerpoint/2010/main" val="352537909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Text Box 6"/>
          <p:cNvSpPr txBox="1">
            <a:spLocks noChangeArrowheads="1"/>
          </p:cNvSpPr>
          <p:nvPr/>
        </p:nvSpPr>
        <p:spPr bwMode="auto">
          <a:xfrm>
            <a:off x="3810000" y="1219200"/>
            <a:ext cx="685800" cy="6413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3600"/>
              <a:t>+</a:t>
            </a:r>
          </a:p>
        </p:txBody>
      </p:sp>
      <p:sp>
        <p:nvSpPr>
          <p:cNvPr id="73735" name="Rectangle 7"/>
          <p:cNvSpPr>
            <a:spLocks noChangeArrowheads="1"/>
          </p:cNvSpPr>
          <p:nvPr/>
        </p:nvSpPr>
        <p:spPr bwMode="auto">
          <a:xfrm>
            <a:off x="5181600" y="5942013"/>
            <a:ext cx="3962400" cy="915987"/>
          </a:xfrm>
          <a:prstGeom prst="rect">
            <a:avLst/>
          </a:prstGeom>
          <a:noFill/>
          <a:ln w="9525">
            <a:noFill/>
            <a:miter lim="800000"/>
            <a:headEnd/>
            <a:tailEnd/>
          </a:ln>
        </p:spPr>
        <p:txBody>
          <a:bodyPr>
            <a:prstTxWarp prst="textNoShape">
              <a:avLst/>
            </a:prstTxWarp>
            <a:spAutoFit/>
          </a:bodyPr>
          <a:lstStyle/>
          <a:p>
            <a:pPr algn="r"/>
            <a:r>
              <a:rPr lang="en-US" sz="1800">
                <a:solidFill>
                  <a:srgbClr val="000000"/>
                </a:solidFill>
              </a:rPr>
              <a:t>Pablo Picasso</a:t>
            </a:r>
            <a:br>
              <a:rPr lang="en-US" sz="1800">
                <a:solidFill>
                  <a:srgbClr val="000000"/>
                </a:solidFill>
              </a:rPr>
            </a:br>
            <a:r>
              <a:rPr lang="en-US" sz="1800" i="1">
                <a:solidFill>
                  <a:srgbClr val="000000"/>
                </a:solidFill>
              </a:rPr>
              <a:t>Nusch Éluard,</a:t>
            </a:r>
            <a:r>
              <a:rPr lang="en-US" sz="1800">
                <a:solidFill>
                  <a:srgbClr val="000000"/>
                </a:solidFill>
              </a:rPr>
              <a:t> 1938</a:t>
            </a:r>
            <a:br>
              <a:rPr lang="en-US" sz="1800">
                <a:solidFill>
                  <a:srgbClr val="000000"/>
                </a:solidFill>
              </a:rPr>
            </a:br>
            <a:r>
              <a:rPr lang="en-US" sz="1800">
                <a:solidFill>
                  <a:srgbClr val="000000"/>
                </a:solidFill>
              </a:rPr>
              <a:t>Charcoal and pencil on canvas.</a:t>
            </a:r>
          </a:p>
        </p:txBody>
      </p:sp>
    </p:spTree>
    <p:extLst>
      <p:ext uri="{BB962C8B-B14F-4D97-AF65-F5344CB8AC3E}">
        <p14:creationId xmlns:p14="http://schemas.microsoft.com/office/powerpoint/2010/main" val="35639977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3" descr="picasso123"/>
          <p:cNvPicPr>
            <a:picLocks noChangeAspect="1" noChangeArrowheads="1"/>
          </p:cNvPicPr>
          <p:nvPr/>
        </p:nvPicPr>
        <p:blipFill>
          <a:blip r:embed="rId3"/>
          <a:srcRect/>
          <a:stretch>
            <a:fillRect/>
          </a:stretch>
        </p:blipFill>
        <p:spPr bwMode="auto">
          <a:xfrm>
            <a:off x="0" y="0"/>
            <a:ext cx="5162550" cy="6858000"/>
          </a:xfrm>
          <a:prstGeom prst="rect">
            <a:avLst/>
          </a:prstGeom>
          <a:noFill/>
        </p:spPr>
      </p:pic>
      <p:sp>
        <p:nvSpPr>
          <p:cNvPr id="89092" name="Text Box 4"/>
          <p:cNvSpPr txBox="1">
            <a:spLocks noChangeArrowheads="1"/>
          </p:cNvSpPr>
          <p:nvPr/>
        </p:nvSpPr>
        <p:spPr bwMode="auto">
          <a:xfrm>
            <a:off x="3810000" y="1219200"/>
            <a:ext cx="685800" cy="6413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3600"/>
              <a:t>+</a:t>
            </a:r>
          </a:p>
        </p:txBody>
      </p:sp>
      <p:sp>
        <p:nvSpPr>
          <p:cNvPr id="89093" name="Rectangle 5"/>
          <p:cNvSpPr>
            <a:spLocks noChangeArrowheads="1"/>
          </p:cNvSpPr>
          <p:nvPr/>
        </p:nvSpPr>
        <p:spPr bwMode="auto">
          <a:xfrm>
            <a:off x="5181600" y="5942013"/>
            <a:ext cx="3962400" cy="915987"/>
          </a:xfrm>
          <a:prstGeom prst="rect">
            <a:avLst/>
          </a:prstGeom>
          <a:noFill/>
          <a:ln w="9525">
            <a:noFill/>
            <a:miter lim="800000"/>
            <a:headEnd/>
            <a:tailEnd/>
          </a:ln>
        </p:spPr>
        <p:txBody>
          <a:bodyPr>
            <a:prstTxWarp prst="textNoShape">
              <a:avLst/>
            </a:prstTxWarp>
            <a:spAutoFit/>
          </a:bodyPr>
          <a:lstStyle/>
          <a:p>
            <a:pPr algn="r"/>
            <a:r>
              <a:rPr lang="en-US" sz="1800">
                <a:solidFill>
                  <a:srgbClr val="000000"/>
                </a:solidFill>
              </a:rPr>
              <a:t>Pablo Picasso</a:t>
            </a:r>
            <a:br>
              <a:rPr lang="en-US" sz="1800">
                <a:solidFill>
                  <a:srgbClr val="000000"/>
                </a:solidFill>
              </a:rPr>
            </a:br>
            <a:r>
              <a:rPr lang="en-US" sz="1800" i="1">
                <a:solidFill>
                  <a:srgbClr val="000000"/>
                </a:solidFill>
              </a:rPr>
              <a:t>Nusch Éluard,</a:t>
            </a:r>
            <a:r>
              <a:rPr lang="en-US" sz="1800">
                <a:solidFill>
                  <a:srgbClr val="000000"/>
                </a:solidFill>
              </a:rPr>
              <a:t> 1938</a:t>
            </a:r>
            <a:br>
              <a:rPr lang="en-US" sz="1800">
                <a:solidFill>
                  <a:srgbClr val="000000"/>
                </a:solidFill>
              </a:rPr>
            </a:br>
            <a:r>
              <a:rPr lang="en-US" sz="1800">
                <a:solidFill>
                  <a:srgbClr val="000000"/>
                </a:solidFill>
              </a:rPr>
              <a:t>Charcoal and pencil on canvas.</a:t>
            </a:r>
          </a:p>
        </p:txBody>
      </p:sp>
    </p:spTree>
    <p:extLst>
      <p:ext uri="{BB962C8B-B14F-4D97-AF65-F5344CB8AC3E}">
        <p14:creationId xmlns:p14="http://schemas.microsoft.com/office/powerpoint/2010/main" val="10201913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GUITAR_C"/>
          <p:cNvPicPr>
            <a:picLocks noChangeAspect="1" noChangeArrowheads="1"/>
          </p:cNvPicPr>
          <p:nvPr/>
        </p:nvPicPr>
        <p:blipFill>
          <a:blip r:embed="rId3"/>
          <a:srcRect/>
          <a:stretch>
            <a:fillRect/>
          </a:stretch>
        </p:blipFill>
        <p:spPr bwMode="auto">
          <a:xfrm>
            <a:off x="0" y="0"/>
            <a:ext cx="3789363" cy="6858000"/>
          </a:xfrm>
          <a:prstGeom prst="rect">
            <a:avLst/>
          </a:prstGeom>
          <a:noFill/>
        </p:spPr>
      </p:pic>
      <p:sp>
        <p:nvSpPr>
          <p:cNvPr id="70661" name="Text Box 5"/>
          <p:cNvSpPr txBox="1">
            <a:spLocks noChangeArrowheads="1"/>
          </p:cNvSpPr>
          <p:nvPr/>
        </p:nvSpPr>
        <p:spPr bwMode="auto">
          <a:xfrm>
            <a:off x="0" y="6216650"/>
            <a:ext cx="9144000" cy="641350"/>
          </a:xfrm>
          <a:prstGeom prst="rect">
            <a:avLst/>
          </a:prstGeom>
          <a:noFill/>
          <a:ln w="9525">
            <a:noFill/>
            <a:miter lim="800000"/>
            <a:headEnd/>
            <a:tailEnd/>
          </a:ln>
          <a:effectLst/>
        </p:spPr>
        <p:txBody>
          <a:bodyPr>
            <a:prstTxWarp prst="textNoShape">
              <a:avLst/>
            </a:prstTxWarp>
            <a:spAutoFit/>
          </a:bodyPr>
          <a:lstStyle/>
          <a:p>
            <a:pPr algn="r" eaLnBrk="1" hangingPunct="1">
              <a:spcBef>
                <a:spcPct val="50000"/>
              </a:spcBef>
            </a:pPr>
            <a:r>
              <a:rPr lang="en-US" sz="1800"/>
              <a:t>Pablo Picasso</a:t>
            </a:r>
            <a:br>
              <a:rPr lang="en-US" sz="1800"/>
            </a:br>
            <a:r>
              <a:rPr lang="en-US" sz="1800" i="1"/>
              <a:t>Maquette for guitar,</a:t>
            </a:r>
            <a:r>
              <a:rPr lang="en-US" sz="1800"/>
              <a:t> 1912</a:t>
            </a:r>
          </a:p>
        </p:txBody>
      </p:sp>
      <p:sp>
        <p:nvSpPr>
          <p:cNvPr id="70662" name="Text Box 6"/>
          <p:cNvSpPr txBox="1">
            <a:spLocks noChangeArrowheads="1"/>
          </p:cNvSpPr>
          <p:nvPr/>
        </p:nvSpPr>
        <p:spPr bwMode="auto">
          <a:xfrm>
            <a:off x="5867400" y="2514600"/>
            <a:ext cx="685800" cy="6413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3600"/>
              <a:t>+</a:t>
            </a:r>
          </a:p>
        </p:txBody>
      </p:sp>
    </p:spTree>
    <p:extLst>
      <p:ext uri="{BB962C8B-B14F-4D97-AF65-F5344CB8AC3E}">
        <p14:creationId xmlns:p14="http://schemas.microsoft.com/office/powerpoint/2010/main" val="297507413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lli2004vs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54068" y="-1374395"/>
            <a:ext cx="7314300" cy="9465564"/>
          </a:xfrm>
          <a:prstGeom prst="rect">
            <a:avLst/>
          </a:prstGeom>
        </p:spPr>
      </p:pic>
    </p:spTree>
    <p:extLst>
      <p:ext uri="{BB962C8B-B14F-4D97-AF65-F5344CB8AC3E}">
        <p14:creationId xmlns:p14="http://schemas.microsoft.com/office/powerpoint/2010/main" val="26432500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0" y="0"/>
            <a:ext cx="9144000" cy="6401741"/>
          </a:xfrm>
          <a:prstGeom prst="rect">
            <a:avLst/>
          </a:prstGeom>
          <a:noFill/>
          <a:ln w="9525">
            <a:noFill/>
            <a:miter lim="800000"/>
            <a:headEnd/>
            <a:tailEnd/>
          </a:ln>
        </p:spPr>
        <p:txBody>
          <a:bodyPr lIns="91429" tIns="45715" rIns="91429" bIns="45715">
            <a:prstTxWarp prst="textNoShape">
              <a:avLst/>
            </a:prstTxWarp>
            <a:spAutoFit/>
          </a:bodyPr>
          <a:lstStyle/>
          <a:p>
            <a:pPr eaLnBrk="0" hangingPunct="0">
              <a:spcBef>
                <a:spcPct val="50000"/>
              </a:spcBef>
            </a:pPr>
            <a:r>
              <a:rPr lang="en-US" sz="8000" dirty="0">
                <a:latin typeface="Adobe Jenson Pro" charset="0"/>
                <a:ea typeface="ＭＳ Ｐゴシック" charset="-128"/>
                <a:cs typeface="ＭＳ Ｐゴシック" charset="-128"/>
              </a:rPr>
              <a:t>Object recognition </a:t>
            </a:r>
            <a:r>
              <a:rPr lang="en-US" sz="8000" dirty="0" smtClean="0">
                <a:latin typeface="Adobe Jenson Pro" charset="0"/>
                <a:ea typeface="ＭＳ Ｐゴシック" charset="-128"/>
                <a:cs typeface="ＭＳ Ｐゴシック" charset="-128"/>
              </a:rPr>
              <a:t>2</a:t>
            </a:r>
            <a:endParaRPr lang="en-US" sz="8000" dirty="0">
              <a:latin typeface="Adobe Jenson Pro" charset="0"/>
              <a:ea typeface="ＭＳ Ｐゴシック" charset="-128"/>
              <a:cs typeface="ＭＳ Ｐゴシック" charset="-128"/>
            </a:endParaRPr>
          </a:p>
          <a:p>
            <a:pPr eaLnBrk="0" hangingPunct="0">
              <a:spcBef>
                <a:spcPct val="50000"/>
              </a:spcBef>
            </a:pPr>
            <a:endParaRPr lang="en-US" sz="3600" dirty="0">
              <a:latin typeface="Adobe Jenson Pro" charset="0"/>
              <a:ea typeface="ＭＳ Ｐゴシック" charset="-128"/>
              <a:cs typeface="ＭＳ Ｐゴシック" charset="-128"/>
            </a:endParaRPr>
          </a:p>
          <a:p>
            <a:pPr eaLnBrk="0" hangingPunct="0">
              <a:spcBef>
                <a:spcPct val="50000"/>
              </a:spcBef>
            </a:pPr>
            <a:r>
              <a:rPr lang="en-US" sz="3600" dirty="0" smtClean="0">
                <a:latin typeface="Adobe Jenson Pro" charset="0"/>
                <a:ea typeface="ＭＳ Ｐゴシック" charset="-128"/>
                <a:cs typeface="ＭＳ Ｐゴシック" charset="-128"/>
              </a:rPr>
              <a:t>Review, Agnosia, Grouping &amp; Crowding, 7 Principles</a:t>
            </a:r>
            <a:endParaRPr lang="en-US" sz="3600" dirty="0">
              <a:latin typeface="Adobe Jenson Pro" charset="0"/>
              <a:ea typeface="ＭＳ Ｐゴシック" charset="-128"/>
              <a:cs typeface="ＭＳ Ｐゴシック" charset="-128"/>
            </a:endParaRPr>
          </a:p>
          <a:p>
            <a:pPr eaLnBrk="0" hangingPunct="0">
              <a:spcBef>
                <a:spcPct val="50000"/>
              </a:spcBef>
            </a:pPr>
            <a:endParaRPr lang="en-US" sz="2400" dirty="0">
              <a:latin typeface="Adobe Jenson Pro" charset="0"/>
              <a:ea typeface="ＭＳ Ｐゴシック" charset="-128"/>
              <a:cs typeface="ＭＳ Ｐゴシック" charset="-128"/>
            </a:endParaRPr>
          </a:p>
          <a:p>
            <a:pPr eaLnBrk="0" hangingPunct="0">
              <a:spcBef>
                <a:spcPct val="50000"/>
              </a:spcBef>
            </a:pPr>
            <a:r>
              <a:rPr lang="en-US" sz="3600" dirty="0">
                <a:latin typeface="Adobe Jenson Pro" charset="0"/>
                <a:ea typeface="ＭＳ Ｐゴシック" charset="-128"/>
                <a:cs typeface="ＭＳ Ｐゴシック" charset="-128"/>
              </a:rPr>
              <a:t>Denis Pelli</a:t>
            </a:r>
          </a:p>
          <a:p>
            <a:pPr eaLnBrk="0" hangingPunct="0">
              <a:spcBef>
                <a:spcPct val="50000"/>
              </a:spcBef>
            </a:pPr>
            <a:r>
              <a:rPr lang="en-US" sz="2400" dirty="0">
                <a:latin typeface="Adobe Jenson Pro" charset="0"/>
                <a:ea typeface="ＭＳ Ｐゴシック" charset="-128"/>
                <a:cs typeface="ＭＳ Ｐゴシック" charset="-128"/>
              </a:rPr>
              <a:t>Psychology and Neural Science, NYU</a:t>
            </a:r>
          </a:p>
          <a:p>
            <a:pPr eaLnBrk="0" hangingPunct="0">
              <a:spcBef>
                <a:spcPct val="50000"/>
              </a:spcBef>
            </a:pPr>
            <a:r>
              <a:rPr lang="en-US" sz="2400" dirty="0">
                <a:latin typeface="Adobe Jenson Pro" charset="0"/>
                <a:ea typeface="ＭＳ Ｐゴシック" charset="-128"/>
                <a:cs typeface="ＭＳ Ｐゴシック" charset="-128"/>
              </a:rPr>
              <a:t>December </a:t>
            </a:r>
            <a:r>
              <a:rPr lang="en-US" sz="2400" dirty="0" smtClean="0">
                <a:latin typeface="Adobe Jenson Pro" charset="0"/>
                <a:ea typeface="ＭＳ Ｐゴシック" charset="-128"/>
                <a:cs typeface="ＭＳ Ｐゴシック" charset="-128"/>
              </a:rPr>
              <a:t>10, 2015</a:t>
            </a:r>
            <a:endParaRPr lang="en-US" sz="2400" dirty="0">
              <a:latin typeface="Adobe Jenson Pro" charset="0"/>
              <a:ea typeface="ＭＳ Ｐゴシック" charset="-128"/>
              <a:cs typeface="ＭＳ Ｐゴシック" charset="-128"/>
            </a:endParaRPr>
          </a:p>
          <a:p>
            <a:pPr eaLnBrk="0" hangingPunct="0"/>
            <a:endParaRPr lang="en-US" sz="2400" dirty="0">
              <a:latin typeface="Adobe Jenson Pro" charset="0"/>
              <a:ea typeface="ＭＳ Ｐゴシック" charset="-128"/>
              <a:cs typeface="ＭＳ Ｐゴシック" charset="-128"/>
            </a:endParaRPr>
          </a:p>
        </p:txBody>
      </p:sp>
    </p:spTree>
    <p:extLst>
      <p:ext uri="{BB962C8B-B14F-4D97-AF65-F5344CB8AC3E}">
        <p14:creationId xmlns:p14="http://schemas.microsoft.com/office/powerpoint/2010/main" val="21920772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026"/>
          <p:cNvSpPr txBox="1">
            <a:spLocks noChangeArrowheads="1"/>
          </p:cNvSpPr>
          <p:nvPr/>
        </p:nvSpPr>
        <p:spPr bwMode="auto">
          <a:xfrm>
            <a:off x="0" y="0"/>
            <a:ext cx="9144000" cy="3508653"/>
          </a:xfrm>
          <a:prstGeom prst="rect">
            <a:avLst/>
          </a:prstGeom>
          <a:noFill/>
          <a:ln w="9525">
            <a:noFill/>
            <a:miter lim="800000"/>
            <a:headEnd/>
            <a:tailEnd/>
          </a:ln>
        </p:spPr>
        <p:txBody>
          <a:bodyPr>
            <a:prstTxWarp prst="textNoShape">
              <a:avLst/>
            </a:prstTxWarp>
            <a:spAutoFit/>
          </a:bodyPr>
          <a:lstStyle/>
          <a:p>
            <a:pPr>
              <a:spcBef>
                <a:spcPct val="50000"/>
              </a:spcBef>
            </a:pPr>
            <a:r>
              <a:rPr lang="en-US" sz="7200" dirty="0" smtClean="0"/>
              <a:t>Review</a:t>
            </a:r>
          </a:p>
          <a:p>
            <a:pPr>
              <a:spcBef>
                <a:spcPct val="50000"/>
              </a:spcBef>
            </a:pPr>
            <a:r>
              <a:rPr lang="en-US" sz="2000" dirty="0" smtClean="0"/>
              <a:t>Critical </a:t>
            </a:r>
            <a:r>
              <a:rPr lang="en-US" sz="2000" dirty="0"/>
              <a:t>comments on existing theories, in visual cognition, for how people recognize objects.</a:t>
            </a:r>
          </a:p>
          <a:p>
            <a:pPr>
              <a:spcBef>
                <a:spcPct val="50000"/>
              </a:spcBef>
            </a:pPr>
            <a:r>
              <a:rPr lang="en-US" sz="1600" dirty="0"/>
              <a:t>Treisman &amp; </a:t>
            </a:r>
            <a:r>
              <a:rPr lang="en-US" sz="1600" dirty="0" err="1"/>
              <a:t>Kanwisher</a:t>
            </a:r>
            <a:r>
              <a:rPr lang="en-US" sz="1600" dirty="0"/>
              <a:t> 1998 Perceiving visually presented objects: recognition, awareness, and modularity. </a:t>
            </a:r>
            <a:r>
              <a:rPr lang="en-US" sz="1600" i="1" dirty="0"/>
              <a:t>Current Opinion in Neurobiology</a:t>
            </a:r>
            <a:r>
              <a:rPr lang="en-US" sz="1600" dirty="0"/>
              <a:t>.</a:t>
            </a:r>
          </a:p>
          <a:p>
            <a:pPr>
              <a:spcBef>
                <a:spcPct val="50000"/>
              </a:spcBef>
            </a:pPr>
            <a:r>
              <a:rPr lang="en-US" sz="2000" dirty="0">
                <a:solidFill>
                  <a:schemeClr val="bg2"/>
                </a:solidFill>
              </a:rPr>
              <a:t>2. Features</a:t>
            </a:r>
          </a:p>
          <a:p>
            <a:pPr>
              <a:spcBef>
                <a:spcPct val="50000"/>
              </a:spcBef>
            </a:pPr>
            <a:endParaRPr lang="en-US" sz="2000" dirty="0"/>
          </a:p>
        </p:txBody>
      </p:sp>
    </p:spTree>
    <p:extLst>
      <p:ext uri="{BB962C8B-B14F-4D97-AF65-F5344CB8AC3E}">
        <p14:creationId xmlns:p14="http://schemas.microsoft.com/office/powerpoint/2010/main" val="23349704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0" y="0"/>
            <a:ext cx="9144000" cy="6677025"/>
          </a:xfrm>
          <a:prstGeom prst="rect">
            <a:avLst/>
          </a:prstGeom>
          <a:noFill/>
          <a:ln w="9525">
            <a:noFill/>
            <a:miter lim="800000"/>
            <a:headEnd/>
            <a:tailEnd/>
          </a:ln>
        </p:spPr>
        <p:txBody>
          <a:bodyPr>
            <a:prstTxWarp prst="textNoShape">
              <a:avLst/>
            </a:prstTxWarp>
            <a:spAutoFit/>
          </a:bodyPr>
          <a:lstStyle/>
          <a:p>
            <a:pPr>
              <a:spcBef>
                <a:spcPct val="50000"/>
              </a:spcBef>
            </a:pPr>
            <a:r>
              <a:rPr lang="en-US" sz="1600"/>
              <a:t>Treisman &amp; Kanwisher 1998 Perceiving visually presented objects: recognition, awareness, and modularity. </a:t>
            </a:r>
            <a:r>
              <a:rPr lang="en-US" sz="1600" i="1"/>
              <a:t>Current Opinion in Neurobiology</a:t>
            </a:r>
            <a:r>
              <a:rPr lang="en-US" sz="1600"/>
              <a:t>.</a:t>
            </a:r>
          </a:p>
          <a:p>
            <a:pPr>
              <a:spcBef>
                <a:spcPct val="50000"/>
              </a:spcBef>
            </a:pPr>
            <a:r>
              <a:rPr lang="en-US" sz="2000"/>
              <a:t>How do we recognize objects? What are the theories? The central controversies in the field have been dichotomies:</a:t>
            </a:r>
            <a:br>
              <a:rPr lang="en-US" sz="2000"/>
            </a:br>
            <a:r>
              <a:rPr lang="en-US" sz="2000"/>
              <a:t>Parts vs. whole</a:t>
            </a:r>
            <a:br>
              <a:rPr lang="en-US" sz="2000"/>
            </a:br>
            <a:r>
              <a:rPr lang="en-US" sz="2000"/>
              <a:t>Structural vs. viewpoint-dependent</a:t>
            </a:r>
            <a:br>
              <a:rPr lang="en-US" sz="2000"/>
            </a:br>
            <a:r>
              <a:rPr lang="en-US" sz="2000"/>
              <a:t>Conscious vs. unconscious</a:t>
            </a:r>
            <a:br>
              <a:rPr lang="en-US" sz="2000"/>
            </a:br>
            <a:r>
              <a:rPr lang="en-US" sz="2000"/>
              <a:t>Perception vs. action</a:t>
            </a:r>
            <a:br>
              <a:rPr lang="en-US" sz="2000"/>
            </a:br>
            <a:r>
              <a:rPr lang="en-US" sz="2000"/>
              <a:t>Dorsal vs. ventral</a:t>
            </a:r>
          </a:p>
          <a:p>
            <a:pPr>
              <a:spcBef>
                <a:spcPct val="50000"/>
              </a:spcBef>
            </a:pPr>
            <a:r>
              <a:rPr lang="en-US" sz="2000"/>
              <a:t>Lots of papers have accumulated evidence bearing on these issues, showing differences along these scales between tasks. In some cases patients reveal dissociations. These dimensions are real; there are data to be explained.</a:t>
            </a:r>
          </a:p>
          <a:p>
            <a:pPr>
              <a:spcBef>
                <a:spcPct val="50000"/>
              </a:spcBef>
            </a:pPr>
            <a:r>
              <a:rPr lang="en-US" sz="2000"/>
              <a:t>However, while initial positions were at either ends of the dichotomies, everyone has since drifted to moderate views that allow for intermediate positions or combinations of both extremes. As a consequence, no one is wrong. Since no one is wrong, one may well wonder whether the intermediate positions that embrace the whole gamut are testable scientific theories. Can they be refuted?</a:t>
            </a:r>
          </a:p>
          <a:p>
            <a:pPr>
              <a:spcBef>
                <a:spcPct val="50000"/>
              </a:spcBef>
            </a:pPr>
            <a:r>
              <a:rPr lang="en-US" sz="2000"/>
              <a:t>Except for part/whole in face recognition, these theories haven’t helped much in explaining everyday object recognition.</a:t>
            </a:r>
          </a:p>
        </p:txBody>
      </p:sp>
    </p:spTree>
    <p:extLst>
      <p:ext uri="{BB962C8B-B14F-4D97-AF65-F5344CB8AC3E}">
        <p14:creationId xmlns:p14="http://schemas.microsoft.com/office/powerpoint/2010/main" val="29205089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0"/>
            <a:ext cx="9144000" cy="3171825"/>
          </a:xfrm>
          <a:prstGeom prst="rect">
            <a:avLst/>
          </a:prstGeom>
          <a:noFill/>
          <a:ln w="9525">
            <a:noFill/>
            <a:miter lim="800000"/>
            <a:headEnd/>
            <a:tailEnd/>
          </a:ln>
        </p:spPr>
        <p:txBody>
          <a:bodyPr>
            <a:prstTxWarp prst="textNoShape">
              <a:avLst/>
            </a:prstTxWarp>
            <a:spAutoFit/>
          </a:bodyPr>
          <a:lstStyle/>
          <a:p>
            <a:pPr>
              <a:spcBef>
                <a:spcPct val="50000"/>
              </a:spcBef>
            </a:pPr>
            <a:r>
              <a:rPr lang="en-US" sz="1600"/>
              <a:t>Treisman &amp; Kanwisher 1998 Perceiving visually presented objects: recognition, awareness, and modularity. </a:t>
            </a:r>
            <a:r>
              <a:rPr lang="en-US" sz="1600" i="1"/>
              <a:t>Current Opinion in Neurobiology</a:t>
            </a:r>
            <a:r>
              <a:rPr lang="en-US" sz="1600"/>
              <a:t>.</a:t>
            </a:r>
          </a:p>
          <a:p>
            <a:pPr>
              <a:spcBef>
                <a:spcPct val="50000"/>
              </a:spcBef>
            </a:pPr>
            <a:r>
              <a:rPr lang="en-US" sz="2000"/>
              <a:t>Priming, matching, and repetition blindness are all object-specific, yet invariant across views.</a:t>
            </a:r>
          </a:p>
          <a:p>
            <a:pPr>
              <a:spcBef>
                <a:spcPct val="50000"/>
              </a:spcBef>
            </a:pPr>
            <a:r>
              <a:rPr lang="en-US" sz="2000"/>
              <a:t>Object files (Pylyshyn, multiple object tracking)</a:t>
            </a:r>
          </a:p>
          <a:p>
            <a:pPr>
              <a:spcBef>
                <a:spcPct val="50000"/>
              </a:spcBef>
            </a:pPr>
            <a:endParaRPr lang="en-US" sz="2000"/>
          </a:p>
          <a:p>
            <a:pPr>
              <a:spcBef>
                <a:spcPct val="50000"/>
              </a:spcBef>
            </a:pPr>
            <a:endParaRPr lang="en-US" sz="2000"/>
          </a:p>
          <a:p>
            <a:pPr>
              <a:spcBef>
                <a:spcPct val="50000"/>
              </a:spcBef>
            </a:pPr>
            <a:endParaRPr lang="en-US" sz="2000"/>
          </a:p>
        </p:txBody>
      </p:sp>
    </p:spTree>
    <p:extLst>
      <p:ext uri="{BB962C8B-B14F-4D97-AF65-F5344CB8AC3E}">
        <p14:creationId xmlns:p14="http://schemas.microsoft.com/office/powerpoint/2010/main" val="878527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srcRect/>
          <a:stretch>
            <a:fillRect/>
          </a:stretch>
        </p:blipFill>
        <p:spPr bwMode="auto">
          <a:xfrm>
            <a:off x="2324100" y="1033463"/>
            <a:ext cx="4498975" cy="5595937"/>
          </a:xfrm>
          <a:prstGeom prst="rect">
            <a:avLst/>
          </a:prstGeom>
          <a:noFill/>
          <a:ln w="9525">
            <a:noFill/>
            <a:miter lim="800000"/>
            <a:headEnd/>
            <a:tailEnd/>
          </a:ln>
        </p:spPr>
      </p:pic>
      <p:sp>
        <p:nvSpPr>
          <p:cNvPr id="22531" name="Text Box 3"/>
          <p:cNvSpPr txBox="1">
            <a:spLocks noChangeArrowheads="1"/>
          </p:cNvSpPr>
          <p:nvPr/>
        </p:nvSpPr>
        <p:spPr bwMode="auto">
          <a:xfrm>
            <a:off x="0" y="0"/>
            <a:ext cx="8686800" cy="64135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600" dirty="0"/>
              <a:t>Novel examples need to be </a:t>
            </a:r>
            <a:r>
              <a:rPr lang="en-US" sz="3600" dirty="0" smtClean="0"/>
              <a:t>recognized.</a:t>
            </a:r>
            <a:endParaRPr lang="en-US" sz="3600" dirty="0"/>
          </a:p>
        </p:txBody>
      </p:sp>
      <p:sp>
        <p:nvSpPr>
          <p:cNvPr id="4" name="TextBox 3"/>
          <p:cNvSpPr txBox="1"/>
          <p:nvPr/>
        </p:nvSpPr>
        <p:spPr>
          <a:xfrm>
            <a:off x="6503316" y="6488668"/>
            <a:ext cx="2667000" cy="369332"/>
          </a:xfrm>
          <a:prstGeom prst="rect">
            <a:avLst/>
          </a:prstGeom>
          <a:noFill/>
        </p:spPr>
        <p:txBody>
          <a:bodyPr wrap="square" rtlCol="0">
            <a:spAutoFit/>
          </a:bodyPr>
          <a:lstStyle/>
          <a:p>
            <a:pPr algn="r"/>
            <a:r>
              <a:rPr lang="en-US" dirty="0" smtClean="0"/>
              <a:t>Thanks to David </a:t>
            </a:r>
            <a:r>
              <a:rPr lang="en-US" dirty="0" err="1" smtClean="0"/>
              <a:t>Heeger</a:t>
            </a:r>
            <a:endParaRPr lang="en-US" dirty="0"/>
          </a:p>
        </p:txBody>
      </p:sp>
    </p:spTree>
    <p:extLst>
      <p:ext uri="{BB962C8B-B14F-4D97-AF65-F5344CB8AC3E}">
        <p14:creationId xmlns:p14="http://schemas.microsoft.com/office/powerpoint/2010/main" val="18307305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26627" name="Text Box 3"/>
          <p:cNvSpPr txBox="1">
            <a:spLocks noChangeArrowheads="1"/>
          </p:cNvSpPr>
          <p:nvPr/>
        </p:nvSpPr>
        <p:spPr bwMode="auto">
          <a:xfrm>
            <a:off x="0" y="0"/>
            <a:ext cx="9144000" cy="8540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Pylyshyn, multiple object tracking</a:t>
            </a:r>
          </a:p>
          <a:p>
            <a:pPr>
              <a:spcBef>
                <a:spcPct val="50000"/>
              </a:spcBef>
            </a:pPr>
            <a:endParaRPr lang="en-US" sz="2000"/>
          </a:p>
        </p:txBody>
      </p:sp>
      <p:pic>
        <p:nvPicPr>
          <p:cNvPr id="26628" name="Picture 4" descr="/Users/denispelli/Dropbox/perceptionG fall 2007/3movies/MOT.mov">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509588" y="382588"/>
            <a:ext cx="8129587" cy="6097587"/>
          </a:xfrm>
          <a:prstGeom prst="rect">
            <a:avLst/>
          </a:prstGeom>
          <a:noFill/>
          <a:ln w="9525">
            <a:noFill/>
            <a:miter lim="800000"/>
            <a:headEnd/>
            <a:tailEnd/>
          </a:ln>
        </p:spPr>
      </p:pic>
    </p:spTree>
    <p:extLst>
      <p:ext uri="{BB962C8B-B14F-4D97-AF65-F5344CB8AC3E}">
        <p14:creationId xmlns:p14="http://schemas.microsoft.com/office/powerpoint/2010/main" val="171300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62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6628"/>
                                        </p:tgtEl>
                                      </p:cBhvr>
                                    </p:cmd>
                                  </p:childTnLst>
                                </p:cTn>
                              </p:par>
                            </p:childTnLst>
                          </p:cTn>
                        </p:par>
                      </p:childTnLst>
                    </p:cTn>
                  </p:par>
                </p:childTnLst>
              </p:cTn>
              <p:nextCondLst>
                <p:cond evt="onClick" delay="0">
                  <p:tgtEl>
                    <p:spTgt spid="26628"/>
                  </p:tgtEl>
                </p:cond>
              </p:nextCondLst>
            </p:seq>
            <p:video>
              <p:cMediaNode>
                <p:cTn id="7" fill="hold" display="0">
                  <p:stCondLst>
                    <p:cond delay="indefinite"/>
                  </p:stCondLst>
                  <p:endCondLst>
                    <p:cond evt="onNext" delay="0">
                      <p:tgtEl>
                        <p:sldTgt/>
                      </p:tgtEl>
                    </p:cond>
                    <p:cond evt="onPrev" delay="0">
                      <p:tgtEl>
                        <p:sldTgt/>
                      </p:tgtEl>
                    </p:cond>
                  </p:endCondLst>
                </p:cTn>
                <p:tgtEl>
                  <p:spTgt spid="26628"/>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0" y="0"/>
            <a:ext cx="9144000" cy="3019425"/>
          </a:xfrm>
          <a:prstGeom prst="rect">
            <a:avLst/>
          </a:prstGeom>
          <a:noFill/>
          <a:ln w="9525">
            <a:noFill/>
            <a:miter lim="800000"/>
            <a:headEnd/>
            <a:tailEnd/>
          </a:ln>
        </p:spPr>
        <p:txBody>
          <a:bodyPr>
            <a:prstTxWarp prst="textNoShape">
              <a:avLst/>
            </a:prstTxWarp>
            <a:spAutoFit/>
          </a:bodyPr>
          <a:lstStyle/>
          <a:p>
            <a:pPr>
              <a:spcBef>
                <a:spcPct val="50000"/>
              </a:spcBef>
            </a:pPr>
            <a:r>
              <a:rPr lang="en-US" sz="1600"/>
              <a:t>Treisman &amp; Kanwisher 1998 Perceiving visually presented objects: recognition, awareness, and modularity. </a:t>
            </a:r>
            <a:r>
              <a:rPr lang="en-US" sz="1600" i="1"/>
              <a:t>Current Opinion in Neurobiology</a:t>
            </a:r>
            <a:r>
              <a:rPr lang="en-US" sz="1600"/>
              <a:t>.</a:t>
            </a:r>
          </a:p>
          <a:p>
            <a:pPr>
              <a:spcBef>
                <a:spcPct val="50000"/>
              </a:spcBef>
            </a:pPr>
            <a:endParaRPr lang="en-US" sz="2000"/>
          </a:p>
          <a:p>
            <a:pPr>
              <a:spcBef>
                <a:spcPct val="50000"/>
              </a:spcBef>
            </a:pPr>
            <a:r>
              <a:rPr lang="en-US" sz="2000"/>
              <a:t>“Wolfe (1998) has collected surprising evidence that previously attended object tokens revert to a similar unstructured state once attention is withdrawn, concluding that, ‘Vision exists in the present tense. It remembers nothing.’”</a:t>
            </a:r>
          </a:p>
          <a:p>
            <a:pPr>
              <a:spcBef>
                <a:spcPct val="50000"/>
              </a:spcBef>
            </a:pPr>
            <a:endParaRPr lang="en-US" sz="2000"/>
          </a:p>
          <a:p>
            <a:pPr>
              <a:spcBef>
                <a:spcPct val="50000"/>
              </a:spcBef>
            </a:pPr>
            <a:endParaRPr lang="en-US" sz="2000"/>
          </a:p>
        </p:txBody>
      </p:sp>
    </p:spTree>
    <p:extLst>
      <p:ext uri="{BB962C8B-B14F-4D97-AF65-F5344CB8AC3E}">
        <p14:creationId xmlns:p14="http://schemas.microsoft.com/office/powerpoint/2010/main" val="219680316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0"/>
            <a:ext cx="9144000" cy="2409825"/>
          </a:xfrm>
          <a:prstGeom prst="rect">
            <a:avLst/>
          </a:prstGeom>
          <a:noFill/>
          <a:ln w="9525">
            <a:noFill/>
            <a:miter lim="800000"/>
            <a:headEnd/>
            <a:tailEnd/>
          </a:ln>
        </p:spPr>
        <p:txBody>
          <a:bodyPr>
            <a:prstTxWarp prst="textNoShape">
              <a:avLst/>
            </a:prstTxWarp>
            <a:spAutoFit/>
          </a:bodyPr>
          <a:lstStyle/>
          <a:p>
            <a:pPr>
              <a:spcBef>
                <a:spcPct val="50000"/>
              </a:spcBef>
            </a:pPr>
            <a:r>
              <a:rPr lang="en-US" sz="1600"/>
              <a:t>Treisman &amp; Kanwisher 1998 Perceiving visually presented objects: recognition, awareness, and modularity. </a:t>
            </a:r>
            <a:r>
              <a:rPr lang="en-US" sz="1600" i="1"/>
              <a:t>Current Opinion in Neurobiology</a:t>
            </a:r>
            <a:r>
              <a:rPr lang="en-US" sz="1600"/>
              <a:t>.</a:t>
            </a:r>
          </a:p>
          <a:p>
            <a:pPr>
              <a:spcBef>
                <a:spcPct val="50000"/>
              </a:spcBef>
            </a:pPr>
            <a:endParaRPr lang="en-US" sz="2000"/>
          </a:p>
          <a:p>
            <a:pPr>
              <a:spcBef>
                <a:spcPct val="50000"/>
              </a:spcBef>
            </a:pPr>
            <a:r>
              <a:rPr lang="en-US" sz="2000"/>
              <a:t>Modularity</a:t>
            </a:r>
          </a:p>
          <a:p>
            <a:pPr>
              <a:spcBef>
                <a:spcPct val="50000"/>
              </a:spcBef>
            </a:pPr>
            <a:endParaRPr lang="en-US" sz="2000"/>
          </a:p>
          <a:p>
            <a:pPr>
              <a:spcBef>
                <a:spcPct val="50000"/>
              </a:spcBef>
            </a:pPr>
            <a:endParaRPr lang="en-US" sz="2000"/>
          </a:p>
        </p:txBody>
      </p:sp>
    </p:spTree>
    <p:extLst>
      <p:ext uri="{BB962C8B-B14F-4D97-AF65-F5344CB8AC3E}">
        <p14:creationId xmlns:p14="http://schemas.microsoft.com/office/powerpoint/2010/main" val="184523322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0" y="0"/>
            <a:ext cx="9144000" cy="6858000"/>
          </a:xfrm>
          <a:prstGeom prst="rect">
            <a:avLst/>
          </a:prstGeom>
          <a:noFill/>
          <a:ln w="9525">
            <a:noFill/>
            <a:miter lim="800000"/>
            <a:headEnd/>
            <a:tailEnd/>
          </a:ln>
        </p:spPr>
        <p:txBody>
          <a:bodyPr>
            <a:prstTxWarp prst="textNoShape">
              <a:avLst/>
            </a:prstTxWarp>
          </a:bodyPr>
          <a:lstStyle/>
          <a:p>
            <a:pPr>
              <a:spcBef>
                <a:spcPct val="50000"/>
              </a:spcBef>
            </a:pPr>
            <a:r>
              <a:rPr lang="en-US" dirty="0"/>
              <a:t>Modularity vs. consciousness</a:t>
            </a:r>
          </a:p>
          <a:p>
            <a:pPr>
              <a:spcBef>
                <a:spcPct val="50000"/>
              </a:spcBef>
            </a:pPr>
            <a:r>
              <a:rPr lang="en-US" dirty="0"/>
              <a:t>There is much evidence of modularity in the brain, in which some areas seem to know things that other areas don’t. Viewing the brain as a machine, this is an old familiar result from the nineteenth century, and a perfectly reasonable way to build a brain. However, if we are talking about the human brain, then the modularity challenges our intuitions about consciousness.</a:t>
            </a:r>
          </a:p>
          <a:p>
            <a:pPr>
              <a:spcBef>
                <a:spcPct val="50000"/>
              </a:spcBef>
            </a:pPr>
            <a:r>
              <a:rPr lang="en-US" dirty="0"/>
              <a:t>Ned Block distinguishes between phenomenal consciousness and access consciousness. Phenomenal consciousness consists of subjective experience and feelings. </a:t>
            </a:r>
            <a:r>
              <a:rPr lang="en-US" i="1" dirty="0"/>
              <a:t>Access consciousness</a:t>
            </a:r>
            <a:r>
              <a:rPr lang="en-US" dirty="0"/>
              <a:t> consists of that information </a:t>
            </a:r>
            <a:r>
              <a:rPr lang="en-US" dirty="0" smtClean="0"/>
              <a:t>being </a:t>
            </a:r>
            <a:r>
              <a:rPr lang="en-US" b="1" dirty="0" smtClean="0"/>
              <a:t>globally</a:t>
            </a:r>
            <a:r>
              <a:rPr lang="en-US" dirty="0" smtClean="0"/>
              <a:t> </a:t>
            </a:r>
            <a:r>
              <a:rPr lang="en-US" dirty="0"/>
              <a:t>available in the cognitive system for the purposes of reasoning, speech and high-level action control. The key word is “globally”. Our intuition is that information should never be inconsistent among different parts of the same brain, or different aspects of our behavior.</a:t>
            </a:r>
          </a:p>
        </p:txBody>
      </p:sp>
    </p:spTree>
    <p:extLst>
      <p:ext uri="{BB962C8B-B14F-4D97-AF65-F5344CB8AC3E}">
        <p14:creationId xmlns:p14="http://schemas.microsoft.com/office/powerpoint/2010/main" val="14067359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6469"/>
            <a:ext cx="9144000" cy="2308324"/>
          </a:xfrm>
          <a:prstGeom prst="rect">
            <a:avLst/>
          </a:prstGeom>
          <a:noFill/>
        </p:spPr>
        <p:txBody>
          <a:bodyPr wrap="square" rtlCol="0">
            <a:spAutoFit/>
          </a:bodyPr>
          <a:lstStyle/>
          <a:p>
            <a:r>
              <a:rPr lang="en-US" sz="7200" dirty="0" smtClean="0"/>
              <a:t>Apperceptive agnosia &amp; crowding</a:t>
            </a:r>
            <a:endParaRPr lang="en-US" sz="7200" dirty="0"/>
          </a:p>
        </p:txBody>
      </p:sp>
      <p:sp>
        <p:nvSpPr>
          <p:cNvPr id="3" name="TextBox 2"/>
          <p:cNvSpPr txBox="1"/>
          <p:nvPr/>
        </p:nvSpPr>
        <p:spPr>
          <a:xfrm>
            <a:off x="4909842" y="6550223"/>
            <a:ext cx="4234159" cy="307777"/>
          </a:xfrm>
          <a:prstGeom prst="rect">
            <a:avLst/>
          </a:prstGeom>
          <a:noFill/>
        </p:spPr>
        <p:txBody>
          <a:bodyPr wrap="square" rtlCol="0" anchor="b">
            <a:spAutoFit/>
          </a:bodyPr>
          <a:lstStyle/>
          <a:p>
            <a:pPr algn="r"/>
            <a:r>
              <a:rPr lang="en-US" sz="1400" dirty="0" err="1" smtClean="0"/>
              <a:t>Strappini</a:t>
            </a:r>
            <a:r>
              <a:rPr lang="en-US" sz="1400" dirty="0" smtClean="0"/>
              <a:t>, Pelli, Di Pace, </a:t>
            </a:r>
            <a:r>
              <a:rPr lang="en-US" sz="1400" dirty="0" err="1" smtClean="0"/>
              <a:t>Martelli</a:t>
            </a:r>
            <a:r>
              <a:rPr lang="en-US" sz="1400" dirty="0" smtClean="0"/>
              <a:t>, under review at </a:t>
            </a:r>
            <a:r>
              <a:rPr lang="en-US" sz="1400" i="1" dirty="0" smtClean="0"/>
              <a:t>Cortex</a:t>
            </a:r>
            <a:endParaRPr lang="en-US" sz="1400" i="1" dirty="0"/>
          </a:p>
        </p:txBody>
      </p:sp>
    </p:spTree>
    <p:extLst>
      <p:ext uri="{BB962C8B-B14F-4D97-AF65-F5344CB8AC3E}">
        <p14:creationId xmlns:p14="http://schemas.microsoft.com/office/powerpoint/2010/main" val="5598880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09225" y="232135"/>
            <a:ext cx="5379412" cy="5491952"/>
          </a:xfrm>
          <a:prstGeom prst="rect">
            <a:avLst/>
          </a:prstGeom>
        </p:spPr>
      </p:pic>
      <p:sp>
        <p:nvSpPr>
          <p:cNvPr id="5" name="Rectangle 4"/>
          <p:cNvSpPr/>
          <p:nvPr/>
        </p:nvSpPr>
        <p:spPr>
          <a:xfrm>
            <a:off x="0" y="6257835"/>
            <a:ext cx="9144000" cy="646331"/>
          </a:xfrm>
          <a:prstGeom prst="rect">
            <a:avLst/>
          </a:prstGeom>
        </p:spPr>
        <p:txBody>
          <a:bodyPr wrap="square">
            <a:spAutoFit/>
          </a:bodyPr>
          <a:lstStyle/>
          <a:p>
            <a:r>
              <a:rPr lang="en-US" b="1" dirty="0"/>
              <a:t>What they say.</a:t>
            </a:r>
            <a:r>
              <a:rPr lang="en-US" dirty="0" smtClean="0">
                <a:effectLst/>
              </a:rPr>
              <a:t> </a:t>
            </a:r>
            <a:r>
              <a:rPr lang="en-US" dirty="0" smtClean="0"/>
              <a:t>First </a:t>
            </a:r>
            <a:r>
              <a:rPr lang="en-US" dirty="0"/>
              <a:t>and third </a:t>
            </a:r>
            <a:r>
              <a:rPr lang="en-US" dirty="0" smtClean="0"/>
              <a:t>drawings: HJA in Humphreys </a:t>
            </a:r>
            <a:r>
              <a:rPr lang="en-US" dirty="0"/>
              <a:t>and </a:t>
            </a:r>
            <a:r>
              <a:rPr lang="en-US" dirty="0" err="1"/>
              <a:t>Riddoch</a:t>
            </a:r>
            <a:r>
              <a:rPr lang="en-US" dirty="0"/>
              <a:t>, 1987</a:t>
            </a:r>
            <a:r>
              <a:rPr lang="en-US" dirty="0" smtClean="0"/>
              <a:t>; </a:t>
            </a:r>
            <a:r>
              <a:rPr lang="en-US" dirty="0"/>
              <a:t>second </a:t>
            </a:r>
            <a:r>
              <a:rPr lang="en-US" dirty="0" smtClean="0"/>
              <a:t>drawing: SM in Behrman </a:t>
            </a:r>
            <a:r>
              <a:rPr lang="en-US" dirty="0"/>
              <a:t>and </a:t>
            </a:r>
            <a:r>
              <a:rPr lang="en-US" dirty="0" err="1"/>
              <a:t>Kimchi</a:t>
            </a:r>
            <a:r>
              <a:rPr lang="en-US" dirty="0"/>
              <a:t>, </a:t>
            </a:r>
            <a:r>
              <a:rPr lang="en-US" dirty="0" smtClean="0"/>
              <a:t>2003</a:t>
            </a:r>
            <a:r>
              <a:rPr lang="en-US" dirty="0"/>
              <a:t>.</a:t>
            </a:r>
          </a:p>
        </p:txBody>
      </p:sp>
      <p:sp>
        <p:nvSpPr>
          <p:cNvPr id="7" name="TextBox 6"/>
          <p:cNvSpPr txBox="1"/>
          <p:nvPr/>
        </p:nvSpPr>
        <p:spPr>
          <a:xfrm>
            <a:off x="4909842" y="6550223"/>
            <a:ext cx="4234159" cy="307777"/>
          </a:xfrm>
          <a:prstGeom prst="rect">
            <a:avLst/>
          </a:prstGeom>
          <a:noFill/>
        </p:spPr>
        <p:txBody>
          <a:bodyPr wrap="square" rtlCol="0" anchor="b">
            <a:spAutoFit/>
          </a:bodyPr>
          <a:lstStyle/>
          <a:p>
            <a:pPr algn="r"/>
            <a:r>
              <a:rPr lang="en-US" sz="1400" dirty="0" err="1" smtClean="0"/>
              <a:t>Strappini</a:t>
            </a:r>
            <a:r>
              <a:rPr lang="en-US" sz="1400" dirty="0" smtClean="0"/>
              <a:t>, Pelli, Di Pace, </a:t>
            </a:r>
            <a:r>
              <a:rPr lang="en-US" sz="1400" dirty="0" err="1" smtClean="0"/>
              <a:t>Martelli</a:t>
            </a:r>
            <a:r>
              <a:rPr lang="en-US" sz="1400" dirty="0" smtClean="0"/>
              <a:t>, under review at </a:t>
            </a:r>
            <a:r>
              <a:rPr lang="en-US" sz="1400" i="1" dirty="0" smtClean="0"/>
              <a:t>Cortex</a:t>
            </a:r>
            <a:endParaRPr lang="en-US" sz="1400" i="1" dirty="0"/>
          </a:p>
        </p:txBody>
      </p:sp>
    </p:spTree>
    <p:extLst>
      <p:ext uri="{BB962C8B-B14F-4D97-AF65-F5344CB8AC3E}">
        <p14:creationId xmlns:p14="http://schemas.microsoft.com/office/powerpoint/2010/main" val="11650995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0" y="0"/>
            <a:ext cx="5943600" cy="5257800"/>
          </a:xfrm>
          <a:prstGeom prst="rect">
            <a:avLst/>
          </a:prstGeom>
        </p:spPr>
      </p:pic>
      <p:sp>
        <p:nvSpPr>
          <p:cNvPr id="6" name="TextBox 5"/>
          <p:cNvSpPr txBox="1"/>
          <p:nvPr/>
        </p:nvSpPr>
        <p:spPr>
          <a:xfrm>
            <a:off x="0" y="6041279"/>
            <a:ext cx="8942650" cy="646331"/>
          </a:xfrm>
          <a:prstGeom prst="rect">
            <a:avLst/>
          </a:prstGeom>
          <a:noFill/>
        </p:spPr>
        <p:txBody>
          <a:bodyPr wrap="square" rtlCol="0">
            <a:spAutoFit/>
          </a:bodyPr>
          <a:lstStyle/>
          <a:p>
            <a:r>
              <a:rPr lang="en-US" b="1" dirty="0" smtClean="0"/>
              <a:t>What they draw.</a:t>
            </a:r>
          </a:p>
          <a:p>
            <a:r>
              <a:rPr lang="en-US" b="1" dirty="0" smtClean="0"/>
              <a:t> </a:t>
            </a:r>
            <a:r>
              <a:rPr lang="en-US" dirty="0" smtClean="0"/>
              <a:t>A. apperceptive </a:t>
            </a:r>
            <a:r>
              <a:rPr lang="en-US" dirty="0" err="1" smtClean="0"/>
              <a:t>agnosic</a:t>
            </a:r>
            <a:r>
              <a:rPr lang="en-US" dirty="0" smtClean="0"/>
              <a:t> patient (from </a:t>
            </a:r>
            <a:r>
              <a:rPr lang="en-US" dirty="0" err="1" smtClean="0"/>
              <a:t>L</a:t>
            </a:r>
            <a:r>
              <a:rPr lang="en-US" u="sng" dirty="0" err="1" smtClean="0"/>
              <a:t>ê</a:t>
            </a:r>
            <a:r>
              <a:rPr lang="en-US" strike="sngStrike" dirty="0" err="1" smtClean="0"/>
              <a:t>e</a:t>
            </a:r>
            <a:r>
              <a:rPr lang="en-US" dirty="0" smtClean="0"/>
              <a:t> et al., 2002) B. normal observer PMS.</a:t>
            </a:r>
            <a:endParaRPr lang="en-US" dirty="0"/>
          </a:p>
        </p:txBody>
      </p:sp>
      <p:sp>
        <p:nvSpPr>
          <p:cNvPr id="5" name="TextBox 4"/>
          <p:cNvSpPr txBox="1"/>
          <p:nvPr/>
        </p:nvSpPr>
        <p:spPr>
          <a:xfrm>
            <a:off x="4909842" y="6550223"/>
            <a:ext cx="4234159" cy="307777"/>
          </a:xfrm>
          <a:prstGeom prst="rect">
            <a:avLst/>
          </a:prstGeom>
          <a:noFill/>
        </p:spPr>
        <p:txBody>
          <a:bodyPr wrap="square" rtlCol="0" anchor="b">
            <a:spAutoFit/>
          </a:bodyPr>
          <a:lstStyle/>
          <a:p>
            <a:pPr algn="r"/>
            <a:r>
              <a:rPr lang="en-US" sz="1400" dirty="0" err="1" smtClean="0"/>
              <a:t>Strappini</a:t>
            </a:r>
            <a:r>
              <a:rPr lang="en-US" sz="1400" dirty="0" smtClean="0"/>
              <a:t>, Pelli, Di Pace, </a:t>
            </a:r>
            <a:r>
              <a:rPr lang="en-US" sz="1400" dirty="0" err="1" smtClean="0"/>
              <a:t>Martelli</a:t>
            </a:r>
            <a:r>
              <a:rPr lang="en-US" sz="1400" dirty="0" smtClean="0"/>
              <a:t>, under review at </a:t>
            </a:r>
            <a:r>
              <a:rPr lang="en-US" sz="1400" i="1" dirty="0" smtClean="0"/>
              <a:t>Cortex</a:t>
            </a:r>
            <a:endParaRPr lang="en-US" sz="1400" i="1" dirty="0"/>
          </a:p>
        </p:txBody>
      </p:sp>
    </p:spTree>
    <p:extLst>
      <p:ext uri="{BB962C8B-B14F-4D97-AF65-F5344CB8AC3E}">
        <p14:creationId xmlns:p14="http://schemas.microsoft.com/office/powerpoint/2010/main" val="11545412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9"/>
          <p:cNvSpPr>
            <a:spLocks noChangeArrowheads="1"/>
          </p:cNvSpPr>
          <p:nvPr/>
        </p:nvSpPr>
        <p:spPr bwMode="auto">
          <a:xfrm>
            <a:off x="0" y="-286"/>
            <a:ext cx="91440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dirty="0"/>
          </a:p>
        </p:txBody>
      </p:sp>
      <p:pic>
        <p:nvPicPr>
          <p:cNvPr id="20483" name="Picture 3" descr="/Users/denispelli/.Trash/Visualagnosia (2).avi">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2541588" y="1906588"/>
            <a:ext cx="4064000" cy="3048000"/>
          </a:xfrm>
          <a:prstGeom prst="rect">
            <a:avLst/>
          </a:prstGeom>
          <a:noFill/>
          <a:ln w="9525">
            <a:noFill/>
            <a:miter lim="800000"/>
            <a:headEnd/>
            <a:tailEnd/>
          </a:ln>
        </p:spPr>
      </p:pic>
      <p:sp>
        <p:nvSpPr>
          <p:cNvPr id="2" name="TextBox 1"/>
          <p:cNvSpPr txBox="1"/>
          <p:nvPr/>
        </p:nvSpPr>
        <p:spPr>
          <a:xfrm>
            <a:off x="572338" y="5974756"/>
            <a:ext cx="5151046" cy="646331"/>
          </a:xfrm>
          <a:prstGeom prst="rect">
            <a:avLst/>
          </a:prstGeom>
          <a:noFill/>
        </p:spPr>
        <p:txBody>
          <a:bodyPr wrap="square" rtlCol="0">
            <a:spAutoFit/>
          </a:bodyPr>
          <a:lstStyle/>
          <a:p>
            <a:r>
              <a:rPr lang="en-US" sz="3600" dirty="0" smtClean="0">
                <a:solidFill>
                  <a:schemeClr val="bg1"/>
                </a:solidFill>
              </a:rPr>
              <a:t>Apperceptive agnosia</a:t>
            </a:r>
            <a:endParaRPr lang="en-US" sz="3600" dirty="0">
              <a:solidFill>
                <a:schemeClr val="bg1"/>
              </a:solidFill>
            </a:endParaRPr>
          </a:p>
        </p:txBody>
      </p:sp>
    </p:spTree>
    <p:extLst>
      <p:ext uri="{BB962C8B-B14F-4D97-AF65-F5344CB8AC3E}">
        <p14:creationId xmlns:p14="http://schemas.microsoft.com/office/powerpoint/2010/main" val="428841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916" fill="hold"/>
                                        <p:tgtEl>
                                          <p:spTgt spid="2048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0483"/>
                </p:tgtEl>
              </p:cMediaNode>
            </p:video>
            <p:seq concurrent="1" nextAc="seek">
              <p:cTn id="8" restart="whenNotActive" fill="hold" evtFilter="cancelBubble" nodeType="interactiveSeq">
                <p:stCondLst>
                  <p:cond evt="onClick" delay="0">
                    <p:tgtEl>
                      <p:spTgt spid="2048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483"/>
                                        </p:tgtEl>
                                      </p:cBhvr>
                                    </p:cmd>
                                  </p:childTnLst>
                                </p:cTn>
                              </p:par>
                            </p:childTnLst>
                          </p:cTn>
                        </p:par>
                      </p:childTnLst>
                    </p:cTn>
                  </p:par>
                </p:childTnLst>
              </p:cTn>
              <p:nextCondLst>
                <p:cond evt="onClick" delay="0">
                  <p:tgtEl>
                    <p:spTgt spid="20483"/>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36742052"/>
              </p:ext>
            </p:extLst>
          </p:nvPr>
        </p:nvGraphicFramePr>
        <p:xfrm>
          <a:off x="0" y="-36986"/>
          <a:ext cx="6723528" cy="6818940"/>
        </p:xfrm>
        <a:graphic>
          <a:graphicData uri="http://schemas.openxmlformats.org/drawingml/2006/table">
            <a:tbl>
              <a:tblPr/>
              <a:tblGrid>
                <a:gridCol w="2123002"/>
                <a:gridCol w="291913"/>
                <a:gridCol w="437870"/>
                <a:gridCol w="2202615"/>
                <a:gridCol w="62607"/>
                <a:gridCol w="1605521"/>
              </a:tblGrid>
              <a:tr h="305181">
                <a:tc>
                  <a:txBody>
                    <a:bodyPr/>
                    <a:lstStyle/>
                    <a:p>
                      <a:pPr algn="l" fontAlgn="auto"/>
                      <a:r>
                        <a:rPr lang="en-US" sz="1000" b="0" i="0" u="none" strike="noStrike">
                          <a:effectLst/>
                          <a:latin typeface="Arial"/>
                        </a:rPr>
                        <a:t>Case </a:t>
                      </a:r>
                    </a:p>
                  </a:txBody>
                  <a:tcPr marL="13268" marR="13268" marT="1326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auto"/>
                      <a:r>
                        <a:rPr lang="en-US" sz="1000" b="0" i="0" u="none" strike="noStrike">
                          <a:effectLst/>
                          <a:latin typeface="Arial"/>
                        </a:rPr>
                        <a:t>Sex</a:t>
                      </a:r>
                    </a:p>
                  </a:txBody>
                  <a:tcPr marL="13268" marR="13268" marT="1326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auto"/>
                      <a:r>
                        <a:rPr lang="en-US" sz="1000" b="0" i="0" u="none" strike="noStrike">
                          <a:effectLst/>
                          <a:latin typeface="Arial"/>
                        </a:rPr>
                        <a:t>Age</a:t>
                      </a:r>
                    </a:p>
                  </a:txBody>
                  <a:tcPr marL="13268" marR="13268" marT="1326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auto"/>
                      <a:r>
                        <a:rPr lang="en-US" sz="1000" b="0" i="0" u="none" strike="noStrike">
                          <a:effectLst/>
                          <a:latin typeface="Arial"/>
                        </a:rPr>
                        <a:t>Lesion</a:t>
                      </a:r>
                    </a:p>
                  </a:txBody>
                  <a:tcPr marL="13268" marR="13268" marT="1326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auto"/>
                      <a:r>
                        <a:rPr lang="en-US" sz="1000" b="0" i="0" u="none" strike="noStrike">
                          <a:effectLst/>
                          <a:latin typeface="Arial"/>
                        </a:rPr>
                        <a:t> </a:t>
                      </a:r>
                    </a:p>
                  </a:txBody>
                  <a:tcPr marL="13268" marR="13268" marT="1326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auto"/>
                      <a:r>
                        <a:rPr lang="en-US" sz="1000" b="0" i="0" u="none" strike="noStrike">
                          <a:effectLst/>
                          <a:latin typeface="Arial"/>
                        </a:rPr>
                        <a:t>Etiology</a:t>
                      </a:r>
                    </a:p>
                  </a:txBody>
                  <a:tcPr marL="13268" marR="13268" marT="13268" marB="0" anchor="b">
                    <a:lnL>
                      <a:noFill/>
                    </a:lnL>
                    <a:lnR>
                      <a:noFill/>
                    </a:lnR>
                    <a:lnT>
                      <a:noFill/>
                    </a:lnT>
                    <a:lnB w="12700" cap="flat" cmpd="sng" algn="ctr">
                      <a:solidFill>
                        <a:srgbClr val="000000"/>
                      </a:solidFill>
                      <a:prstDash val="solid"/>
                      <a:round/>
                      <a:headEnd type="none" w="med" len="med"/>
                      <a:tailEnd type="none" w="med" len="med"/>
                    </a:lnB>
                  </a:tcPr>
                </a:tc>
              </a:tr>
              <a:tr h="164766">
                <a:tc>
                  <a:txBody>
                    <a:bodyPr/>
                    <a:lstStyle/>
                    <a:p>
                      <a:pPr algn="l" fontAlgn="auto"/>
                      <a:endParaRPr lang="en-US" sz="1000" b="0" i="0" u="none" strike="noStrike">
                        <a:effectLst/>
                        <a:latin typeface="Arial"/>
                      </a:endParaRPr>
                    </a:p>
                  </a:txBody>
                  <a:tcPr marL="13268" marR="13268" marT="1326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auto"/>
                      <a:endParaRPr lang="en-US" sz="1000" b="0" i="0" u="none" strike="noStrike">
                        <a:effectLst/>
                        <a:latin typeface="Arial"/>
                      </a:endParaRPr>
                    </a:p>
                  </a:txBody>
                  <a:tcPr marL="13268" marR="13268" marT="1326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auto"/>
                      <a:endParaRPr lang="en-US" sz="1000" b="0" i="0" u="none" strike="noStrike">
                        <a:effectLst/>
                        <a:latin typeface="Arial"/>
                      </a:endParaRPr>
                    </a:p>
                  </a:txBody>
                  <a:tcPr marL="13268" marR="13268" marT="1326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auto"/>
                      <a:endParaRPr lang="en-US" sz="1000" b="0" i="0" u="none" strike="noStrike">
                        <a:effectLst/>
                        <a:latin typeface="Arial"/>
                      </a:endParaRPr>
                    </a:p>
                  </a:txBody>
                  <a:tcPr marL="13268" marR="13268" marT="1326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auto"/>
                      <a:endParaRPr lang="en-US" sz="1000" b="0" i="0" u="none" strike="noStrike">
                        <a:effectLst/>
                        <a:latin typeface="Arial"/>
                      </a:endParaRPr>
                    </a:p>
                  </a:txBody>
                  <a:tcPr marL="13268" marR="13268" marT="1326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auto"/>
                      <a:endParaRPr lang="en-US" sz="1000" b="0" i="0" u="none" strike="noStrike">
                        <a:effectLst/>
                        <a:latin typeface="Arial"/>
                      </a:endParaRPr>
                    </a:p>
                  </a:txBody>
                  <a:tcPr marL="13268" marR="13268" marT="13268" marB="0" anchor="b">
                    <a:lnL>
                      <a:noFill/>
                    </a:lnL>
                    <a:lnR>
                      <a:noFill/>
                    </a:lnR>
                    <a:lnT w="12700" cap="flat" cmpd="sng" algn="ctr">
                      <a:solidFill>
                        <a:srgbClr val="000000"/>
                      </a:solidFill>
                      <a:prstDash val="solid"/>
                      <a:round/>
                      <a:headEnd type="none" w="med" len="med"/>
                      <a:tailEnd type="none" w="med" len="med"/>
                    </a:lnT>
                    <a:lnB>
                      <a:noFill/>
                    </a:lnB>
                  </a:tcPr>
                </a:tc>
              </a:tr>
              <a:tr h="467762">
                <a:tc>
                  <a:txBody>
                    <a:bodyPr/>
                    <a:lstStyle/>
                    <a:p>
                      <a:pPr algn="l" fontAlgn="t"/>
                      <a:r>
                        <a:rPr lang="en-US" sz="1000" b="0" i="0" u="none" strike="noStrike">
                          <a:effectLst/>
                          <a:latin typeface="Arial"/>
                        </a:rPr>
                        <a:t>Behrmann &amp; Kimchi (2003) S.M.</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M</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22</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right anterior and posterior temporal regions, corpo callosum and left ganglia</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head injury</a:t>
                      </a:r>
                    </a:p>
                  </a:txBody>
                  <a:tcPr marL="13268" marR="13268" marT="13268" marB="0">
                    <a:lnL>
                      <a:noFill/>
                    </a:lnL>
                    <a:lnR>
                      <a:noFill/>
                    </a:lnR>
                    <a:lnT>
                      <a:noFill/>
                    </a:lnT>
                    <a:lnB>
                      <a:noFill/>
                    </a:lnB>
                  </a:tcPr>
                </a:tc>
              </a:tr>
              <a:tr h="467762">
                <a:tc>
                  <a:txBody>
                    <a:bodyPr/>
                    <a:lstStyle/>
                    <a:p>
                      <a:pPr algn="l" fontAlgn="t"/>
                      <a:r>
                        <a:rPr lang="en-US" sz="1000" b="0" i="0" u="none" strike="noStrike">
                          <a:effectLst/>
                          <a:latin typeface="Arial"/>
                        </a:rPr>
                        <a:t>Behrmann &amp; Williams (2007) C.R.</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M</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16</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right temporal lobe lesion and microabcesses of the right temporal and medial occipital lobe</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right temporal brain abscess</a:t>
                      </a:r>
                    </a:p>
                  </a:txBody>
                  <a:tcPr marL="13268" marR="13268" marT="13268" marB="0">
                    <a:lnL>
                      <a:noFill/>
                    </a:lnL>
                    <a:lnR>
                      <a:noFill/>
                    </a:lnR>
                    <a:lnT>
                      <a:noFill/>
                    </a:lnT>
                    <a:lnB>
                      <a:noFill/>
                    </a:lnB>
                  </a:tcPr>
                </a:tc>
              </a:tr>
              <a:tr h="164766">
                <a:tc>
                  <a:txBody>
                    <a:bodyPr/>
                    <a:lstStyle/>
                    <a:p>
                      <a:pPr algn="l" fontAlgn="t"/>
                      <a:r>
                        <a:rPr lang="nb-NO" sz="1000" b="0" i="0" u="none" strike="noStrike">
                          <a:effectLst/>
                          <a:latin typeface="Arial"/>
                        </a:rPr>
                        <a:t>Behrmann et al. (1994) C.K.</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M</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33</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unknown</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motor vehicle accident</a:t>
                      </a:r>
                    </a:p>
                  </a:txBody>
                  <a:tcPr marL="13268" marR="13268" marT="13268" marB="0">
                    <a:lnL>
                      <a:noFill/>
                    </a:lnL>
                    <a:lnR>
                      <a:noFill/>
                    </a:lnR>
                    <a:lnT>
                      <a:noFill/>
                    </a:lnT>
                    <a:lnB>
                      <a:noFill/>
                    </a:lnB>
                  </a:tcPr>
                </a:tc>
              </a:tr>
              <a:tr h="316264">
                <a:tc>
                  <a:txBody>
                    <a:bodyPr/>
                    <a:lstStyle/>
                    <a:p>
                      <a:pPr algn="l" fontAlgn="t"/>
                      <a:r>
                        <a:rPr lang="da-DK" sz="1000" b="0" i="0" u="none" strike="noStrike">
                          <a:effectLst/>
                          <a:latin typeface="Arial"/>
                        </a:rPr>
                        <a:t>Boucart et al (2010) W.S.</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F</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57</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bilateral atrophy of the parieto-occipital lobes</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posterior cortical atrophy</a:t>
                      </a:r>
                    </a:p>
                  </a:txBody>
                  <a:tcPr marL="13268" marR="13268" marT="13268" marB="0">
                    <a:lnL>
                      <a:noFill/>
                    </a:lnL>
                    <a:lnR>
                      <a:noFill/>
                    </a:lnR>
                    <a:lnT>
                      <a:noFill/>
                    </a:lnT>
                    <a:lnB>
                      <a:noFill/>
                    </a:lnB>
                  </a:tcPr>
                </a:tc>
              </a:tr>
              <a:tr h="467762">
                <a:tc>
                  <a:txBody>
                    <a:bodyPr/>
                    <a:lstStyle/>
                    <a:p>
                      <a:pPr algn="l" fontAlgn="t"/>
                      <a:r>
                        <a:rPr lang="fr-FR" sz="1000" b="0" i="0" u="none" strike="noStrike">
                          <a:effectLst/>
                          <a:latin typeface="Arial"/>
                        </a:rPr>
                        <a:t>Buxbaum et al. (1999) W.B.</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M</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47</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unknown</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large bilateral posterior intraparenchymal hemorrhage</a:t>
                      </a:r>
                    </a:p>
                  </a:txBody>
                  <a:tcPr marL="13268" marR="13268" marT="13268" marB="0">
                    <a:lnL>
                      <a:noFill/>
                    </a:lnL>
                    <a:lnR>
                      <a:noFill/>
                    </a:lnR>
                    <a:lnT>
                      <a:noFill/>
                    </a:lnT>
                    <a:lnB>
                      <a:noFill/>
                    </a:lnB>
                  </a:tcPr>
                </a:tc>
              </a:tr>
              <a:tr h="164766">
                <a:tc>
                  <a:txBody>
                    <a:bodyPr/>
                    <a:lstStyle/>
                    <a:p>
                      <a:pPr algn="l" fontAlgn="t"/>
                      <a:r>
                        <a:rPr lang="en-US" sz="1000" b="0" i="0" u="none" strike="noStrike">
                          <a:effectLst/>
                          <a:latin typeface="Arial"/>
                        </a:rPr>
                        <a:t>Crutch &amp; Warrington (2007) p1</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F</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74</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unknown</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posterior cortical atrophy</a:t>
                      </a:r>
                    </a:p>
                  </a:txBody>
                  <a:tcPr marL="13268" marR="13268" marT="13268" marB="0">
                    <a:lnL>
                      <a:noFill/>
                    </a:lnL>
                    <a:lnR>
                      <a:noFill/>
                    </a:lnR>
                    <a:lnT>
                      <a:noFill/>
                    </a:lnT>
                    <a:lnB>
                      <a:noFill/>
                    </a:lnB>
                  </a:tcPr>
                </a:tc>
              </a:tr>
              <a:tr h="164766">
                <a:tc>
                  <a:txBody>
                    <a:bodyPr/>
                    <a:lstStyle/>
                    <a:p>
                      <a:pPr algn="l" fontAlgn="t"/>
                      <a:r>
                        <a:rPr lang="en-US" sz="1000" b="0" i="0" u="none" strike="noStrike">
                          <a:effectLst/>
                          <a:latin typeface="Arial"/>
                        </a:rPr>
                        <a:t>Crutch &amp; Warrington (2007) p2</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F</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58</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unknown</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posterior cortical atrophy</a:t>
                      </a:r>
                    </a:p>
                  </a:txBody>
                  <a:tcPr marL="13268" marR="13268" marT="13268" marB="0">
                    <a:lnL>
                      <a:noFill/>
                    </a:lnL>
                    <a:lnR>
                      <a:noFill/>
                    </a:lnR>
                    <a:lnT>
                      <a:noFill/>
                    </a:lnT>
                    <a:lnB>
                      <a:noFill/>
                    </a:lnB>
                  </a:tcPr>
                </a:tc>
              </a:tr>
              <a:tr h="316264">
                <a:tc>
                  <a:txBody>
                    <a:bodyPr/>
                    <a:lstStyle/>
                    <a:p>
                      <a:pPr algn="l" fontAlgn="t"/>
                      <a:r>
                        <a:rPr lang="da-DK" sz="1000" b="0" i="0" u="none" strike="noStrike">
                          <a:effectLst/>
                          <a:latin typeface="Arial"/>
                        </a:rPr>
                        <a:t>Delvenne et al. (2004) N.S.</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M</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40</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bilateral occipito-temporal junction and left parietal and frontal sites</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car accident</a:t>
                      </a:r>
                    </a:p>
                  </a:txBody>
                  <a:tcPr marL="13268" marR="13268" marT="13268" marB="0">
                    <a:lnL>
                      <a:noFill/>
                    </a:lnL>
                    <a:lnR>
                      <a:noFill/>
                    </a:lnR>
                    <a:lnT>
                      <a:noFill/>
                    </a:lnT>
                    <a:lnB>
                      <a:noFill/>
                    </a:lnB>
                  </a:tcPr>
                </a:tc>
              </a:tr>
              <a:tr h="164766">
                <a:tc>
                  <a:txBody>
                    <a:bodyPr/>
                    <a:lstStyle/>
                    <a:p>
                      <a:pPr algn="l" fontAlgn="t"/>
                      <a:r>
                        <a:rPr lang="da-DK" sz="1000" b="0" i="0" u="none" strike="noStrike">
                          <a:effectLst/>
                          <a:latin typeface="Arial"/>
                        </a:rPr>
                        <a:t>Foulsham et al. (2009) C.H.</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F</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63</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unknown</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posterior cortical atrophy</a:t>
                      </a:r>
                    </a:p>
                  </a:txBody>
                  <a:tcPr marL="13268" marR="13268" marT="13268" marB="0">
                    <a:lnL>
                      <a:noFill/>
                    </a:lnL>
                    <a:lnR>
                      <a:noFill/>
                    </a:lnR>
                    <a:lnT>
                      <a:noFill/>
                    </a:lnT>
                    <a:lnB>
                      <a:noFill/>
                    </a:lnB>
                  </a:tcPr>
                </a:tc>
              </a:tr>
              <a:tr h="316264">
                <a:tc>
                  <a:txBody>
                    <a:bodyPr/>
                    <a:lstStyle/>
                    <a:p>
                      <a:pPr algn="l" fontAlgn="auto"/>
                      <a:r>
                        <a:rPr lang="en-US" sz="1000" b="0" i="0" u="none" strike="noStrike">
                          <a:effectLst/>
                          <a:latin typeface="Arial"/>
                        </a:rPr>
                        <a:t>Funnell &amp; Wilding (2011) S.R.</a:t>
                      </a:r>
                    </a:p>
                  </a:txBody>
                  <a:tcPr marL="13268" marR="13268" marT="13268" marB="0">
                    <a:lnL>
                      <a:noFill/>
                    </a:lnL>
                    <a:lnR>
                      <a:noFill/>
                    </a:lnR>
                    <a:lnT>
                      <a:noFill/>
                    </a:lnT>
                    <a:lnB>
                      <a:noFill/>
                    </a:lnB>
                  </a:tcPr>
                </a:tc>
                <a:tc>
                  <a:txBody>
                    <a:bodyPr/>
                    <a:lstStyle/>
                    <a:p>
                      <a:pPr algn="ctr" fontAlgn="auto"/>
                      <a:r>
                        <a:rPr lang="en-US" sz="1000" b="0" i="0" u="none" strike="noStrike">
                          <a:effectLst/>
                          <a:latin typeface="Arial"/>
                        </a:rPr>
                        <a:t>F</a:t>
                      </a:r>
                    </a:p>
                  </a:txBody>
                  <a:tcPr marL="13268" marR="13268" marT="13268" marB="0">
                    <a:lnL>
                      <a:noFill/>
                    </a:lnL>
                    <a:lnR>
                      <a:noFill/>
                    </a:lnR>
                    <a:lnT>
                      <a:noFill/>
                    </a:lnT>
                    <a:lnB>
                      <a:noFill/>
                    </a:lnB>
                  </a:tcPr>
                </a:tc>
                <a:tc>
                  <a:txBody>
                    <a:bodyPr/>
                    <a:lstStyle/>
                    <a:p>
                      <a:pPr algn="ctr" fontAlgn="auto"/>
                      <a:r>
                        <a:rPr lang="en-US" sz="1000" b="0" i="0" u="none" strike="noStrike" dirty="0">
                          <a:effectLst/>
                          <a:latin typeface="Arial"/>
                        </a:rPr>
                        <a:t>9</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bilateral attenuation in the temporal regions primarily right</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encephalitis</a:t>
                      </a:r>
                    </a:p>
                  </a:txBody>
                  <a:tcPr marL="13268" marR="13268" marT="13268" marB="0">
                    <a:lnL>
                      <a:noFill/>
                    </a:lnL>
                    <a:lnR>
                      <a:noFill/>
                    </a:lnR>
                    <a:lnT>
                      <a:noFill/>
                    </a:lnT>
                    <a:lnB>
                      <a:noFill/>
                    </a:lnB>
                  </a:tcPr>
                </a:tc>
              </a:tr>
              <a:tr h="467762">
                <a:tc>
                  <a:txBody>
                    <a:bodyPr/>
                    <a:lstStyle/>
                    <a:p>
                      <a:pPr algn="l" fontAlgn="t"/>
                      <a:r>
                        <a:rPr lang="en-US" sz="1000" b="0" i="0" u="none" strike="noStrike">
                          <a:effectLst/>
                          <a:latin typeface="Arial"/>
                        </a:rPr>
                        <a:t>Gilaie-Dotan et al. (2009) L.G.</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M</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19</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unknown</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developmental object agnosia and prosopoagnosia</a:t>
                      </a:r>
                    </a:p>
                  </a:txBody>
                  <a:tcPr marL="13268" marR="13268" marT="13268" marB="0">
                    <a:lnL>
                      <a:noFill/>
                    </a:lnL>
                    <a:lnR>
                      <a:noFill/>
                    </a:lnR>
                    <a:lnT>
                      <a:noFill/>
                    </a:lnT>
                    <a:lnB>
                      <a:noFill/>
                    </a:lnB>
                  </a:tcPr>
                </a:tc>
              </a:tr>
              <a:tr h="316264">
                <a:tc>
                  <a:txBody>
                    <a:bodyPr/>
                    <a:lstStyle/>
                    <a:p>
                      <a:pPr algn="l" fontAlgn="t"/>
                      <a:r>
                        <a:rPr lang="en-US" sz="1000" b="0" i="0" u="none" strike="noStrike">
                          <a:effectLst/>
                          <a:latin typeface="Arial"/>
                        </a:rPr>
                        <a:t>Giovagnoli et al. (2009) R.M.</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F</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64</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unknown</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slowly progressive visual agnosia</a:t>
                      </a:r>
                    </a:p>
                  </a:txBody>
                  <a:tcPr marL="13268" marR="13268" marT="13268" marB="0">
                    <a:lnL>
                      <a:noFill/>
                    </a:lnL>
                    <a:lnR>
                      <a:noFill/>
                    </a:lnR>
                    <a:lnT>
                      <a:noFill/>
                    </a:lnT>
                    <a:lnB>
                      <a:noFill/>
                    </a:lnB>
                  </a:tcPr>
                </a:tc>
              </a:tr>
              <a:tr h="467762">
                <a:tc>
                  <a:txBody>
                    <a:bodyPr/>
                    <a:lstStyle/>
                    <a:p>
                      <a:pPr algn="l" fontAlgn="t"/>
                      <a:r>
                        <a:rPr lang="hr-HR" sz="1000" b="0" i="0" u="none" strike="noStrike">
                          <a:effectLst/>
                          <a:latin typeface="Arial"/>
                        </a:rPr>
                        <a:t>Hiraoka et al. (2009)</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F</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74</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right occipital, right half of the splenium of the corpus callosum extending forward to the pulvinar</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posterior cerebral artery stroke</a:t>
                      </a:r>
                    </a:p>
                  </a:txBody>
                  <a:tcPr marL="13268" marR="13268" marT="13268" marB="0">
                    <a:lnL>
                      <a:noFill/>
                    </a:lnL>
                    <a:lnR>
                      <a:noFill/>
                    </a:lnR>
                    <a:lnT>
                      <a:noFill/>
                    </a:lnT>
                    <a:lnB>
                      <a:noFill/>
                    </a:lnB>
                  </a:tcPr>
                </a:tc>
              </a:tr>
              <a:tr h="316264">
                <a:tc>
                  <a:txBody>
                    <a:bodyPr/>
                    <a:lstStyle/>
                    <a:p>
                      <a:pPr algn="l" fontAlgn="t"/>
                      <a:r>
                        <a:rPr lang="da-DK" sz="1000" b="0" i="0" u="none" strike="noStrike">
                          <a:effectLst/>
                          <a:latin typeface="Arial"/>
                        </a:rPr>
                        <a:t>Joubert et al. (2003) F.G.</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M</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71</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unknown</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slowly progressive visual agnosia</a:t>
                      </a:r>
                    </a:p>
                  </a:txBody>
                  <a:tcPr marL="13268" marR="13268" marT="13268" marB="0">
                    <a:lnL>
                      <a:noFill/>
                    </a:lnL>
                    <a:lnR>
                      <a:noFill/>
                    </a:lnR>
                    <a:lnT>
                      <a:noFill/>
                    </a:lnT>
                    <a:lnB>
                      <a:noFill/>
                    </a:lnB>
                  </a:tcPr>
                </a:tc>
              </a:tr>
              <a:tr h="316264">
                <a:tc>
                  <a:txBody>
                    <a:bodyPr/>
                    <a:lstStyle/>
                    <a:p>
                      <a:pPr algn="l" fontAlgn="t"/>
                      <a:r>
                        <a:rPr lang="da-DK" sz="1000" b="0" i="0" u="none" strike="noStrike">
                          <a:effectLst/>
                          <a:latin typeface="Arial"/>
                        </a:rPr>
                        <a:t>Kiper et al. (2002) F.J.</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M</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18</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bilateral symmetric occipital hypodensities</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hemophilus influenzae</a:t>
                      </a:r>
                    </a:p>
                  </a:txBody>
                  <a:tcPr marL="13268" marR="13268" marT="13268" marB="0">
                    <a:lnL>
                      <a:noFill/>
                    </a:lnL>
                    <a:lnR>
                      <a:noFill/>
                    </a:lnR>
                    <a:lnT>
                      <a:noFill/>
                    </a:lnT>
                    <a:lnB>
                      <a:noFill/>
                    </a:lnB>
                  </a:tcPr>
                </a:tc>
              </a:tr>
              <a:tr h="316264">
                <a:tc>
                  <a:txBody>
                    <a:bodyPr/>
                    <a:lstStyle/>
                    <a:p>
                      <a:pPr algn="l" fontAlgn="t"/>
                      <a:r>
                        <a:rPr lang="da-DK" sz="1000" b="0" i="0" u="none" strike="noStrike">
                          <a:effectLst/>
                          <a:latin typeface="Arial"/>
                        </a:rPr>
                        <a:t>Kiper et al. (2002) M.S.</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F</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7</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right occipital  and no left occipital  cortex</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bacterial meningitis</a:t>
                      </a:r>
                    </a:p>
                  </a:txBody>
                  <a:tcPr marL="13268" marR="13268" marT="13268" marB="0">
                    <a:lnL>
                      <a:noFill/>
                    </a:lnL>
                    <a:lnR>
                      <a:noFill/>
                    </a:lnR>
                    <a:lnT>
                      <a:noFill/>
                    </a:lnT>
                    <a:lnB>
                      <a:noFill/>
                    </a:lnB>
                  </a:tcPr>
                </a:tc>
              </a:tr>
              <a:tr h="316264">
                <a:tc>
                  <a:txBody>
                    <a:bodyPr/>
                    <a:lstStyle/>
                    <a:p>
                      <a:pPr algn="l" fontAlgn="t"/>
                      <a:r>
                        <a:rPr lang="nl-NL" sz="1000" b="0" i="0" u="none" strike="noStrike">
                          <a:effectLst/>
                          <a:latin typeface="Arial"/>
                        </a:rPr>
                        <a:t>Leek et al. (2012) I.E.S.</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M</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78</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bilateral ventral-occipital, left lingual gyrus the fusifrom gyrus bilaterally</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posterior cerebral artery stroke</a:t>
                      </a:r>
                    </a:p>
                  </a:txBody>
                  <a:tcPr marL="13268" marR="13268" marT="13268" marB="0">
                    <a:lnL>
                      <a:noFill/>
                    </a:lnL>
                    <a:lnR>
                      <a:noFill/>
                    </a:lnR>
                    <a:lnT>
                      <a:noFill/>
                    </a:lnT>
                    <a:lnB>
                      <a:noFill/>
                    </a:lnB>
                  </a:tcPr>
                </a:tc>
              </a:tr>
              <a:tr h="316264">
                <a:tc>
                  <a:txBody>
                    <a:bodyPr/>
                    <a:lstStyle/>
                    <a:p>
                      <a:pPr algn="l" fontAlgn="t"/>
                      <a:r>
                        <a:rPr lang="en-US" sz="1000" b="0" i="0" u="none" strike="noStrike">
                          <a:effectLst/>
                          <a:latin typeface="Arial"/>
                        </a:rPr>
                        <a:t>Mendez et al. (2007) fourteen PCA patients</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M&amp;F</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53-72</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unknown</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posterior cortical atrophy</a:t>
                      </a:r>
                    </a:p>
                  </a:txBody>
                  <a:tcPr marL="13268" marR="13268" marT="13268" marB="0">
                    <a:lnL>
                      <a:noFill/>
                    </a:lnL>
                    <a:lnR>
                      <a:noFill/>
                    </a:lnR>
                    <a:lnT>
                      <a:noFill/>
                    </a:lnT>
                    <a:lnB>
                      <a:noFill/>
                    </a:lnB>
                  </a:tcPr>
                </a:tc>
              </a:tr>
              <a:tr h="467762">
                <a:tc>
                  <a:txBody>
                    <a:bodyPr/>
                    <a:lstStyle/>
                    <a:p>
                      <a:pPr algn="l" fontAlgn="t"/>
                      <a:r>
                        <a:rPr lang="en-US" sz="1000" b="0" i="0" u="none" strike="noStrike">
                          <a:effectLst/>
                          <a:latin typeface="Arial"/>
                        </a:rPr>
                        <a:t>Riddoch &amp; Humphreys (1987) H.J.A.</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M</a:t>
                      </a:r>
                    </a:p>
                  </a:txBody>
                  <a:tcPr marL="13268" marR="13268" marT="13268" marB="0">
                    <a:lnL>
                      <a:noFill/>
                    </a:lnL>
                    <a:lnR>
                      <a:noFill/>
                    </a:lnR>
                    <a:lnT>
                      <a:noFill/>
                    </a:lnT>
                    <a:lnB>
                      <a:noFill/>
                    </a:lnB>
                  </a:tcPr>
                </a:tc>
                <a:tc>
                  <a:txBody>
                    <a:bodyPr/>
                    <a:lstStyle/>
                    <a:p>
                      <a:pPr algn="ctr" fontAlgn="t"/>
                      <a:r>
                        <a:rPr lang="en-US" sz="1000" b="0" i="0" u="none" strike="noStrike">
                          <a:effectLst/>
                          <a:latin typeface="Arial"/>
                        </a:rPr>
                        <a:t>61</a:t>
                      </a:r>
                    </a:p>
                  </a:txBody>
                  <a:tcPr marL="13268" marR="13268" marT="13268" marB="0">
                    <a:lnL>
                      <a:noFill/>
                    </a:lnL>
                    <a:lnR>
                      <a:noFill/>
                    </a:lnR>
                    <a:lnT>
                      <a:noFill/>
                    </a:lnT>
                    <a:lnB>
                      <a:noFill/>
                    </a:lnB>
                  </a:tcPr>
                </a:tc>
                <a:tc>
                  <a:txBody>
                    <a:bodyPr/>
                    <a:lstStyle/>
                    <a:p>
                      <a:pPr algn="l" fontAlgn="t"/>
                      <a:r>
                        <a:rPr lang="en-US" sz="1000" b="0" i="0" u="none" strike="noStrike">
                          <a:effectLst/>
                          <a:latin typeface="Arial"/>
                        </a:rPr>
                        <a:t>bilateral inferior temporal gyrus, lateral occipitotemporal gyrus, the fusiform gyrus and the lingual gyrus</a:t>
                      </a:r>
                    </a:p>
                  </a:txBody>
                  <a:tcPr marL="13268" marR="13268" marT="13268" marB="0">
                    <a:lnL>
                      <a:noFill/>
                    </a:lnL>
                    <a:lnR>
                      <a:noFill/>
                    </a:lnR>
                    <a:lnT>
                      <a:noFill/>
                    </a:lnT>
                    <a:lnB>
                      <a:noFill/>
                    </a:lnB>
                  </a:tcPr>
                </a:tc>
                <a:tc>
                  <a:txBody>
                    <a:bodyPr/>
                    <a:lstStyle/>
                    <a:p>
                      <a:pPr algn="l" fontAlgn="t"/>
                      <a:endParaRPr lang="en-US" sz="1000" b="0" i="0" u="none" strike="noStrike">
                        <a:effectLst/>
                        <a:latin typeface="Arial"/>
                      </a:endParaRPr>
                    </a:p>
                  </a:txBody>
                  <a:tcPr marL="13268" marR="13268" marT="13268" marB="0">
                    <a:lnL>
                      <a:noFill/>
                    </a:lnL>
                    <a:lnR>
                      <a:noFill/>
                    </a:lnR>
                    <a:lnT>
                      <a:noFill/>
                    </a:lnT>
                    <a:lnB>
                      <a:noFill/>
                    </a:lnB>
                  </a:tcPr>
                </a:tc>
                <a:tc>
                  <a:txBody>
                    <a:bodyPr/>
                    <a:lstStyle/>
                    <a:p>
                      <a:pPr algn="l" fontAlgn="t"/>
                      <a:r>
                        <a:rPr lang="en-US" sz="1000" b="0" i="0" u="none" strike="noStrike" dirty="0">
                          <a:effectLst/>
                          <a:latin typeface="Arial"/>
                        </a:rPr>
                        <a:t>posterior cerebral artery stroke </a:t>
                      </a:r>
                      <a:r>
                        <a:rPr lang="en-US" sz="1000" b="0" i="0" u="none" strike="noStrike" dirty="0" err="1">
                          <a:effectLst/>
                          <a:latin typeface="Arial"/>
                        </a:rPr>
                        <a:t>perioperatively</a:t>
                      </a:r>
                      <a:endParaRPr lang="en-US" sz="1000" b="0" i="0" u="none" strike="noStrike" dirty="0">
                        <a:effectLst/>
                        <a:latin typeface="Arial"/>
                      </a:endParaRPr>
                    </a:p>
                  </a:txBody>
                  <a:tcPr marL="13268" marR="13268" marT="13268" marB="0">
                    <a:lnL>
                      <a:noFill/>
                    </a:lnL>
                    <a:lnR>
                      <a:noFill/>
                    </a:lnR>
                    <a:lnT>
                      <a:noFill/>
                    </a:lnT>
                    <a:lnB>
                      <a:noFill/>
                    </a:lnB>
                  </a:tcPr>
                </a:tc>
              </a:tr>
            </a:tbl>
          </a:graphicData>
        </a:graphic>
      </p:graphicFrame>
      <p:sp>
        <p:nvSpPr>
          <p:cNvPr id="5" name="TextBox 4"/>
          <p:cNvSpPr txBox="1"/>
          <p:nvPr/>
        </p:nvSpPr>
        <p:spPr>
          <a:xfrm>
            <a:off x="6872941" y="179294"/>
            <a:ext cx="2271059" cy="2308324"/>
          </a:xfrm>
          <a:prstGeom prst="rect">
            <a:avLst/>
          </a:prstGeom>
          <a:noFill/>
        </p:spPr>
        <p:txBody>
          <a:bodyPr wrap="square" rtlCol="0">
            <a:spAutoFit/>
          </a:bodyPr>
          <a:lstStyle/>
          <a:p>
            <a:r>
              <a:rPr lang="en-US" dirty="0"/>
              <a:t>The eighteen individual patients and the group of fourteen Posterior Cortical Atrophy (PCA) patients taken from the literature for this study. </a:t>
            </a:r>
          </a:p>
        </p:txBody>
      </p:sp>
      <p:sp>
        <p:nvSpPr>
          <p:cNvPr id="7" name="TextBox 6"/>
          <p:cNvSpPr txBox="1"/>
          <p:nvPr/>
        </p:nvSpPr>
        <p:spPr>
          <a:xfrm>
            <a:off x="4909842" y="6550223"/>
            <a:ext cx="4234159" cy="307777"/>
          </a:xfrm>
          <a:prstGeom prst="rect">
            <a:avLst/>
          </a:prstGeom>
          <a:noFill/>
        </p:spPr>
        <p:txBody>
          <a:bodyPr wrap="square" rtlCol="0" anchor="b">
            <a:spAutoFit/>
          </a:bodyPr>
          <a:lstStyle/>
          <a:p>
            <a:pPr algn="r"/>
            <a:r>
              <a:rPr lang="en-US" sz="1400" dirty="0" err="1" smtClean="0"/>
              <a:t>Strappini</a:t>
            </a:r>
            <a:r>
              <a:rPr lang="en-US" sz="1400" dirty="0" smtClean="0"/>
              <a:t>, Pelli, Di Pace, </a:t>
            </a:r>
            <a:r>
              <a:rPr lang="en-US" sz="1400" dirty="0" err="1" smtClean="0"/>
              <a:t>Martelli</a:t>
            </a:r>
            <a:r>
              <a:rPr lang="en-US" sz="1400" dirty="0" smtClean="0"/>
              <a:t>, under review at </a:t>
            </a:r>
            <a:r>
              <a:rPr lang="en-US" sz="1400" i="1" dirty="0" smtClean="0"/>
              <a:t>Cortex</a:t>
            </a:r>
            <a:endParaRPr lang="en-US" sz="1400" i="1" dirty="0"/>
          </a:p>
        </p:txBody>
      </p:sp>
    </p:spTree>
    <p:extLst>
      <p:ext uri="{BB962C8B-B14F-4D97-AF65-F5344CB8AC3E}">
        <p14:creationId xmlns:p14="http://schemas.microsoft.com/office/powerpoint/2010/main" val="448692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649315629"/>
              </p:ext>
            </p:extLst>
          </p:nvPr>
        </p:nvGraphicFramePr>
        <p:xfrm>
          <a:off x="0" y="7470"/>
          <a:ext cx="5097757" cy="6850530"/>
        </p:xfrm>
        <a:graphic>
          <a:graphicData uri="http://schemas.openxmlformats.org/presentationml/2006/ole">
            <mc:AlternateContent xmlns:mc="http://schemas.openxmlformats.org/markup-compatibility/2006">
              <mc:Choice xmlns:v="urn:schemas-microsoft-com:vml" Requires="v">
                <p:oleObj spid="_x0000_s6172" name="Document" r:id="rId4" imgW="5943600" imgH="7988300" progId="Word.Document.12">
                  <p:embed/>
                </p:oleObj>
              </mc:Choice>
              <mc:Fallback>
                <p:oleObj name="Document" r:id="rId4" imgW="5943600" imgH="7988300" progId="Word.Document.12">
                  <p:embed/>
                  <p:pic>
                    <p:nvPicPr>
                      <p:cNvPr id="0" name=""/>
                      <p:cNvPicPr/>
                      <p:nvPr/>
                    </p:nvPicPr>
                    <p:blipFill>
                      <a:blip r:embed="rId5"/>
                      <a:stretch>
                        <a:fillRect/>
                      </a:stretch>
                    </p:blipFill>
                    <p:spPr>
                      <a:xfrm>
                        <a:off x="0" y="7470"/>
                        <a:ext cx="5097757" cy="6850530"/>
                      </a:xfrm>
                      <a:prstGeom prst="rect">
                        <a:avLst/>
                      </a:prstGeom>
                    </p:spPr>
                  </p:pic>
                </p:oleObj>
              </mc:Fallback>
            </mc:AlternateContent>
          </a:graphicData>
        </a:graphic>
      </p:graphicFrame>
      <p:sp>
        <p:nvSpPr>
          <p:cNvPr id="6" name="TextBox 5"/>
          <p:cNvSpPr txBox="1"/>
          <p:nvPr/>
        </p:nvSpPr>
        <p:spPr>
          <a:xfrm>
            <a:off x="4909842" y="6550223"/>
            <a:ext cx="4234159" cy="307777"/>
          </a:xfrm>
          <a:prstGeom prst="rect">
            <a:avLst/>
          </a:prstGeom>
          <a:noFill/>
        </p:spPr>
        <p:txBody>
          <a:bodyPr wrap="square" rtlCol="0" anchor="b">
            <a:spAutoFit/>
          </a:bodyPr>
          <a:lstStyle/>
          <a:p>
            <a:pPr algn="r"/>
            <a:r>
              <a:rPr lang="en-US" sz="1400" dirty="0" err="1" smtClean="0"/>
              <a:t>Strappini</a:t>
            </a:r>
            <a:r>
              <a:rPr lang="en-US" sz="1400" dirty="0" smtClean="0"/>
              <a:t>, Pelli, Di Pace, </a:t>
            </a:r>
            <a:r>
              <a:rPr lang="en-US" sz="1400" dirty="0" err="1" smtClean="0"/>
              <a:t>Martelli</a:t>
            </a:r>
            <a:r>
              <a:rPr lang="en-US" sz="1400" dirty="0" smtClean="0"/>
              <a:t>, under review at </a:t>
            </a:r>
            <a:r>
              <a:rPr lang="en-US" sz="1400" i="1" dirty="0" smtClean="0"/>
              <a:t>Cortex</a:t>
            </a:r>
            <a:endParaRPr lang="en-US" sz="1400" i="1" dirty="0"/>
          </a:p>
        </p:txBody>
      </p:sp>
    </p:spTree>
    <p:extLst>
      <p:ext uri="{BB962C8B-B14F-4D97-AF65-F5344CB8AC3E}">
        <p14:creationId xmlns:p14="http://schemas.microsoft.com/office/powerpoint/2010/main" val="3642664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3919538" y="457200"/>
            <a:ext cx="4005262" cy="5943600"/>
          </a:xfrm>
          <a:prstGeom prst="rect">
            <a:avLst/>
          </a:prstGeom>
          <a:noFill/>
          <a:ln w="9525">
            <a:noFill/>
            <a:miter lim="800000"/>
            <a:headEnd/>
            <a:tailEnd/>
          </a:ln>
        </p:spPr>
      </p:pic>
      <p:sp>
        <p:nvSpPr>
          <p:cNvPr id="24579" name="Text Box 3"/>
          <p:cNvSpPr txBox="1">
            <a:spLocks noChangeArrowheads="1"/>
          </p:cNvSpPr>
          <p:nvPr/>
        </p:nvSpPr>
        <p:spPr bwMode="auto">
          <a:xfrm>
            <a:off x="0" y="0"/>
            <a:ext cx="3886200" cy="2308324"/>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600" dirty="0" smtClean="0"/>
              <a:t>Occlusion. We often still recognize when </a:t>
            </a:r>
            <a:r>
              <a:rPr lang="en-US" sz="3600" dirty="0"/>
              <a:t>only part of an object is </a:t>
            </a:r>
            <a:r>
              <a:rPr lang="en-US" sz="3600" dirty="0" smtClean="0"/>
              <a:t>visible.</a:t>
            </a:r>
            <a:endParaRPr lang="en-US" sz="3600" dirty="0"/>
          </a:p>
        </p:txBody>
      </p:sp>
      <p:sp>
        <p:nvSpPr>
          <p:cNvPr id="4" name="TextBox 3"/>
          <p:cNvSpPr txBox="1"/>
          <p:nvPr/>
        </p:nvSpPr>
        <p:spPr>
          <a:xfrm>
            <a:off x="6503316" y="6488668"/>
            <a:ext cx="2667000" cy="369332"/>
          </a:xfrm>
          <a:prstGeom prst="rect">
            <a:avLst/>
          </a:prstGeom>
          <a:noFill/>
        </p:spPr>
        <p:txBody>
          <a:bodyPr wrap="square" rtlCol="0">
            <a:spAutoFit/>
          </a:bodyPr>
          <a:lstStyle/>
          <a:p>
            <a:pPr algn="r"/>
            <a:r>
              <a:rPr lang="en-US" dirty="0" smtClean="0"/>
              <a:t>Thanks to David </a:t>
            </a:r>
            <a:r>
              <a:rPr lang="en-US" dirty="0" err="1" smtClean="0"/>
              <a:t>Heeger</a:t>
            </a:r>
            <a:endParaRPr lang="en-US" dirty="0"/>
          </a:p>
        </p:txBody>
      </p:sp>
    </p:spTree>
    <p:extLst>
      <p:ext uri="{BB962C8B-B14F-4D97-AF65-F5344CB8AC3E}">
        <p14:creationId xmlns:p14="http://schemas.microsoft.com/office/powerpoint/2010/main" val="14599445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944963356"/>
              </p:ext>
            </p:extLst>
          </p:nvPr>
        </p:nvGraphicFramePr>
        <p:xfrm>
          <a:off x="0" y="0"/>
          <a:ext cx="5453529" cy="6850360"/>
        </p:xfrm>
        <a:graphic>
          <a:graphicData uri="http://schemas.openxmlformats.org/presentationml/2006/ole">
            <mc:AlternateContent xmlns:mc="http://schemas.openxmlformats.org/markup-compatibility/2006">
              <mc:Choice xmlns:v="urn:schemas-microsoft-com:vml" Requires="v">
                <p:oleObj spid="_x0000_s7196" name="Document" r:id="rId4" imgW="5943600" imgH="7467600" progId="Word.Document.12">
                  <p:embed/>
                </p:oleObj>
              </mc:Choice>
              <mc:Fallback>
                <p:oleObj name="Document" r:id="rId4" imgW="5943600" imgH="7467600" progId="Word.Document.12">
                  <p:embed/>
                  <p:pic>
                    <p:nvPicPr>
                      <p:cNvPr id="0" name=""/>
                      <p:cNvPicPr/>
                      <p:nvPr/>
                    </p:nvPicPr>
                    <p:blipFill>
                      <a:blip r:embed="rId5"/>
                      <a:stretch>
                        <a:fillRect/>
                      </a:stretch>
                    </p:blipFill>
                    <p:spPr>
                      <a:xfrm>
                        <a:off x="0" y="0"/>
                        <a:ext cx="5453529" cy="6850360"/>
                      </a:xfrm>
                      <a:prstGeom prst="rect">
                        <a:avLst/>
                      </a:prstGeom>
                    </p:spPr>
                  </p:pic>
                </p:oleObj>
              </mc:Fallback>
            </mc:AlternateContent>
          </a:graphicData>
        </a:graphic>
      </p:graphicFrame>
      <p:sp>
        <p:nvSpPr>
          <p:cNvPr id="4" name="TextBox 3"/>
          <p:cNvSpPr txBox="1"/>
          <p:nvPr/>
        </p:nvSpPr>
        <p:spPr>
          <a:xfrm>
            <a:off x="4909842" y="6550223"/>
            <a:ext cx="4234159" cy="307777"/>
          </a:xfrm>
          <a:prstGeom prst="rect">
            <a:avLst/>
          </a:prstGeom>
          <a:noFill/>
        </p:spPr>
        <p:txBody>
          <a:bodyPr wrap="square" rtlCol="0" anchor="b">
            <a:spAutoFit/>
          </a:bodyPr>
          <a:lstStyle/>
          <a:p>
            <a:pPr algn="r"/>
            <a:r>
              <a:rPr lang="en-US" sz="1400" dirty="0" err="1" smtClean="0"/>
              <a:t>Strappini</a:t>
            </a:r>
            <a:r>
              <a:rPr lang="en-US" sz="1400" dirty="0" smtClean="0"/>
              <a:t>, Pelli, Di Pace, </a:t>
            </a:r>
            <a:r>
              <a:rPr lang="en-US" sz="1400" dirty="0" err="1" smtClean="0"/>
              <a:t>Martelli</a:t>
            </a:r>
            <a:r>
              <a:rPr lang="en-US" sz="1400" dirty="0" smtClean="0"/>
              <a:t>, under review at </a:t>
            </a:r>
            <a:r>
              <a:rPr lang="en-US" sz="1400" i="1" dirty="0" smtClean="0"/>
              <a:t>Cortex</a:t>
            </a:r>
            <a:endParaRPr lang="en-US" sz="1400" i="1" dirty="0"/>
          </a:p>
        </p:txBody>
      </p:sp>
    </p:spTree>
    <p:extLst>
      <p:ext uri="{BB962C8B-B14F-4D97-AF65-F5344CB8AC3E}">
        <p14:creationId xmlns:p14="http://schemas.microsoft.com/office/powerpoint/2010/main" val="26212382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4700"/>
            <a:ext cx="10489526" cy="6083300"/>
          </a:xfrm>
          <a:prstGeom prst="rect">
            <a:avLst/>
          </a:prstGeom>
        </p:spPr>
      </p:pic>
      <p:sp>
        <p:nvSpPr>
          <p:cNvPr id="3" name="Rectangle 2"/>
          <p:cNvSpPr/>
          <p:nvPr/>
        </p:nvSpPr>
        <p:spPr>
          <a:xfrm>
            <a:off x="0" y="6250908"/>
            <a:ext cx="9144000" cy="369332"/>
          </a:xfrm>
          <a:prstGeom prst="rect">
            <a:avLst/>
          </a:prstGeom>
        </p:spPr>
        <p:txBody>
          <a:bodyPr wrap="square">
            <a:spAutoFit/>
          </a:bodyPr>
          <a:lstStyle/>
          <a:p>
            <a:r>
              <a:rPr lang="en-US" b="1" dirty="0"/>
              <a:t> Raw performance of the eccentrically-viewing normal</a:t>
            </a:r>
            <a:r>
              <a:rPr lang="en-US" dirty="0"/>
              <a:t> </a:t>
            </a:r>
            <a:r>
              <a:rPr lang="en-US" b="1" dirty="0"/>
              <a:t>observer (left) and the patients (right)</a:t>
            </a:r>
            <a:r>
              <a:rPr lang="en-US" dirty="0"/>
              <a:t>.</a:t>
            </a:r>
            <a:r>
              <a:rPr lang="en-US" dirty="0" smtClean="0">
                <a:effectLst/>
              </a:rPr>
              <a:t> </a:t>
            </a:r>
            <a:endParaRPr lang="en-US" dirty="0"/>
          </a:p>
        </p:txBody>
      </p:sp>
      <p:sp>
        <p:nvSpPr>
          <p:cNvPr id="5" name="TextBox 4"/>
          <p:cNvSpPr txBox="1"/>
          <p:nvPr/>
        </p:nvSpPr>
        <p:spPr>
          <a:xfrm>
            <a:off x="4909842" y="6550223"/>
            <a:ext cx="4234159" cy="307777"/>
          </a:xfrm>
          <a:prstGeom prst="rect">
            <a:avLst/>
          </a:prstGeom>
          <a:noFill/>
        </p:spPr>
        <p:txBody>
          <a:bodyPr wrap="square" rtlCol="0" anchor="b">
            <a:spAutoFit/>
          </a:bodyPr>
          <a:lstStyle/>
          <a:p>
            <a:pPr algn="r"/>
            <a:r>
              <a:rPr lang="en-US" sz="1400" dirty="0" err="1" smtClean="0"/>
              <a:t>Strappini</a:t>
            </a:r>
            <a:r>
              <a:rPr lang="en-US" sz="1400" dirty="0" smtClean="0"/>
              <a:t>, Pelli, Di Pace, </a:t>
            </a:r>
            <a:r>
              <a:rPr lang="en-US" sz="1400" dirty="0" err="1" smtClean="0"/>
              <a:t>Martelli</a:t>
            </a:r>
            <a:r>
              <a:rPr lang="en-US" sz="1400" dirty="0" smtClean="0"/>
              <a:t>, under review at </a:t>
            </a:r>
            <a:r>
              <a:rPr lang="en-US" sz="1400" i="1" dirty="0" smtClean="0"/>
              <a:t>Cortex</a:t>
            </a:r>
            <a:endParaRPr lang="en-US" sz="1400" i="1" dirty="0"/>
          </a:p>
        </p:txBody>
      </p:sp>
    </p:spTree>
    <p:extLst>
      <p:ext uri="{BB962C8B-B14F-4D97-AF65-F5344CB8AC3E}">
        <p14:creationId xmlns:p14="http://schemas.microsoft.com/office/powerpoint/2010/main" val="2415798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313148908"/>
              </p:ext>
            </p:extLst>
          </p:nvPr>
        </p:nvGraphicFramePr>
        <p:xfrm>
          <a:off x="0" y="-1"/>
          <a:ext cx="10315315" cy="6753035"/>
        </p:xfrm>
        <a:graphic>
          <a:graphicData uri="http://schemas.openxmlformats.org/presentationml/2006/ole">
            <mc:AlternateContent xmlns:mc="http://schemas.openxmlformats.org/markup-compatibility/2006">
              <mc:Choice xmlns:v="urn:schemas-microsoft-com:vml" Requires="v">
                <p:oleObj spid="_x0000_s8219" name="Document" r:id="rId4" imgW="5994400" imgH="3924300" progId="Word.Document.12">
                  <p:embed/>
                </p:oleObj>
              </mc:Choice>
              <mc:Fallback>
                <p:oleObj name="Document" r:id="rId4" imgW="5994400" imgH="3924300" progId="Word.Document.12">
                  <p:embed/>
                  <p:pic>
                    <p:nvPicPr>
                      <p:cNvPr id="0" name=""/>
                      <p:cNvPicPr/>
                      <p:nvPr/>
                    </p:nvPicPr>
                    <p:blipFill>
                      <a:blip r:embed="rId5"/>
                      <a:stretch>
                        <a:fillRect/>
                      </a:stretch>
                    </p:blipFill>
                    <p:spPr>
                      <a:xfrm>
                        <a:off x="0" y="-1"/>
                        <a:ext cx="10315315" cy="6753035"/>
                      </a:xfrm>
                      <a:prstGeom prst="rect">
                        <a:avLst/>
                      </a:prstGeom>
                    </p:spPr>
                  </p:pic>
                </p:oleObj>
              </mc:Fallback>
            </mc:AlternateContent>
          </a:graphicData>
        </a:graphic>
      </p:graphicFrame>
      <p:sp>
        <p:nvSpPr>
          <p:cNvPr id="4" name="TextBox 3"/>
          <p:cNvSpPr txBox="1"/>
          <p:nvPr/>
        </p:nvSpPr>
        <p:spPr>
          <a:xfrm>
            <a:off x="4909842" y="6550223"/>
            <a:ext cx="4234159" cy="307777"/>
          </a:xfrm>
          <a:prstGeom prst="rect">
            <a:avLst/>
          </a:prstGeom>
          <a:noFill/>
        </p:spPr>
        <p:txBody>
          <a:bodyPr wrap="square" rtlCol="0" anchor="b">
            <a:spAutoFit/>
          </a:bodyPr>
          <a:lstStyle/>
          <a:p>
            <a:pPr algn="r"/>
            <a:r>
              <a:rPr lang="en-US" sz="1400" dirty="0" err="1" smtClean="0"/>
              <a:t>Strappini</a:t>
            </a:r>
            <a:r>
              <a:rPr lang="en-US" sz="1400" dirty="0" smtClean="0"/>
              <a:t>, Pelli, Di Pace, </a:t>
            </a:r>
            <a:r>
              <a:rPr lang="en-US" sz="1400" dirty="0" err="1" smtClean="0"/>
              <a:t>Martelli</a:t>
            </a:r>
            <a:r>
              <a:rPr lang="en-US" sz="1400" dirty="0" smtClean="0"/>
              <a:t>, under review at </a:t>
            </a:r>
            <a:r>
              <a:rPr lang="en-US" sz="1400" i="1" dirty="0" smtClean="0"/>
              <a:t>Cortex</a:t>
            </a:r>
            <a:endParaRPr lang="en-US" sz="1400" i="1" dirty="0"/>
          </a:p>
        </p:txBody>
      </p:sp>
    </p:spTree>
    <p:extLst>
      <p:ext uri="{BB962C8B-B14F-4D97-AF65-F5344CB8AC3E}">
        <p14:creationId xmlns:p14="http://schemas.microsoft.com/office/powerpoint/2010/main" val="668275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5490"/>
            <a:ext cx="7713253" cy="6854150"/>
          </a:xfrm>
          <a:prstGeom prst="rect">
            <a:avLst/>
          </a:prstGeom>
        </p:spPr>
      </p:pic>
      <p:sp>
        <p:nvSpPr>
          <p:cNvPr id="4" name="TextBox 3"/>
          <p:cNvSpPr txBox="1"/>
          <p:nvPr/>
        </p:nvSpPr>
        <p:spPr>
          <a:xfrm>
            <a:off x="4909842" y="6550223"/>
            <a:ext cx="4234159" cy="307777"/>
          </a:xfrm>
          <a:prstGeom prst="rect">
            <a:avLst/>
          </a:prstGeom>
          <a:noFill/>
        </p:spPr>
        <p:txBody>
          <a:bodyPr wrap="square" rtlCol="0" anchor="b">
            <a:spAutoFit/>
          </a:bodyPr>
          <a:lstStyle/>
          <a:p>
            <a:pPr algn="r"/>
            <a:r>
              <a:rPr lang="en-US" sz="1400" dirty="0" err="1" smtClean="0"/>
              <a:t>Strappini</a:t>
            </a:r>
            <a:r>
              <a:rPr lang="en-US" sz="1400" dirty="0" smtClean="0"/>
              <a:t>, Pelli, Di Pace, </a:t>
            </a:r>
            <a:r>
              <a:rPr lang="en-US" sz="1400" dirty="0" err="1" smtClean="0"/>
              <a:t>Martelli</a:t>
            </a:r>
            <a:r>
              <a:rPr lang="en-US" sz="1400" dirty="0" smtClean="0"/>
              <a:t>, under review at </a:t>
            </a:r>
            <a:r>
              <a:rPr lang="en-US" sz="1400" i="1" dirty="0" smtClean="0"/>
              <a:t>Cortex</a:t>
            </a:r>
            <a:endParaRPr lang="en-US" sz="1400" i="1" dirty="0"/>
          </a:p>
        </p:txBody>
      </p:sp>
    </p:spTree>
    <p:extLst>
      <p:ext uri="{BB962C8B-B14F-4D97-AF65-F5344CB8AC3E}">
        <p14:creationId xmlns:p14="http://schemas.microsoft.com/office/powerpoint/2010/main" val="2682200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6469"/>
            <a:ext cx="9144000" cy="1569660"/>
          </a:xfrm>
          <a:prstGeom prst="rect">
            <a:avLst/>
          </a:prstGeom>
          <a:noFill/>
        </p:spPr>
        <p:txBody>
          <a:bodyPr wrap="square" rtlCol="0">
            <a:spAutoFit/>
          </a:bodyPr>
          <a:lstStyle/>
          <a:p>
            <a:r>
              <a:rPr lang="en-US" sz="4800" dirty="0" smtClean="0"/>
              <a:t>* Thus,</a:t>
            </a:r>
            <a:r>
              <a:rPr lang="en-US" sz="4800" dirty="0"/>
              <a:t> a</a:t>
            </a:r>
            <a:r>
              <a:rPr lang="en-US" sz="4800" dirty="0" smtClean="0"/>
              <a:t>pperceptive </a:t>
            </a:r>
            <a:r>
              <a:rPr lang="en-US" sz="4800" dirty="0"/>
              <a:t>agnosia is </a:t>
            </a:r>
            <a:r>
              <a:rPr lang="en-US" sz="4800" dirty="0" smtClean="0"/>
              <a:t>like peripheral crowding.</a:t>
            </a:r>
            <a:r>
              <a:rPr lang="en-US" sz="4800" dirty="0" smtClean="0">
                <a:effectLst/>
              </a:rPr>
              <a:t> </a:t>
            </a:r>
            <a:endParaRPr lang="en-US" sz="4800" dirty="0"/>
          </a:p>
        </p:txBody>
      </p:sp>
      <p:sp>
        <p:nvSpPr>
          <p:cNvPr id="4" name="TextBox 3"/>
          <p:cNvSpPr txBox="1"/>
          <p:nvPr/>
        </p:nvSpPr>
        <p:spPr>
          <a:xfrm>
            <a:off x="4909842" y="6550223"/>
            <a:ext cx="4234159" cy="307777"/>
          </a:xfrm>
          <a:prstGeom prst="rect">
            <a:avLst/>
          </a:prstGeom>
          <a:noFill/>
        </p:spPr>
        <p:txBody>
          <a:bodyPr wrap="square" rtlCol="0" anchor="b">
            <a:spAutoFit/>
          </a:bodyPr>
          <a:lstStyle/>
          <a:p>
            <a:pPr algn="r"/>
            <a:r>
              <a:rPr lang="en-US" sz="1400" dirty="0" err="1" smtClean="0"/>
              <a:t>Strappini</a:t>
            </a:r>
            <a:r>
              <a:rPr lang="en-US" sz="1400" dirty="0" smtClean="0"/>
              <a:t>, Pelli, Di Pace, </a:t>
            </a:r>
            <a:r>
              <a:rPr lang="en-US" sz="1400" dirty="0" err="1" smtClean="0"/>
              <a:t>Martelli</a:t>
            </a:r>
            <a:r>
              <a:rPr lang="en-US" sz="1400" dirty="0" smtClean="0"/>
              <a:t>, under review at </a:t>
            </a:r>
            <a:r>
              <a:rPr lang="en-US" sz="1400" i="1" dirty="0" smtClean="0"/>
              <a:t>Cortex</a:t>
            </a:r>
            <a:endParaRPr lang="en-US" sz="1400" i="1" dirty="0"/>
          </a:p>
        </p:txBody>
      </p:sp>
    </p:spTree>
    <p:extLst>
      <p:ext uri="{BB962C8B-B14F-4D97-AF65-F5344CB8AC3E}">
        <p14:creationId xmlns:p14="http://schemas.microsoft.com/office/powerpoint/2010/main" val="25118993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6469"/>
            <a:ext cx="9144000" cy="1200329"/>
          </a:xfrm>
          <a:prstGeom prst="rect">
            <a:avLst/>
          </a:prstGeom>
          <a:noFill/>
        </p:spPr>
        <p:txBody>
          <a:bodyPr wrap="square" rtlCol="0">
            <a:spAutoFit/>
          </a:bodyPr>
          <a:lstStyle/>
          <a:p>
            <a:r>
              <a:rPr lang="en-US" sz="7200" dirty="0" smtClean="0"/>
              <a:t>Grouping &amp; crowding</a:t>
            </a:r>
            <a:r>
              <a:rPr lang="en-US" sz="7200" dirty="0" smtClean="0">
                <a:effectLst/>
              </a:rPr>
              <a:t> </a:t>
            </a:r>
            <a:endParaRPr lang="en-US" sz="7200" dirty="0"/>
          </a:p>
        </p:txBody>
      </p:sp>
      <p:sp>
        <p:nvSpPr>
          <p:cNvPr id="3" name="TextBox 2"/>
          <p:cNvSpPr txBox="1"/>
          <p:nvPr/>
        </p:nvSpPr>
        <p:spPr>
          <a:xfrm>
            <a:off x="4909842" y="6550223"/>
            <a:ext cx="4234159" cy="307777"/>
          </a:xfrm>
          <a:prstGeom prst="rect">
            <a:avLst/>
          </a:prstGeom>
          <a:noFill/>
        </p:spPr>
        <p:txBody>
          <a:bodyPr wrap="square" rtlCol="0" anchor="b">
            <a:spAutoFit/>
          </a:bodyPr>
          <a:lstStyle/>
          <a:p>
            <a:pPr algn="r"/>
            <a:r>
              <a:rPr lang="en-US" sz="1400" dirty="0" smtClean="0"/>
              <a:t>Rosen &amp; Pelli, in prep.</a:t>
            </a:r>
            <a:endParaRPr lang="en-US" sz="1400" dirty="0"/>
          </a:p>
        </p:txBody>
      </p:sp>
    </p:spTree>
    <p:extLst>
      <p:ext uri="{BB962C8B-B14F-4D97-AF65-F5344CB8AC3E}">
        <p14:creationId xmlns:p14="http://schemas.microsoft.com/office/powerpoint/2010/main" val="17600046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85780"/>
          <a:stretch/>
        </p:blipFill>
        <p:spPr>
          <a:xfrm>
            <a:off x="0" y="0"/>
            <a:ext cx="9153531" cy="1574800"/>
          </a:xfrm>
          <a:prstGeom prst="rect">
            <a:avLst/>
          </a:prstGeom>
        </p:spPr>
      </p:pic>
      <p:sp>
        <p:nvSpPr>
          <p:cNvPr id="3" name="TextBox 2"/>
          <p:cNvSpPr txBox="1"/>
          <p:nvPr/>
        </p:nvSpPr>
        <p:spPr>
          <a:xfrm>
            <a:off x="4909842" y="6550223"/>
            <a:ext cx="4234159" cy="307777"/>
          </a:xfrm>
          <a:prstGeom prst="rect">
            <a:avLst/>
          </a:prstGeom>
          <a:noFill/>
        </p:spPr>
        <p:txBody>
          <a:bodyPr wrap="square" rtlCol="0" anchor="b">
            <a:spAutoFit/>
          </a:bodyPr>
          <a:lstStyle/>
          <a:p>
            <a:pPr algn="r"/>
            <a:r>
              <a:rPr lang="en-US" sz="1400" dirty="0" smtClean="0"/>
              <a:t>Rosen &amp; Pelli, in prep.</a:t>
            </a:r>
            <a:endParaRPr lang="en-US" sz="1400" dirty="0"/>
          </a:p>
        </p:txBody>
      </p:sp>
    </p:spTree>
    <p:extLst>
      <p:ext uri="{BB962C8B-B14F-4D97-AF65-F5344CB8AC3E}">
        <p14:creationId xmlns:p14="http://schemas.microsoft.com/office/powerpoint/2010/main" val="4239629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 b="57112"/>
          <a:stretch/>
        </p:blipFill>
        <p:spPr>
          <a:xfrm>
            <a:off x="0" y="0"/>
            <a:ext cx="9153531" cy="4749800"/>
          </a:xfrm>
          <a:prstGeom prst="rect">
            <a:avLst/>
          </a:prstGeom>
        </p:spPr>
      </p:pic>
      <p:sp>
        <p:nvSpPr>
          <p:cNvPr id="3" name="TextBox 2"/>
          <p:cNvSpPr txBox="1"/>
          <p:nvPr/>
        </p:nvSpPr>
        <p:spPr>
          <a:xfrm>
            <a:off x="4909842" y="6550223"/>
            <a:ext cx="4234159" cy="307777"/>
          </a:xfrm>
          <a:prstGeom prst="rect">
            <a:avLst/>
          </a:prstGeom>
          <a:noFill/>
        </p:spPr>
        <p:txBody>
          <a:bodyPr wrap="square" rtlCol="0" anchor="b">
            <a:spAutoFit/>
          </a:bodyPr>
          <a:lstStyle/>
          <a:p>
            <a:pPr algn="r"/>
            <a:r>
              <a:rPr lang="en-US" sz="1400" dirty="0" smtClean="0"/>
              <a:t>Rosen &amp; Pelli, in prep.</a:t>
            </a:r>
            <a:endParaRPr lang="en-US" sz="1400" dirty="0"/>
          </a:p>
        </p:txBody>
      </p:sp>
    </p:spTree>
    <p:extLst>
      <p:ext uri="{BB962C8B-B14F-4D97-AF65-F5344CB8AC3E}">
        <p14:creationId xmlns:p14="http://schemas.microsoft.com/office/powerpoint/2010/main" val="1694390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 b="52296"/>
          <a:stretch/>
        </p:blipFill>
        <p:spPr>
          <a:xfrm>
            <a:off x="0" y="0"/>
            <a:ext cx="9153531" cy="5283200"/>
          </a:xfrm>
          <a:prstGeom prst="rect">
            <a:avLst/>
          </a:prstGeom>
        </p:spPr>
      </p:pic>
      <p:sp>
        <p:nvSpPr>
          <p:cNvPr id="3" name="TextBox 2"/>
          <p:cNvSpPr txBox="1"/>
          <p:nvPr/>
        </p:nvSpPr>
        <p:spPr>
          <a:xfrm>
            <a:off x="4909842" y="6550223"/>
            <a:ext cx="4234159" cy="307777"/>
          </a:xfrm>
          <a:prstGeom prst="rect">
            <a:avLst/>
          </a:prstGeom>
          <a:noFill/>
        </p:spPr>
        <p:txBody>
          <a:bodyPr wrap="square" rtlCol="0" anchor="b">
            <a:spAutoFit/>
          </a:bodyPr>
          <a:lstStyle/>
          <a:p>
            <a:pPr algn="r"/>
            <a:r>
              <a:rPr lang="en-US" sz="1400" dirty="0" smtClean="0"/>
              <a:t>Rosen &amp; Pelli, in prep.</a:t>
            </a:r>
            <a:endParaRPr lang="en-US" sz="1400" dirty="0"/>
          </a:p>
        </p:txBody>
      </p:sp>
    </p:spTree>
    <p:extLst>
      <p:ext uri="{BB962C8B-B14F-4D97-AF65-F5344CB8AC3E}">
        <p14:creationId xmlns:p14="http://schemas.microsoft.com/office/powerpoint/2010/main" val="13728727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9450"/>
          <a:stretch/>
        </p:blipFill>
        <p:spPr>
          <a:xfrm>
            <a:off x="-9531" y="0"/>
            <a:ext cx="9153531" cy="6705600"/>
          </a:xfrm>
          <a:prstGeom prst="rect">
            <a:avLst/>
          </a:prstGeom>
        </p:spPr>
      </p:pic>
      <p:pic>
        <p:nvPicPr>
          <p:cNvPr id="2" name="Picture 1"/>
          <p:cNvPicPr>
            <a:picLocks noChangeAspect="1"/>
          </p:cNvPicPr>
          <p:nvPr/>
        </p:nvPicPr>
        <p:blipFill rotWithShape="1">
          <a:blip r:embed="rId3"/>
          <a:srcRect b="91972"/>
          <a:stretch/>
        </p:blipFill>
        <p:spPr>
          <a:xfrm>
            <a:off x="0" y="0"/>
            <a:ext cx="9153531" cy="889000"/>
          </a:xfrm>
          <a:prstGeom prst="rect">
            <a:avLst/>
          </a:prstGeom>
        </p:spPr>
      </p:pic>
      <p:sp>
        <p:nvSpPr>
          <p:cNvPr id="4" name="TextBox 3"/>
          <p:cNvSpPr txBox="1"/>
          <p:nvPr/>
        </p:nvSpPr>
        <p:spPr>
          <a:xfrm>
            <a:off x="4909842" y="6550223"/>
            <a:ext cx="4234159" cy="307777"/>
          </a:xfrm>
          <a:prstGeom prst="rect">
            <a:avLst/>
          </a:prstGeom>
          <a:noFill/>
        </p:spPr>
        <p:txBody>
          <a:bodyPr wrap="square" rtlCol="0" anchor="b">
            <a:spAutoFit/>
          </a:bodyPr>
          <a:lstStyle/>
          <a:p>
            <a:pPr algn="r"/>
            <a:r>
              <a:rPr lang="en-US" sz="1400" dirty="0" smtClean="0"/>
              <a:t>Rosen &amp; Pelli, in prep.</a:t>
            </a:r>
            <a:endParaRPr lang="en-US" sz="1400" dirty="0"/>
          </a:p>
        </p:txBody>
      </p:sp>
    </p:spTree>
    <p:extLst>
      <p:ext uri="{BB962C8B-B14F-4D97-AF65-F5344CB8AC3E}">
        <p14:creationId xmlns:p14="http://schemas.microsoft.com/office/powerpoint/2010/main" val="29077577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0" y="0"/>
            <a:ext cx="9144000" cy="5078313"/>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600" dirty="0">
                <a:ea typeface="ＭＳ Ｐゴシック" charset="-128"/>
                <a:cs typeface="ＭＳ Ｐゴシック" charset="-128"/>
              </a:rPr>
              <a:t>Classical view of object categories</a:t>
            </a:r>
          </a:p>
          <a:p>
            <a:pPr eaLnBrk="0" hangingPunct="0">
              <a:spcBef>
                <a:spcPct val="50000"/>
              </a:spcBef>
            </a:pPr>
            <a:r>
              <a:rPr lang="en-US" sz="2400" dirty="0" smtClean="0">
                <a:ea typeface="ＭＳ Ｐゴシック" charset="-128"/>
                <a:cs typeface="ＭＳ Ｐゴシック" charset="-128"/>
              </a:rPr>
              <a:t>Definition of the category </a:t>
            </a:r>
            <a:r>
              <a:rPr lang="en-US" sz="2400" dirty="0">
                <a:ea typeface="ＭＳ Ｐゴシック" charset="-128"/>
                <a:cs typeface="ＭＳ Ｐゴシック" charset="-128"/>
              </a:rPr>
              <a:t>specifies necessary and sufficient properties.</a:t>
            </a:r>
          </a:p>
          <a:p>
            <a:pPr eaLnBrk="0" hangingPunct="0">
              <a:spcBef>
                <a:spcPct val="50000"/>
              </a:spcBef>
            </a:pPr>
            <a:r>
              <a:rPr lang="en-US" sz="2400" b="1" i="1" dirty="0">
                <a:ea typeface="ＭＳ Ｐゴシック" charset="-128"/>
                <a:cs typeface="ＭＳ Ｐゴシック" charset="-128"/>
              </a:rPr>
              <a:t>Problems</a:t>
            </a:r>
            <a:endParaRPr lang="en-US" sz="2400" b="1" dirty="0">
              <a:ea typeface="ＭＳ Ｐゴシック" charset="-128"/>
              <a:cs typeface="ＭＳ Ｐゴシック" charset="-128"/>
            </a:endParaRPr>
          </a:p>
          <a:p>
            <a:pPr eaLnBrk="0" hangingPunct="0">
              <a:spcBef>
                <a:spcPct val="50000"/>
              </a:spcBef>
            </a:pPr>
            <a:r>
              <a:rPr lang="en-US" sz="2400" dirty="0">
                <a:ea typeface="ＭＳ Ｐゴシック" charset="-128"/>
                <a:cs typeface="ＭＳ Ｐゴシック" charset="-128"/>
              </a:rPr>
              <a:t>It’s hard to define most natural categories. (Wittgenstein)</a:t>
            </a:r>
          </a:p>
          <a:p>
            <a:pPr eaLnBrk="0" hangingPunct="0">
              <a:spcBef>
                <a:spcPct val="50000"/>
              </a:spcBef>
            </a:pPr>
            <a:r>
              <a:rPr lang="en-US" sz="2400" dirty="0">
                <a:ea typeface="ＭＳ Ｐゴシック" charset="-128"/>
                <a:cs typeface="ＭＳ Ｐゴシック" charset="-128"/>
              </a:rPr>
              <a:t>Fails to predict:</a:t>
            </a:r>
            <a:br>
              <a:rPr lang="en-US" sz="2400" dirty="0">
                <a:ea typeface="ＭＳ Ｐゴシック" charset="-128"/>
                <a:cs typeface="ＭＳ Ｐゴシック" charset="-128"/>
              </a:rPr>
            </a:br>
            <a:r>
              <a:rPr lang="en-US" sz="2400" dirty="0">
                <a:ea typeface="ＭＳ Ｐゴシック" charset="-128"/>
                <a:cs typeface="ＭＳ Ｐゴシック" charset="-128"/>
              </a:rPr>
              <a:t>typicality (freq. &amp; family resemblance) (</a:t>
            </a:r>
            <a:r>
              <a:rPr lang="en-US" sz="2400" dirty="0" err="1">
                <a:ea typeface="ＭＳ Ｐゴシック" charset="-128"/>
                <a:cs typeface="ＭＳ Ｐゴシック" charset="-128"/>
              </a:rPr>
              <a:t>Rosch</a:t>
            </a:r>
            <a:r>
              <a:rPr lang="en-US" sz="2400" dirty="0">
                <a:ea typeface="ＭＳ Ｐゴシック" charset="-128"/>
                <a:cs typeface="ＭＳ Ｐゴシック" charset="-128"/>
              </a:rPr>
              <a:t>)</a:t>
            </a:r>
            <a:br>
              <a:rPr lang="en-US" sz="2400" dirty="0">
                <a:ea typeface="ＭＳ Ｐゴシック" charset="-128"/>
                <a:cs typeface="ＭＳ Ｐゴシック" charset="-128"/>
              </a:rPr>
            </a:br>
            <a:r>
              <a:rPr lang="en-US" sz="2400" dirty="0">
                <a:ea typeface="ＭＳ Ｐゴシック" charset="-128"/>
                <a:cs typeface="ＭＳ Ｐゴシック" charset="-128"/>
              </a:rPr>
              <a:t>unclear membership</a:t>
            </a:r>
            <a:br>
              <a:rPr lang="en-US" sz="2400" dirty="0">
                <a:ea typeface="ＭＳ Ｐゴシック" charset="-128"/>
                <a:cs typeface="ＭＳ Ｐゴシック" charset="-128"/>
              </a:rPr>
            </a:br>
            <a:r>
              <a:rPr lang="en-US" sz="2400" dirty="0">
                <a:ea typeface="ＭＳ Ｐゴシック" charset="-128"/>
                <a:cs typeface="ＭＳ Ｐゴシック" charset="-128"/>
              </a:rPr>
              <a:t>intransitivity</a:t>
            </a:r>
          </a:p>
          <a:p>
            <a:pPr eaLnBrk="0" hangingPunct="0">
              <a:spcBef>
                <a:spcPct val="50000"/>
              </a:spcBef>
            </a:pPr>
            <a:endParaRPr lang="en-US" sz="2400" dirty="0">
              <a:ea typeface="ＭＳ Ｐゴシック" charset="-128"/>
              <a:cs typeface="ＭＳ Ｐゴシック" charset="-128"/>
            </a:endParaRPr>
          </a:p>
          <a:p>
            <a:pPr eaLnBrk="0" hangingPunct="0">
              <a:spcBef>
                <a:spcPct val="50000"/>
              </a:spcBef>
            </a:pPr>
            <a:endParaRPr lang="en-US" sz="2400" dirty="0">
              <a:ea typeface="ＭＳ Ｐゴシック" charset="-128"/>
              <a:cs typeface="ＭＳ Ｐゴシック" charset="-128"/>
            </a:endParaRPr>
          </a:p>
        </p:txBody>
      </p:sp>
      <p:sp>
        <p:nvSpPr>
          <p:cNvPr id="28675" name="Text Box 3"/>
          <p:cNvSpPr txBox="1">
            <a:spLocks noChangeArrowheads="1"/>
          </p:cNvSpPr>
          <p:nvPr/>
        </p:nvSpPr>
        <p:spPr bwMode="auto">
          <a:xfrm>
            <a:off x="0" y="6491287"/>
            <a:ext cx="9144000" cy="366713"/>
          </a:xfrm>
          <a:prstGeom prst="rect">
            <a:avLst/>
          </a:prstGeom>
          <a:noFill/>
          <a:ln w="9525">
            <a:noFill/>
            <a:miter lim="800000"/>
            <a:headEnd/>
            <a:tailEnd/>
          </a:ln>
        </p:spPr>
        <p:txBody>
          <a:bodyPr>
            <a:prstTxWarp prst="textNoShape">
              <a:avLst/>
            </a:prstTxWarp>
            <a:spAutoFit/>
          </a:bodyPr>
          <a:lstStyle/>
          <a:p>
            <a:pPr algn="r" eaLnBrk="0" hangingPunct="0">
              <a:spcBef>
                <a:spcPct val="50000"/>
              </a:spcBef>
            </a:pPr>
            <a:r>
              <a:rPr lang="en-US" dirty="0">
                <a:ea typeface="ＭＳ Ｐゴシック" charset="-128"/>
                <a:cs typeface="ＭＳ Ｐゴシック" charset="-128"/>
              </a:rPr>
              <a:t>Murphy 2002 </a:t>
            </a:r>
            <a:r>
              <a:rPr lang="en-US" i="1" dirty="0">
                <a:ea typeface="ＭＳ Ｐゴシック" charset="-128"/>
                <a:cs typeface="ＭＳ Ｐゴシック" charset="-128"/>
              </a:rPr>
              <a:t>The big book of concepts. </a:t>
            </a:r>
            <a:r>
              <a:rPr lang="en-US" dirty="0">
                <a:ea typeface="ＭＳ Ｐゴシック" charset="-128"/>
                <a:cs typeface="ＭＳ Ｐゴシック" charset="-128"/>
              </a:rPr>
              <a:t>Chapter 2.</a:t>
            </a:r>
          </a:p>
        </p:txBody>
      </p:sp>
    </p:spTree>
    <p:extLst>
      <p:ext uri="{BB962C8B-B14F-4D97-AF65-F5344CB8AC3E}">
        <p14:creationId xmlns:p14="http://schemas.microsoft.com/office/powerpoint/2010/main" val="39446057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6469"/>
            <a:ext cx="9144000" cy="3046988"/>
          </a:xfrm>
          <a:prstGeom prst="rect">
            <a:avLst/>
          </a:prstGeom>
          <a:noFill/>
        </p:spPr>
        <p:txBody>
          <a:bodyPr wrap="square" rtlCol="0">
            <a:spAutoFit/>
          </a:bodyPr>
          <a:lstStyle/>
          <a:p>
            <a:r>
              <a:rPr lang="en-US" sz="4800" dirty="0" smtClean="0"/>
              <a:t>* Thus, </a:t>
            </a:r>
            <a:r>
              <a:rPr lang="en-US" sz="4800" dirty="0"/>
              <a:t>the </a:t>
            </a:r>
            <a:r>
              <a:rPr lang="en-US" sz="4800" dirty="0" smtClean="0"/>
              <a:t>same conditions </a:t>
            </a:r>
            <a:r>
              <a:rPr lang="en-US" sz="4800" dirty="0"/>
              <a:t>that promote grouping also promote </a:t>
            </a:r>
            <a:r>
              <a:rPr lang="en-US" sz="4800" dirty="0" smtClean="0"/>
              <a:t>crowding. Perhaps crowding is the smallest available grouping.</a:t>
            </a:r>
            <a:r>
              <a:rPr lang="en-US" sz="4800" dirty="0" smtClean="0">
                <a:effectLst/>
              </a:rPr>
              <a:t> </a:t>
            </a:r>
            <a:endParaRPr lang="en-US" sz="4800" dirty="0"/>
          </a:p>
        </p:txBody>
      </p:sp>
      <p:sp>
        <p:nvSpPr>
          <p:cNvPr id="3" name="TextBox 2"/>
          <p:cNvSpPr txBox="1"/>
          <p:nvPr/>
        </p:nvSpPr>
        <p:spPr>
          <a:xfrm>
            <a:off x="4909842" y="6550223"/>
            <a:ext cx="4234159" cy="307777"/>
          </a:xfrm>
          <a:prstGeom prst="rect">
            <a:avLst/>
          </a:prstGeom>
          <a:noFill/>
        </p:spPr>
        <p:txBody>
          <a:bodyPr wrap="square" rtlCol="0" anchor="b">
            <a:spAutoFit/>
          </a:bodyPr>
          <a:lstStyle/>
          <a:p>
            <a:pPr algn="r"/>
            <a:r>
              <a:rPr lang="en-US" sz="1400" dirty="0" smtClean="0"/>
              <a:t>Rosen &amp; Pelli, in prep.</a:t>
            </a:r>
            <a:endParaRPr lang="en-US" sz="1400" dirty="0"/>
          </a:p>
        </p:txBody>
      </p:sp>
    </p:spTree>
    <p:extLst>
      <p:ext uri="{BB962C8B-B14F-4D97-AF65-F5344CB8AC3E}">
        <p14:creationId xmlns:p14="http://schemas.microsoft.com/office/powerpoint/2010/main" val="25488704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6469"/>
            <a:ext cx="9144000" cy="4524315"/>
          </a:xfrm>
          <a:prstGeom prst="rect">
            <a:avLst/>
          </a:prstGeom>
          <a:noFill/>
        </p:spPr>
        <p:txBody>
          <a:bodyPr wrap="square" rtlCol="0">
            <a:spAutoFit/>
          </a:bodyPr>
          <a:lstStyle/>
          <a:p>
            <a:r>
              <a:rPr lang="en-US" sz="7200" dirty="0" smtClean="0"/>
              <a:t>7 PRINCIPLES OF OBJECT RECOGNITION</a:t>
            </a:r>
          </a:p>
          <a:p>
            <a:r>
              <a:rPr lang="en-US" sz="4800" dirty="0" smtClean="0"/>
              <a:t>1-4.	Known</a:t>
            </a:r>
          </a:p>
          <a:p>
            <a:r>
              <a:rPr lang="en-US" sz="4800" dirty="0" smtClean="0"/>
              <a:t>5.		Proposed</a:t>
            </a:r>
          </a:p>
          <a:p>
            <a:r>
              <a:rPr lang="en-US" sz="4800" dirty="0" smtClean="0"/>
              <a:t>6-7.	Deduced</a:t>
            </a:r>
            <a:endParaRPr lang="en-US" sz="4800" dirty="0"/>
          </a:p>
        </p:txBody>
      </p:sp>
      <p:sp>
        <p:nvSpPr>
          <p:cNvPr id="3" name="TextBox 2"/>
          <p:cNvSpPr txBox="1"/>
          <p:nvPr/>
        </p:nvSpPr>
        <p:spPr>
          <a:xfrm>
            <a:off x="4909842" y="6550223"/>
            <a:ext cx="4234159" cy="307777"/>
          </a:xfrm>
          <a:prstGeom prst="rect">
            <a:avLst/>
          </a:prstGeom>
          <a:noFill/>
        </p:spPr>
        <p:txBody>
          <a:bodyPr wrap="square" rtlCol="0" anchor="b">
            <a:spAutoFit/>
          </a:bodyPr>
          <a:lstStyle/>
          <a:p>
            <a:pPr algn="r"/>
            <a:r>
              <a:rPr lang="en-US" sz="1400" dirty="0" smtClean="0"/>
              <a:t>Rosen &amp; Pelli, in prep.</a:t>
            </a:r>
            <a:endParaRPr lang="en-US" sz="1400" dirty="0"/>
          </a:p>
        </p:txBody>
      </p:sp>
    </p:spTree>
    <p:extLst>
      <p:ext uri="{BB962C8B-B14F-4D97-AF65-F5344CB8AC3E}">
        <p14:creationId xmlns:p14="http://schemas.microsoft.com/office/powerpoint/2010/main" val="19915147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6469"/>
            <a:ext cx="9144000" cy="6740307"/>
          </a:xfrm>
          <a:prstGeom prst="rect">
            <a:avLst/>
          </a:prstGeom>
          <a:noFill/>
        </p:spPr>
        <p:txBody>
          <a:bodyPr wrap="square" rtlCol="0">
            <a:spAutoFit/>
          </a:bodyPr>
          <a:lstStyle/>
          <a:p>
            <a:r>
              <a:rPr lang="en-US" sz="4800" dirty="0" smtClean="0"/>
              <a:t>KNOWN PRINCIPLES:</a:t>
            </a:r>
          </a:p>
          <a:p>
            <a:r>
              <a:rPr lang="en-US" sz="4800" dirty="0" smtClean="0"/>
              <a:t>1</a:t>
            </a:r>
            <a:r>
              <a:rPr lang="en-US" sz="4800" dirty="0"/>
              <a:t>. CROWDING. Crowding is a </a:t>
            </a:r>
            <a:r>
              <a:rPr lang="en-US" sz="4800" b="1" dirty="0"/>
              <a:t>bottleneck</a:t>
            </a:r>
            <a:r>
              <a:rPr lang="en-US" sz="4800" dirty="0"/>
              <a:t> in object recognition. </a:t>
            </a:r>
          </a:p>
          <a:p>
            <a:r>
              <a:rPr lang="en-US" sz="4800" dirty="0"/>
              <a:t>2. EXTENT OF </a:t>
            </a:r>
            <a:r>
              <a:rPr lang="en-US" sz="4800" dirty="0" smtClean="0"/>
              <a:t>CROWDING. </a:t>
            </a:r>
            <a:r>
              <a:rPr lang="en-US" sz="4800" dirty="0" err="1" smtClean="0"/>
              <a:t>Ecc</a:t>
            </a:r>
            <a:r>
              <a:rPr lang="en-US" sz="4800" dirty="0" smtClean="0"/>
              <a:t>. </a:t>
            </a:r>
            <a:r>
              <a:rPr lang="en-US" sz="4800" dirty="0"/>
              <a:t>d</a:t>
            </a:r>
            <a:r>
              <a:rPr lang="en-US" sz="4800" dirty="0" smtClean="0"/>
              <a:t>ep.</a:t>
            </a:r>
            <a:endParaRPr lang="en-US" sz="4800" dirty="0"/>
          </a:p>
          <a:p>
            <a:r>
              <a:rPr lang="en-US" sz="4800" dirty="0" smtClean="0"/>
              <a:t>3</a:t>
            </a:r>
            <a:r>
              <a:rPr lang="en-US" sz="4800" dirty="0"/>
              <a:t>. GROUPING. Grouping is the combining of elements to recognize a composite object</a:t>
            </a:r>
            <a:r>
              <a:rPr lang="en-US" sz="4800" dirty="0" smtClean="0"/>
              <a:t>.</a:t>
            </a:r>
            <a:endParaRPr lang="en-US" sz="4800" dirty="0"/>
          </a:p>
          <a:p>
            <a:r>
              <a:rPr lang="en-US" sz="4800" smtClean="0"/>
              <a:t>4</a:t>
            </a:r>
            <a:r>
              <a:rPr lang="en-US" sz="4800" dirty="0"/>
              <a:t>. EXTENT OF GROUPING. </a:t>
            </a:r>
            <a:r>
              <a:rPr lang="en-US" sz="4800" dirty="0" smtClean="0"/>
              <a:t>Independent of eccentricity.</a:t>
            </a:r>
            <a:endParaRPr lang="en-US" sz="4800" dirty="0"/>
          </a:p>
        </p:txBody>
      </p:sp>
      <p:sp>
        <p:nvSpPr>
          <p:cNvPr id="3" name="TextBox 2"/>
          <p:cNvSpPr txBox="1"/>
          <p:nvPr/>
        </p:nvSpPr>
        <p:spPr>
          <a:xfrm>
            <a:off x="4909842" y="6550223"/>
            <a:ext cx="4234159" cy="307777"/>
          </a:xfrm>
          <a:prstGeom prst="rect">
            <a:avLst/>
          </a:prstGeom>
          <a:noFill/>
        </p:spPr>
        <p:txBody>
          <a:bodyPr wrap="square" rtlCol="0" anchor="b">
            <a:spAutoFit/>
          </a:bodyPr>
          <a:lstStyle/>
          <a:p>
            <a:pPr algn="r"/>
            <a:r>
              <a:rPr lang="en-US" sz="1400" dirty="0" smtClean="0"/>
              <a:t>Rosen &amp; Pelli, in prep.</a:t>
            </a:r>
            <a:endParaRPr lang="en-US" sz="1400" dirty="0"/>
          </a:p>
        </p:txBody>
      </p:sp>
    </p:spTree>
    <p:extLst>
      <p:ext uri="{BB962C8B-B14F-4D97-AF65-F5344CB8AC3E}">
        <p14:creationId xmlns:p14="http://schemas.microsoft.com/office/powerpoint/2010/main" val="23253944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6469"/>
            <a:ext cx="9144000" cy="6555642"/>
          </a:xfrm>
          <a:prstGeom prst="rect">
            <a:avLst/>
          </a:prstGeom>
          <a:noFill/>
        </p:spPr>
        <p:txBody>
          <a:bodyPr wrap="square" rtlCol="0">
            <a:spAutoFit/>
          </a:bodyPr>
          <a:lstStyle/>
          <a:p>
            <a:r>
              <a:rPr lang="en-US" sz="4800" dirty="0" smtClean="0"/>
              <a:t>PROPOSED PRINCIPLE:</a:t>
            </a:r>
          </a:p>
          <a:p>
            <a:r>
              <a:rPr lang="en-US" sz="4800" dirty="0" smtClean="0"/>
              <a:t>5. CROWDING IS GROUPING. </a:t>
            </a:r>
            <a:r>
              <a:rPr lang="en-US" sz="3600" dirty="0" smtClean="0"/>
              <a:t>Crowding corresponds to the smallest available grouping at that retinal location. By “corresponds” we mean that crowding and grouping are both mediated by the same process of combining features for recognition over the same extent (the combining field). This is called “grouping” when recognition succeeds and “crowding” when recognition fails due to having too much in the combining field. </a:t>
            </a:r>
          </a:p>
        </p:txBody>
      </p:sp>
      <p:sp>
        <p:nvSpPr>
          <p:cNvPr id="3" name="TextBox 2"/>
          <p:cNvSpPr txBox="1"/>
          <p:nvPr/>
        </p:nvSpPr>
        <p:spPr>
          <a:xfrm>
            <a:off x="4909842" y="6550223"/>
            <a:ext cx="4234159" cy="307777"/>
          </a:xfrm>
          <a:prstGeom prst="rect">
            <a:avLst/>
          </a:prstGeom>
          <a:noFill/>
        </p:spPr>
        <p:txBody>
          <a:bodyPr wrap="square" rtlCol="0" anchor="b">
            <a:spAutoFit/>
          </a:bodyPr>
          <a:lstStyle/>
          <a:p>
            <a:pPr algn="r"/>
            <a:r>
              <a:rPr lang="en-US" sz="1400" dirty="0" smtClean="0"/>
              <a:t>Rosen &amp; Pelli, in prep.</a:t>
            </a:r>
            <a:endParaRPr lang="en-US" sz="1400" dirty="0"/>
          </a:p>
        </p:txBody>
      </p:sp>
    </p:spTree>
    <p:extLst>
      <p:ext uri="{BB962C8B-B14F-4D97-AF65-F5344CB8AC3E}">
        <p14:creationId xmlns:p14="http://schemas.microsoft.com/office/powerpoint/2010/main" val="5565382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6469"/>
            <a:ext cx="9144000" cy="6186309"/>
          </a:xfrm>
          <a:prstGeom prst="rect">
            <a:avLst/>
          </a:prstGeom>
          <a:noFill/>
        </p:spPr>
        <p:txBody>
          <a:bodyPr wrap="square" rtlCol="0">
            <a:spAutoFit/>
          </a:bodyPr>
          <a:lstStyle/>
          <a:p>
            <a:r>
              <a:rPr lang="en-US" sz="4800" dirty="0" smtClean="0"/>
              <a:t>DEDUCED PRINCIPLE:</a:t>
            </a:r>
          </a:p>
          <a:p>
            <a:r>
              <a:rPr lang="en-US" sz="4800" dirty="0" smtClean="0"/>
              <a:t>6. BIG GROUPING CORRESPONDS TO PERIPHERAL CROWDING. </a:t>
            </a:r>
            <a:r>
              <a:rPr lang="en-US" sz="2800" dirty="0" smtClean="0"/>
              <a:t>Grouping (anywhere) of any given extent corresponds to crowding at some eccentricity. In other words, recognition (by grouping) is unaffected by placing the object out at the eccentricity at which the extent of crowding matches the original extent of grouping (e.g. the object size). PROOF. By Principle 2, any given crowding extent occurs at some eccentricity. By 5, the minimum grouping extent at that eccentricity equals that crowding extent. Thus any given grouping extent corresponds to the crowding extent at some eccentricity.</a:t>
            </a:r>
          </a:p>
        </p:txBody>
      </p:sp>
      <p:sp>
        <p:nvSpPr>
          <p:cNvPr id="3" name="TextBox 2"/>
          <p:cNvSpPr txBox="1"/>
          <p:nvPr/>
        </p:nvSpPr>
        <p:spPr>
          <a:xfrm>
            <a:off x="4909842" y="6550223"/>
            <a:ext cx="4234159" cy="307777"/>
          </a:xfrm>
          <a:prstGeom prst="rect">
            <a:avLst/>
          </a:prstGeom>
          <a:noFill/>
        </p:spPr>
        <p:txBody>
          <a:bodyPr wrap="square" rtlCol="0" anchor="b">
            <a:spAutoFit/>
          </a:bodyPr>
          <a:lstStyle/>
          <a:p>
            <a:pPr algn="r"/>
            <a:r>
              <a:rPr lang="en-US" sz="1400" dirty="0" smtClean="0"/>
              <a:t>Rosen &amp; Pelli, in prep.</a:t>
            </a:r>
            <a:endParaRPr lang="en-US" sz="1400" dirty="0"/>
          </a:p>
        </p:txBody>
      </p:sp>
    </p:spTree>
    <p:extLst>
      <p:ext uri="{BB962C8B-B14F-4D97-AF65-F5344CB8AC3E}">
        <p14:creationId xmlns:p14="http://schemas.microsoft.com/office/powerpoint/2010/main" val="36104147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6469"/>
            <a:ext cx="9144000" cy="5509200"/>
          </a:xfrm>
          <a:prstGeom prst="rect">
            <a:avLst/>
          </a:prstGeom>
          <a:noFill/>
        </p:spPr>
        <p:txBody>
          <a:bodyPr wrap="square" rtlCol="0">
            <a:spAutoFit/>
          </a:bodyPr>
          <a:lstStyle/>
          <a:p>
            <a:r>
              <a:rPr lang="en-US" sz="4800" dirty="0" smtClean="0"/>
              <a:t>DEDUCED PRINCIPLE:</a:t>
            </a:r>
          </a:p>
          <a:p>
            <a:r>
              <a:rPr lang="en-US" sz="4800" dirty="0" smtClean="0"/>
              <a:t>7. UBIQUITOUS BOTTLENECK. </a:t>
            </a:r>
            <a:r>
              <a:rPr lang="en-US" sz="3200" dirty="0" smtClean="0"/>
              <a:t>The bottleneck is ubiquitous and applies to all grouping at every extent at any location. PROOF: By Principle 6, recognition at any given retinal location is equally good as recognition at the eccentricity at which the grouping extent equals the crowding extent. Since, there is a bottleneck at the eccentric site (Principle 1), and performance is equal (Principle 6), there must be an identical bottleneck at the original site as well. </a:t>
            </a:r>
          </a:p>
        </p:txBody>
      </p:sp>
      <p:sp>
        <p:nvSpPr>
          <p:cNvPr id="3" name="TextBox 2"/>
          <p:cNvSpPr txBox="1"/>
          <p:nvPr/>
        </p:nvSpPr>
        <p:spPr>
          <a:xfrm>
            <a:off x="4909842" y="6550223"/>
            <a:ext cx="4234159" cy="307777"/>
          </a:xfrm>
          <a:prstGeom prst="rect">
            <a:avLst/>
          </a:prstGeom>
          <a:noFill/>
        </p:spPr>
        <p:txBody>
          <a:bodyPr wrap="square" rtlCol="0" anchor="b">
            <a:spAutoFit/>
          </a:bodyPr>
          <a:lstStyle/>
          <a:p>
            <a:pPr algn="r"/>
            <a:r>
              <a:rPr lang="en-US" sz="1400" dirty="0" smtClean="0"/>
              <a:t>Rosen &amp; Pelli, in prep.</a:t>
            </a:r>
            <a:endParaRPr lang="en-US" sz="1400" dirty="0"/>
          </a:p>
        </p:txBody>
      </p:sp>
    </p:spTree>
    <p:extLst>
      <p:ext uri="{BB962C8B-B14F-4D97-AF65-F5344CB8AC3E}">
        <p14:creationId xmlns:p14="http://schemas.microsoft.com/office/powerpoint/2010/main" val="4300478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0" y="0"/>
            <a:ext cx="9144000" cy="6032500"/>
          </a:xfrm>
          <a:prstGeom prst="rect">
            <a:avLst/>
          </a:prstGeom>
          <a:noFill/>
          <a:ln w="9525">
            <a:noFill/>
            <a:miter lim="800000"/>
            <a:headEnd/>
            <a:tailEnd/>
          </a:ln>
        </p:spPr>
        <p:txBody>
          <a:bodyPr lIns="91429" tIns="45715" rIns="91429" bIns="45715">
            <a:prstTxWarp prst="textNoShape">
              <a:avLst/>
            </a:prstTxWarp>
            <a:spAutoFit/>
          </a:bodyPr>
          <a:lstStyle/>
          <a:p>
            <a:pPr eaLnBrk="0" hangingPunct="0">
              <a:spcBef>
                <a:spcPct val="50000"/>
              </a:spcBef>
            </a:pPr>
            <a:r>
              <a:rPr lang="en-US" sz="8000" dirty="0">
                <a:latin typeface="Adobe Jenson Pro" charset="0"/>
                <a:ea typeface="ＭＳ Ｐゴシック" charset="-128"/>
                <a:cs typeface="ＭＳ Ｐゴシック" charset="-128"/>
              </a:rPr>
              <a:t>Object recognition </a:t>
            </a:r>
            <a:r>
              <a:rPr lang="en-US" sz="8000" dirty="0" smtClean="0">
                <a:latin typeface="Adobe Jenson Pro" charset="0"/>
                <a:ea typeface="ＭＳ Ｐゴシック" charset="-128"/>
                <a:cs typeface="ＭＳ Ｐゴシック" charset="-128"/>
              </a:rPr>
              <a:t>3</a:t>
            </a:r>
            <a:endParaRPr lang="en-US" sz="8000" dirty="0">
              <a:latin typeface="Adobe Jenson Pro" charset="0"/>
              <a:ea typeface="ＭＳ Ｐゴシック" charset="-128"/>
              <a:cs typeface="ＭＳ Ｐゴシック" charset="-128"/>
            </a:endParaRPr>
          </a:p>
          <a:p>
            <a:pPr eaLnBrk="0" hangingPunct="0">
              <a:spcBef>
                <a:spcPct val="50000"/>
              </a:spcBef>
            </a:pPr>
            <a:endParaRPr lang="en-US" sz="3600" dirty="0">
              <a:latin typeface="Adobe Jenson Pro" charset="0"/>
              <a:ea typeface="ＭＳ Ｐゴシック" charset="-128"/>
              <a:cs typeface="ＭＳ Ｐゴシック" charset="-128"/>
            </a:endParaRPr>
          </a:p>
          <a:p>
            <a:pPr eaLnBrk="0" hangingPunct="0">
              <a:spcBef>
                <a:spcPct val="50000"/>
              </a:spcBef>
            </a:pPr>
            <a:r>
              <a:rPr lang="en-US" sz="3600" dirty="0" smtClean="0">
                <a:latin typeface="Adobe Jenson Pro" charset="0"/>
                <a:ea typeface="ＭＳ Ｐゴシック" charset="-128"/>
                <a:cs typeface="ＭＳ Ｐゴシック" charset="-128"/>
              </a:rPr>
              <a:t>Features</a:t>
            </a:r>
            <a:endParaRPr lang="en-US" sz="3600" dirty="0">
              <a:latin typeface="Adobe Jenson Pro" charset="0"/>
              <a:ea typeface="ＭＳ Ｐゴシック" charset="-128"/>
              <a:cs typeface="ＭＳ Ｐゴシック" charset="-128"/>
            </a:endParaRPr>
          </a:p>
          <a:p>
            <a:pPr eaLnBrk="0" hangingPunct="0">
              <a:spcBef>
                <a:spcPct val="50000"/>
              </a:spcBef>
            </a:pPr>
            <a:endParaRPr lang="en-US" sz="2400" dirty="0">
              <a:latin typeface="Adobe Jenson Pro" charset="0"/>
              <a:ea typeface="ＭＳ Ｐゴシック" charset="-128"/>
              <a:cs typeface="ＭＳ Ｐゴシック" charset="-128"/>
            </a:endParaRPr>
          </a:p>
          <a:p>
            <a:pPr eaLnBrk="0" hangingPunct="0">
              <a:spcBef>
                <a:spcPct val="50000"/>
              </a:spcBef>
            </a:pPr>
            <a:r>
              <a:rPr lang="en-US" sz="3600" dirty="0">
                <a:latin typeface="Adobe Jenson Pro" charset="0"/>
                <a:ea typeface="ＭＳ Ｐゴシック" charset="-128"/>
                <a:cs typeface="ＭＳ Ｐゴシック" charset="-128"/>
              </a:rPr>
              <a:t>Denis Pelli</a:t>
            </a:r>
          </a:p>
          <a:p>
            <a:pPr eaLnBrk="0" hangingPunct="0">
              <a:spcBef>
                <a:spcPct val="50000"/>
              </a:spcBef>
            </a:pPr>
            <a:r>
              <a:rPr lang="en-US" sz="2400" dirty="0">
                <a:latin typeface="Adobe Jenson Pro" charset="0"/>
                <a:ea typeface="ＭＳ Ｐゴシック" charset="-128"/>
                <a:cs typeface="ＭＳ Ｐゴシック" charset="-128"/>
              </a:rPr>
              <a:t>Psychology and Neural Science, NYU</a:t>
            </a:r>
          </a:p>
          <a:p>
            <a:pPr eaLnBrk="0" hangingPunct="0">
              <a:spcBef>
                <a:spcPct val="50000"/>
              </a:spcBef>
            </a:pPr>
            <a:r>
              <a:rPr lang="en-US" sz="2400" dirty="0">
                <a:latin typeface="Adobe Jenson Pro" charset="0"/>
                <a:ea typeface="ＭＳ Ｐゴシック" charset="-128"/>
                <a:cs typeface="ＭＳ Ｐゴシック" charset="-128"/>
              </a:rPr>
              <a:t>December </a:t>
            </a:r>
            <a:r>
              <a:rPr lang="en-US" sz="2400" dirty="0" smtClean="0">
                <a:latin typeface="Adobe Jenson Pro" charset="0"/>
                <a:ea typeface="ＭＳ Ｐゴシック" charset="-128"/>
                <a:cs typeface="ＭＳ Ｐゴシック" charset="-128"/>
              </a:rPr>
              <a:t>10, 2013</a:t>
            </a:r>
            <a:endParaRPr lang="en-US" sz="2400" dirty="0">
              <a:latin typeface="Adobe Jenson Pro" charset="0"/>
              <a:ea typeface="ＭＳ Ｐゴシック" charset="-128"/>
              <a:cs typeface="ＭＳ Ｐゴシック" charset="-128"/>
            </a:endParaRPr>
          </a:p>
          <a:p>
            <a:pPr eaLnBrk="0" hangingPunct="0"/>
            <a:endParaRPr lang="en-US" sz="2400" dirty="0">
              <a:latin typeface="Adobe Jenson Pro" charset="0"/>
              <a:ea typeface="ＭＳ Ｐゴシック" charset="-128"/>
              <a:cs typeface="ＭＳ Ｐゴシック" charset="-128"/>
            </a:endParaRPr>
          </a:p>
        </p:txBody>
      </p:sp>
    </p:spTree>
    <p:extLst>
      <p:ext uri="{BB962C8B-B14F-4D97-AF65-F5344CB8AC3E}">
        <p14:creationId xmlns:p14="http://schemas.microsoft.com/office/powerpoint/2010/main" val="21920772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0"/>
            <a:ext cx="9144000" cy="2800767"/>
          </a:xfrm>
          <a:prstGeom prst="rect">
            <a:avLst/>
          </a:prstGeom>
          <a:noFill/>
          <a:ln w="9525">
            <a:noFill/>
            <a:miter lim="800000"/>
            <a:headEnd/>
            <a:tailEnd/>
          </a:ln>
        </p:spPr>
        <p:txBody>
          <a:bodyPr>
            <a:prstTxWarp prst="textNoShape">
              <a:avLst/>
            </a:prstTxWarp>
            <a:spAutoFit/>
          </a:bodyPr>
          <a:lstStyle/>
          <a:p>
            <a:pPr>
              <a:spcBef>
                <a:spcPct val="50000"/>
              </a:spcBef>
            </a:pPr>
            <a:r>
              <a:rPr lang="en-US" sz="7200" dirty="0" smtClean="0"/>
              <a:t>Features</a:t>
            </a:r>
            <a:endParaRPr lang="en-US" sz="7200" dirty="0"/>
          </a:p>
          <a:p>
            <a:pPr>
              <a:spcBef>
                <a:spcPct val="50000"/>
              </a:spcBef>
            </a:pPr>
            <a:r>
              <a:rPr lang="en-US" sz="1600" dirty="0"/>
              <a:t>Same features for letter identification as for grating detection.</a:t>
            </a:r>
            <a:br>
              <a:rPr lang="en-US" sz="1600" dirty="0"/>
            </a:br>
            <a:r>
              <a:rPr lang="en-US" sz="1600" dirty="0"/>
              <a:t>Features do </a:t>
            </a:r>
            <a:r>
              <a:rPr lang="en-US" sz="1600" i="1" dirty="0"/>
              <a:t>not</a:t>
            </a:r>
            <a:r>
              <a:rPr lang="en-US" sz="1600" dirty="0"/>
              <a:t> scale with letter size.</a:t>
            </a:r>
            <a:br>
              <a:rPr lang="en-US" sz="1600" dirty="0"/>
            </a:br>
            <a:r>
              <a:rPr lang="en-US" sz="1600" dirty="0"/>
              <a:t>Features are detected independently</a:t>
            </a:r>
            <a:r>
              <a:rPr lang="en-US" sz="1600" dirty="0" smtClean="0"/>
              <a:t>.</a:t>
            </a:r>
          </a:p>
          <a:p>
            <a:pPr>
              <a:spcBef>
                <a:spcPct val="50000"/>
              </a:spcBef>
            </a:pPr>
            <a:r>
              <a:rPr lang="en-US" sz="1600" dirty="0" smtClean="0"/>
              <a:t>Feature are learned slowly, but feature combinations are learned quickly.</a:t>
            </a:r>
          </a:p>
          <a:p>
            <a:pPr>
              <a:spcBef>
                <a:spcPct val="50000"/>
              </a:spcBef>
            </a:pPr>
            <a:r>
              <a:rPr lang="en-US" sz="1600" dirty="0" smtClean="0"/>
              <a:t>Cues are efficiently combined only when they each independently code the same object.</a:t>
            </a:r>
            <a:endParaRPr lang="en-US" sz="1600" dirty="0"/>
          </a:p>
        </p:txBody>
      </p:sp>
    </p:spTree>
    <p:extLst>
      <p:ext uri="{BB962C8B-B14F-4D97-AF65-F5344CB8AC3E}">
        <p14:creationId xmlns:p14="http://schemas.microsoft.com/office/powerpoint/2010/main" val="7457574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6867" name="Text Box 3"/>
          <p:cNvSpPr txBox="1">
            <a:spLocks noChangeArrowheads="1"/>
          </p:cNvSpPr>
          <p:nvPr/>
        </p:nvSpPr>
        <p:spPr bwMode="auto">
          <a:xfrm>
            <a:off x="-76200" y="6553200"/>
            <a:ext cx="9220200" cy="304800"/>
          </a:xfrm>
          <a:prstGeom prst="rect">
            <a:avLst/>
          </a:prstGeom>
          <a:noFill/>
          <a:ln w="9525">
            <a:noFill/>
            <a:miter lim="800000"/>
            <a:headEnd/>
            <a:tailEnd/>
          </a:ln>
        </p:spPr>
        <p:txBody>
          <a:bodyPr>
            <a:prstTxWarp prst="textNoShape">
              <a:avLst/>
            </a:prstTxWarp>
            <a:spAutoFit/>
          </a:bodyPr>
          <a:lstStyle/>
          <a:p>
            <a:pPr algn="r"/>
            <a:r>
              <a:rPr lang="en-US" sz="1400">
                <a:solidFill>
                  <a:schemeClr val="bg1"/>
                </a:solidFill>
              </a:rPr>
              <a:t>Solomon &amp; Pelli (1994) </a:t>
            </a:r>
            <a:r>
              <a:rPr lang="en-US" sz="1400" i="1">
                <a:solidFill>
                  <a:schemeClr val="bg1"/>
                </a:solidFill>
              </a:rPr>
              <a:t>Nature</a:t>
            </a:r>
            <a:endParaRPr lang="en-US" sz="1400">
              <a:solidFill>
                <a:schemeClr val="bg1"/>
              </a:solidFill>
            </a:endParaRPr>
          </a:p>
        </p:txBody>
      </p:sp>
    </p:spTree>
    <p:extLst>
      <p:ext uri="{BB962C8B-B14F-4D97-AF65-F5344CB8AC3E}">
        <p14:creationId xmlns:p14="http://schemas.microsoft.com/office/powerpoint/2010/main" val="3173097079"/>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028"/>
          <p:cNvPicPr>
            <a:picLocks noChangeAspect="1" noChangeArrowheads="1"/>
          </p:cNvPicPr>
          <p:nvPr/>
        </p:nvPicPr>
        <p:blipFill>
          <a:blip r:embed="rId3"/>
          <a:srcRect l="6134" t="45662"/>
          <a:stretch>
            <a:fillRect/>
          </a:stretch>
        </p:blipFill>
        <p:spPr bwMode="auto">
          <a:xfrm>
            <a:off x="457200" y="0"/>
            <a:ext cx="6996113" cy="3717925"/>
          </a:xfrm>
          <a:prstGeom prst="rect">
            <a:avLst/>
          </a:prstGeom>
          <a:noFill/>
          <a:ln w="9525">
            <a:noFill/>
            <a:miter lim="800000"/>
            <a:headEnd/>
            <a:tailEnd/>
          </a:ln>
        </p:spPr>
      </p:pic>
      <p:sp>
        <p:nvSpPr>
          <p:cNvPr id="38915" name="Text Box 1029"/>
          <p:cNvSpPr txBox="1">
            <a:spLocks noChangeArrowheads="1"/>
          </p:cNvSpPr>
          <p:nvPr/>
        </p:nvSpPr>
        <p:spPr bwMode="auto">
          <a:xfrm>
            <a:off x="0" y="6550025"/>
            <a:ext cx="9144000" cy="304800"/>
          </a:xfrm>
          <a:prstGeom prst="rect">
            <a:avLst/>
          </a:prstGeom>
          <a:noFill/>
          <a:ln w="9525">
            <a:noFill/>
            <a:miter lim="800000"/>
            <a:headEnd/>
            <a:tailEnd/>
          </a:ln>
        </p:spPr>
        <p:txBody>
          <a:bodyPr>
            <a:prstTxWarp prst="textNoShape">
              <a:avLst/>
            </a:prstTxWarp>
            <a:spAutoFit/>
          </a:bodyPr>
          <a:lstStyle/>
          <a:p>
            <a:pPr algn="r"/>
            <a:r>
              <a:rPr lang="en-US" sz="1400"/>
              <a:t>Solomon &amp; Pelli (1994) </a:t>
            </a:r>
            <a:r>
              <a:rPr lang="en-US" sz="1400" i="1"/>
              <a:t>Nature</a:t>
            </a:r>
            <a:endParaRPr lang="en-US" sz="1400"/>
          </a:p>
        </p:txBody>
      </p:sp>
      <p:sp>
        <p:nvSpPr>
          <p:cNvPr id="38916" name="Text Box 1030"/>
          <p:cNvSpPr txBox="1">
            <a:spLocks noChangeArrowheads="1"/>
          </p:cNvSpPr>
          <p:nvPr/>
        </p:nvSpPr>
        <p:spPr bwMode="auto">
          <a:xfrm rot="-5400000">
            <a:off x="-42863" y="1252538"/>
            <a:ext cx="815975" cy="336550"/>
          </a:xfrm>
          <a:prstGeom prst="rect">
            <a:avLst/>
          </a:prstGeom>
          <a:noFill/>
          <a:ln w="9525">
            <a:noFill/>
            <a:miter lim="800000"/>
            <a:headEnd/>
            <a:tailEnd/>
          </a:ln>
        </p:spPr>
        <p:txBody>
          <a:bodyPr>
            <a:prstTxWarp prst="textNoShape">
              <a:avLst/>
            </a:prstTxWarp>
          </a:bodyPr>
          <a:lstStyle/>
          <a:p>
            <a:pPr>
              <a:spcBef>
                <a:spcPct val="50000"/>
              </a:spcBef>
            </a:pPr>
            <a:r>
              <a:rPr lang="en-US" sz="1600">
                <a:latin typeface="Times" charset="0"/>
              </a:rPr>
              <a:t>Gain</a:t>
            </a:r>
          </a:p>
        </p:txBody>
      </p:sp>
    </p:spTree>
    <p:extLst>
      <p:ext uri="{BB962C8B-B14F-4D97-AF65-F5344CB8AC3E}">
        <p14:creationId xmlns:p14="http://schemas.microsoft.com/office/powerpoint/2010/main" val="25566102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566063"/>
            <a:ext cx="1524000" cy="6278643"/>
          </a:xfrm>
          <a:prstGeom prst="rect">
            <a:avLst/>
          </a:prstGeom>
          <a:noFill/>
          <a:ln w="9525">
            <a:noFill/>
            <a:miter lim="800000"/>
            <a:headEnd/>
            <a:tailEnd/>
          </a:ln>
        </p:spPr>
        <p:txBody>
          <a:bodyPr>
            <a:prstTxWarp prst="textNoShape">
              <a:avLst/>
            </a:prstTxWarp>
            <a:spAutoFit/>
          </a:bodyPr>
          <a:lstStyle/>
          <a:p>
            <a:pPr eaLnBrk="0" hangingPunct="0"/>
            <a:r>
              <a:rPr lang="en-US" sz="2400" dirty="0">
                <a:ea typeface="ＭＳ Ｐゴシック" charset="-128"/>
                <a:cs typeface="ＭＳ Ｐゴシック" charset="-128"/>
              </a:rPr>
              <a:t>Furniture</a:t>
            </a:r>
          </a:p>
          <a:p>
            <a:pPr eaLnBrk="0" hangingPunct="0"/>
            <a:endParaRPr lang="en-US" dirty="0" smtClean="0">
              <a:ea typeface="ＭＳ Ｐゴシック" charset="-128"/>
              <a:cs typeface="ＭＳ Ｐゴシック" charset="-128"/>
            </a:endParaRPr>
          </a:p>
          <a:p>
            <a:pPr eaLnBrk="0" hangingPunct="0"/>
            <a:r>
              <a:rPr lang="en-US" dirty="0" smtClean="0">
                <a:ea typeface="ＭＳ Ｐゴシック" charset="-128"/>
                <a:cs typeface="ＭＳ Ｐゴシック" charset="-128"/>
              </a:rPr>
              <a:t>chair</a:t>
            </a:r>
            <a:endParaRPr lang="en-US" dirty="0">
              <a:ea typeface="ＭＳ Ｐゴシック" charset="-128"/>
              <a:cs typeface="ＭＳ Ｐゴシック" charset="-128"/>
            </a:endParaRPr>
          </a:p>
          <a:p>
            <a:pPr eaLnBrk="0" hangingPunct="0"/>
            <a:r>
              <a:rPr lang="en-US" dirty="0">
                <a:ea typeface="ＭＳ Ｐゴシック" charset="-128"/>
                <a:cs typeface="ＭＳ Ｐゴシック" charset="-128"/>
              </a:rPr>
              <a:t>sofa</a:t>
            </a:r>
          </a:p>
          <a:p>
            <a:pPr eaLnBrk="0" hangingPunct="0"/>
            <a:r>
              <a:rPr lang="en-US" dirty="0">
                <a:ea typeface="ＭＳ Ｐゴシック" charset="-128"/>
                <a:cs typeface="ＭＳ Ｐゴシック" charset="-128"/>
              </a:rPr>
              <a:t>table</a:t>
            </a:r>
          </a:p>
          <a:p>
            <a:pPr eaLnBrk="0" hangingPunct="0"/>
            <a:r>
              <a:rPr lang="en-US" dirty="0">
                <a:ea typeface="ＭＳ Ｐゴシック" charset="-128"/>
                <a:cs typeface="ＭＳ Ｐゴシック" charset="-128"/>
              </a:rPr>
              <a:t>dresser</a:t>
            </a:r>
          </a:p>
          <a:p>
            <a:pPr eaLnBrk="0" hangingPunct="0"/>
            <a:r>
              <a:rPr lang="en-US" dirty="0">
                <a:ea typeface="ＭＳ Ｐゴシック" charset="-128"/>
                <a:cs typeface="ＭＳ Ｐゴシック" charset="-128"/>
              </a:rPr>
              <a:t>desk</a:t>
            </a:r>
          </a:p>
          <a:p>
            <a:pPr eaLnBrk="0" hangingPunct="0"/>
            <a:r>
              <a:rPr lang="en-US" dirty="0">
                <a:ea typeface="ＭＳ Ｐゴシック" charset="-128"/>
                <a:cs typeface="ＭＳ Ｐゴシック" charset="-128"/>
              </a:rPr>
              <a:t>bed</a:t>
            </a:r>
          </a:p>
          <a:p>
            <a:pPr eaLnBrk="0" hangingPunct="0"/>
            <a:r>
              <a:rPr lang="en-US" dirty="0">
                <a:ea typeface="ＭＳ Ｐゴシック" charset="-128"/>
                <a:cs typeface="ＭＳ Ｐゴシック" charset="-128"/>
              </a:rPr>
              <a:t>bookcase</a:t>
            </a:r>
          </a:p>
          <a:p>
            <a:pPr eaLnBrk="0" hangingPunct="0"/>
            <a:r>
              <a:rPr lang="en-US" dirty="0">
                <a:ea typeface="ＭＳ Ｐゴシック" charset="-128"/>
                <a:cs typeface="ＭＳ Ｐゴシック" charset="-128"/>
              </a:rPr>
              <a:t>footstool</a:t>
            </a:r>
          </a:p>
          <a:p>
            <a:pPr eaLnBrk="0" hangingPunct="0"/>
            <a:r>
              <a:rPr lang="en-US" dirty="0">
                <a:ea typeface="ＭＳ Ｐゴシック" charset="-128"/>
                <a:cs typeface="ＭＳ Ｐゴシック" charset="-128"/>
              </a:rPr>
              <a:t>lamp</a:t>
            </a:r>
          </a:p>
          <a:p>
            <a:pPr eaLnBrk="0" hangingPunct="0"/>
            <a:r>
              <a:rPr lang="en-US" dirty="0">
                <a:ea typeface="ＭＳ Ｐゴシック" charset="-128"/>
                <a:cs typeface="ＭＳ Ｐゴシック" charset="-128"/>
              </a:rPr>
              <a:t>piano</a:t>
            </a:r>
          </a:p>
          <a:p>
            <a:pPr eaLnBrk="0" hangingPunct="0"/>
            <a:r>
              <a:rPr lang="en-US" dirty="0">
                <a:ea typeface="ＭＳ Ｐゴシック" charset="-128"/>
                <a:cs typeface="ＭＳ Ｐゴシック" charset="-128"/>
              </a:rPr>
              <a:t>cushion</a:t>
            </a:r>
          </a:p>
          <a:p>
            <a:pPr eaLnBrk="0" hangingPunct="0"/>
            <a:r>
              <a:rPr lang="en-US" dirty="0">
                <a:ea typeface="ＭＳ Ｐゴシック" charset="-128"/>
                <a:cs typeface="ＭＳ Ｐゴシック" charset="-128"/>
              </a:rPr>
              <a:t>mirror</a:t>
            </a:r>
          </a:p>
          <a:p>
            <a:pPr eaLnBrk="0" hangingPunct="0"/>
            <a:r>
              <a:rPr lang="en-US" dirty="0">
                <a:ea typeface="ＭＳ Ｐゴシック" charset="-128"/>
                <a:cs typeface="ＭＳ Ｐゴシック" charset="-128"/>
              </a:rPr>
              <a:t>rug</a:t>
            </a:r>
          </a:p>
          <a:p>
            <a:pPr eaLnBrk="0" hangingPunct="0"/>
            <a:r>
              <a:rPr lang="en-US" dirty="0">
                <a:ea typeface="ＭＳ Ｐゴシック" charset="-128"/>
                <a:cs typeface="ＭＳ Ｐゴシック" charset="-128"/>
              </a:rPr>
              <a:t>radio</a:t>
            </a:r>
          </a:p>
          <a:p>
            <a:pPr eaLnBrk="0" hangingPunct="0"/>
            <a:r>
              <a:rPr lang="en-US" dirty="0">
                <a:ea typeface="ＭＳ Ｐゴシック" charset="-128"/>
                <a:cs typeface="ＭＳ Ｐゴシック" charset="-128"/>
              </a:rPr>
              <a:t>stove</a:t>
            </a:r>
          </a:p>
          <a:p>
            <a:pPr eaLnBrk="0" hangingPunct="0"/>
            <a:r>
              <a:rPr lang="en-US" dirty="0">
                <a:ea typeface="ＭＳ Ｐゴシック" charset="-128"/>
                <a:cs typeface="ＭＳ Ｐゴシック" charset="-128"/>
              </a:rPr>
              <a:t>clock</a:t>
            </a:r>
          </a:p>
          <a:p>
            <a:pPr eaLnBrk="0" hangingPunct="0"/>
            <a:r>
              <a:rPr lang="en-US" dirty="0">
                <a:ea typeface="ＭＳ Ｐゴシック" charset="-128"/>
                <a:cs typeface="ＭＳ Ｐゴシック" charset="-128"/>
              </a:rPr>
              <a:t>picture</a:t>
            </a:r>
          </a:p>
          <a:p>
            <a:pPr eaLnBrk="0" hangingPunct="0"/>
            <a:r>
              <a:rPr lang="en-US" dirty="0">
                <a:ea typeface="ＭＳ Ｐゴシック" charset="-128"/>
                <a:cs typeface="ＭＳ Ｐゴシック" charset="-128"/>
              </a:rPr>
              <a:t>closet</a:t>
            </a:r>
          </a:p>
          <a:p>
            <a:pPr eaLnBrk="0" hangingPunct="0"/>
            <a:r>
              <a:rPr lang="en-US" dirty="0">
                <a:ea typeface="ＭＳ Ｐゴシック" charset="-128"/>
                <a:cs typeface="ＭＳ Ｐゴシック" charset="-128"/>
              </a:rPr>
              <a:t>vase</a:t>
            </a:r>
          </a:p>
          <a:p>
            <a:pPr eaLnBrk="0" hangingPunct="0"/>
            <a:r>
              <a:rPr lang="en-US" dirty="0">
                <a:ea typeface="ＭＳ Ｐゴシック" charset="-128"/>
                <a:cs typeface="ＭＳ Ｐゴシック" charset="-128"/>
              </a:rPr>
              <a:t>telephone</a:t>
            </a:r>
          </a:p>
        </p:txBody>
      </p:sp>
      <p:sp>
        <p:nvSpPr>
          <p:cNvPr id="30723" name="Rectangle 3"/>
          <p:cNvSpPr>
            <a:spLocks noChangeArrowheads="1"/>
          </p:cNvSpPr>
          <p:nvPr/>
        </p:nvSpPr>
        <p:spPr bwMode="auto">
          <a:xfrm>
            <a:off x="2514600" y="566063"/>
            <a:ext cx="1450638" cy="6278643"/>
          </a:xfrm>
          <a:prstGeom prst="rect">
            <a:avLst/>
          </a:prstGeom>
          <a:noFill/>
          <a:ln w="9525">
            <a:noFill/>
            <a:miter lim="800000"/>
            <a:headEnd/>
            <a:tailEnd/>
          </a:ln>
        </p:spPr>
        <p:txBody>
          <a:bodyPr wrap="none">
            <a:prstTxWarp prst="textNoShape">
              <a:avLst/>
            </a:prstTxWarp>
            <a:spAutoFit/>
          </a:bodyPr>
          <a:lstStyle/>
          <a:p>
            <a:pPr eaLnBrk="0" hangingPunct="0"/>
            <a:r>
              <a:rPr lang="en-US" sz="2400" dirty="0">
                <a:ea typeface="ＭＳ Ｐゴシック" charset="-128"/>
                <a:cs typeface="ＭＳ Ｐゴシック" charset="-128"/>
              </a:rPr>
              <a:t>Fruit</a:t>
            </a:r>
          </a:p>
          <a:p>
            <a:pPr eaLnBrk="0" hangingPunct="0"/>
            <a:endParaRPr lang="en-US" dirty="0" smtClean="0">
              <a:ea typeface="ＭＳ Ｐゴシック" charset="-128"/>
              <a:cs typeface="ＭＳ Ｐゴシック" charset="-128"/>
            </a:endParaRPr>
          </a:p>
          <a:p>
            <a:pPr eaLnBrk="0" hangingPunct="0"/>
            <a:r>
              <a:rPr lang="en-US" dirty="0" smtClean="0">
                <a:ea typeface="ＭＳ Ｐゴシック" charset="-128"/>
                <a:cs typeface="ＭＳ Ｐゴシック" charset="-128"/>
              </a:rPr>
              <a:t>orange</a:t>
            </a:r>
            <a:endParaRPr lang="en-US" dirty="0">
              <a:ea typeface="ＭＳ Ｐゴシック" charset="-128"/>
              <a:cs typeface="ＭＳ Ｐゴシック" charset="-128"/>
            </a:endParaRPr>
          </a:p>
          <a:p>
            <a:pPr eaLnBrk="0" hangingPunct="0"/>
            <a:r>
              <a:rPr lang="en-US" dirty="0">
                <a:ea typeface="ＭＳ Ｐゴシック" charset="-128"/>
                <a:cs typeface="ＭＳ Ｐゴシック" charset="-128"/>
              </a:rPr>
              <a:t>apple</a:t>
            </a:r>
          </a:p>
          <a:p>
            <a:pPr eaLnBrk="0" hangingPunct="0"/>
            <a:r>
              <a:rPr lang="en-US" dirty="0">
                <a:ea typeface="ＭＳ Ｐゴシック" charset="-128"/>
                <a:cs typeface="ＭＳ Ｐゴシック" charset="-128"/>
              </a:rPr>
              <a:t>banana</a:t>
            </a:r>
          </a:p>
          <a:p>
            <a:pPr eaLnBrk="0" hangingPunct="0"/>
            <a:r>
              <a:rPr lang="en-US" dirty="0">
                <a:ea typeface="ＭＳ Ｐゴシック" charset="-128"/>
                <a:cs typeface="ＭＳ Ｐゴシック" charset="-128"/>
              </a:rPr>
              <a:t>peach</a:t>
            </a:r>
          </a:p>
          <a:p>
            <a:pPr eaLnBrk="0" hangingPunct="0"/>
            <a:r>
              <a:rPr lang="en-US" dirty="0">
                <a:ea typeface="ＭＳ Ｐゴシック" charset="-128"/>
                <a:cs typeface="ＭＳ Ｐゴシック" charset="-128"/>
              </a:rPr>
              <a:t>pear</a:t>
            </a:r>
          </a:p>
          <a:p>
            <a:pPr eaLnBrk="0" hangingPunct="0"/>
            <a:r>
              <a:rPr lang="en-US" dirty="0">
                <a:ea typeface="ＭＳ Ｐゴシック" charset="-128"/>
                <a:cs typeface="ＭＳ Ｐゴシック" charset="-128"/>
              </a:rPr>
              <a:t>apricot</a:t>
            </a:r>
          </a:p>
          <a:p>
            <a:pPr eaLnBrk="0" hangingPunct="0"/>
            <a:r>
              <a:rPr lang="en-US" dirty="0">
                <a:ea typeface="ＭＳ Ｐゴシック" charset="-128"/>
                <a:cs typeface="ＭＳ Ｐゴシック" charset="-128"/>
              </a:rPr>
              <a:t>plum</a:t>
            </a:r>
          </a:p>
          <a:p>
            <a:pPr eaLnBrk="0" hangingPunct="0"/>
            <a:r>
              <a:rPr lang="en-US" dirty="0">
                <a:ea typeface="ＭＳ Ｐゴシック" charset="-128"/>
                <a:cs typeface="ＭＳ Ｐゴシック" charset="-128"/>
              </a:rPr>
              <a:t>grapes</a:t>
            </a:r>
          </a:p>
          <a:p>
            <a:pPr eaLnBrk="0" hangingPunct="0"/>
            <a:r>
              <a:rPr lang="en-US" dirty="0">
                <a:ea typeface="ＭＳ Ｐゴシック" charset="-128"/>
                <a:cs typeface="ＭＳ Ｐゴシック" charset="-128"/>
              </a:rPr>
              <a:t>strawberry</a:t>
            </a:r>
          </a:p>
          <a:p>
            <a:pPr eaLnBrk="0" hangingPunct="0"/>
            <a:r>
              <a:rPr lang="en-US" dirty="0">
                <a:ea typeface="ＭＳ Ｐゴシック" charset="-128"/>
                <a:cs typeface="ＭＳ Ｐゴシック" charset="-128"/>
              </a:rPr>
              <a:t>grapefruit</a:t>
            </a:r>
          </a:p>
          <a:p>
            <a:pPr eaLnBrk="0" hangingPunct="0"/>
            <a:r>
              <a:rPr lang="en-US" dirty="0">
                <a:ea typeface="ＭＳ Ｐゴシック" charset="-128"/>
                <a:cs typeface="ＭＳ Ｐゴシック" charset="-128"/>
              </a:rPr>
              <a:t>pineapple</a:t>
            </a:r>
          </a:p>
          <a:p>
            <a:pPr eaLnBrk="0" hangingPunct="0"/>
            <a:r>
              <a:rPr lang="en-US" dirty="0">
                <a:ea typeface="ＭＳ Ｐゴシック" charset="-128"/>
                <a:cs typeface="ＭＳ Ｐゴシック" charset="-128"/>
              </a:rPr>
              <a:t>blueberry</a:t>
            </a:r>
          </a:p>
          <a:p>
            <a:pPr eaLnBrk="0" hangingPunct="0"/>
            <a:r>
              <a:rPr lang="en-US" dirty="0">
                <a:ea typeface="ＭＳ Ｐゴシック" charset="-128"/>
                <a:cs typeface="ＭＳ Ｐゴシック" charset="-128"/>
              </a:rPr>
              <a:t>lemon</a:t>
            </a:r>
          </a:p>
          <a:p>
            <a:pPr eaLnBrk="0" hangingPunct="0"/>
            <a:r>
              <a:rPr lang="en-US" dirty="0">
                <a:ea typeface="ＭＳ Ｐゴシック" charset="-128"/>
                <a:cs typeface="ＭＳ Ｐゴシック" charset="-128"/>
              </a:rPr>
              <a:t>watermelon</a:t>
            </a:r>
          </a:p>
          <a:p>
            <a:pPr eaLnBrk="0" hangingPunct="0"/>
            <a:r>
              <a:rPr lang="en-US" dirty="0">
                <a:ea typeface="ＭＳ Ｐゴシック" charset="-128"/>
                <a:cs typeface="ＭＳ Ｐゴシック" charset="-128"/>
              </a:rPr>
              <a:t>honeydew</a:t>
            </a:r>
          </a:p>
          <a:p>
            <a:pPr eaLnBrk="0" hangingPunct="0"/>
            <a:r>
              <a:rPr lang="en-US" dirty="0">
                <a:ea typeface="ＭＳ Ｐゴシック" charset="-128"/>
                <a:cs typeface="ＭＳ Ｐゴシック" charset="-128"/>
              </a:rPr>
              <a:t>pomegranate</a:t>
            </a:r>
          </a:p>
          <a:p>
            <a:pPr eaLnBrk="0" hangingPunct="0"/>
            <a:r>
              <a:rPr lang="en-US" dirty="0">
                <a:ea typeface="ＭＳ Ｐゴシック" charset="-128"/>
                <a:cs typeface="ＭＳ Ｐゴシック" charset="-128"/>
              </a:rPr>
              <a:t>date</a:t>
            </a:r>
          </a:p>
          <a:p>
            <a:pPr eaLnBrk="0" hangingPunct="0"/>
            <a:r>
              <a:rPr lang="en-US" dirty="0">
                <a:ea typeface="ＭＳ Ｐゴシック" charset="-128"/>
                <a:cs typeface="ＭＳ Ｐゴシック" charset="-128"/>
              </a:rPr>
              <a:t>coconut</a:t>
            </a:r>
          </a:p>
          <a:p>
            <a:pPr eaLnBrk="0" hangingPunct="0"/>
            <a:r>
              <a:rPr lang="en-US" dirty="0">
                <a:ea typeface="ＭＳ Ｐゴシック" charset="-128"/>
                <a:cs typeface="ＭＳ Ｐゴシック" charset="-128"/>
              </a:rPr>
              <a:t>tomato</a:t>
            </a:r>
          </a:p>
          <a:p>
            <a:pPr eaLnBrk="0" hangingPunct="0"/>
            <a:r>
              <a:rPr lang="en-US" dirty="0">
                <a:ea typeface="ＭＳ Ｐゴシック" charset="-128"/>
                <a:cs typeface="ＭＳ Ｐゴシック" charset="-128"/>
              </a:rPr>
              <a:t>olive</a:t>
            </a:r>
          </a:p>
        </p:txBody>
      </p:sp>
      <p:sp>
        <p:nvSpPr>
          <p:cNvPr id="30724" name="Text Box 4"/>
          <p:cNvSpPr txBox="1">
            <a:spLocks noChangeArrowheads="1"/>
          </p:cNvSpPr>
          <p:nvPr/>
        </p:nvSpPr>
        <p:spPr bwMode="auto">
          <a:xfrm>
            <a:off x="0" y="0"/>
            <a:ext cx="9144000" cy="64633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600" dirty="0">
                <a:ea typeface="ＭＳ Ｐゴシック" charset="-128"/>
                <a:cs typeface="ＭＳ Ｐゴシック" charset="-128"/>
              </a:rPr>
              <a:t>Ordered by </a:t>
            </a:r>
            <a:r>
              <a:rPr lang="en-US" sz="3600" dirty="0" smtClean="0">
                <a:ea typeface="ＭＳ Ｐゴシック" charset="-128"/>
                <a:cs typeface="ＭＳ Ｐゴシック" charset="-128"/>
              </a:rPr>
              <a:t>typicality</a:t>
            </a:r>
            <a:endParaRPr lang="en-US" sz="3600" dirty="0">
              <a:ea typeface="ＭＳ Ｐゴシック" charset="-128"/>
              <a:cs typeface="ＭＳ Ｐゴシック" charset="-128"/>
            </a:endParaRPr>
          </a:p>
        </p:txBody>
      </p:sp>
      <p:sp>
        <p:nvSpPr>
          <p:cNvPr id="5" name="Text Box 4"/>
          <p:cNvSpPr txBox="1">
            <a:spLocks noChangeArrowheads="1"/>
          </p:cNvSpPr>
          <p:nvPr/>
        </p:nvSpPr>
        <p:spPr bwMode="auto">
          <a:xfrm>
            <a:off x="0" y="6387488"/>
            <a:ext cx="9144000" cy="457200"/>
          </a:xfrm>
          <a:prstGeom prst="rect">
            <a:avLst/>
          </a:prstGeom>
          <a:noFill/>
          <a:ln w="9525">
            <a:noFill/>
            <a:miter lim="800000"/>
            <a:headEnd/>
            <a:tailEnd/>
          </a:ln>
        </p:spPr>
        <p:txBody>
          <a:bodyPr>
            <a:prstTxWarp prst="textNoShape">
              <a:avLst/>
            </a:prstTxWarp>
            <a:spAutoFit/>
          </a:bodyPr>
          <a:lstStyle/>
          <a:p>
            <a:pPr algn="r" eaLnBrk="0" hangingPunct="0">
              <a:spcBef>
                <a:spcPct val="50000"/>
              </a:spcBef>
            </a:pPr>
            <a:r>
              <a:rPr lang="en-US" sz="2400" dirty="0">
                <a:ea typeface="ＭＳ Ｐゴシック" charset="-128"/>
                <a:cs typeface="ＭＳ Ｐゴシック" charset="-128"/>
              </a:rPr>
              <a:t>		</a:t>
            </a:r>
            <a:r>
              <a:rPr lang="en-US" dirty="0" err="1" smtClean="0">
                <a:ea typeface="ＭＳ Ｐゴシック" charset="-128"/>
                <a:cs typeface="ＭＳ Ｐゴシック" charset="-128"/>
              </a:rPr>
              <a:t>Rosch</a:t>
            </a:r>
            <a:r>
              <a:rPr lang="en-US" dirty="0" smtClean="0">
                <a:ea typeface="ＭＳ Ｐゴシック" charset="-128"/>
                <a:cs typeface="ＭＳ Ｐゴシック" charset="-128"/>
              </a:rPr>
              <a:t> </a:t>
            </a:r>
            <a:r>
              <a:rPr lang="en-US" dirty="0">
                <a:ea typeface="ＭＳ Ｐゴシック" charset="-128"/>
                <a:cs typeface="ＭＳ Ｐゴシック" charset="-128"/>
              </a:rPr>
              <a:t>and </a:t>
            </a:r>
            <a:r>
              <a:rPr lang="en-US" dirty="0" err="1">
                <a:ea typeface="ＭＳ Ｐゴシック" charset="-128"/>
                <a:cs typeface="ＭＳ Ｐゴシック" charset="-128"/>
              </a:rPr>
              <a:t>Mervis</a:t>
            </a:r>
            <a:r>
              <a:rPr lang="en-US" dirty="0">
                <a:ea typeface="ＭＳ Ｐゴシック" charset="-128"/>
                <a:cs typeface="ＭＳ Ｐゴシック" charset="-128"/>
              </a:rPr>
              <a:t> (1975</a:t>
            </a:r>
            <a:r>
              <a:rPr lang="en-US" dirty="0" smtClean="0">
                <a:ea typeface="ＭＳ Ｐゴシック" charset="-128"/>
                <a:cs typeface="ＭＳ Ｐゴシック" charset="-128"/>
              </a:rPr>
              <a:t>)</a:t>
            </a:r>
            <a:endParaRPr lang="en-US" sz="2400" dirty="0">
              <a:ea typeface="ＭＳ Ｐゴシック" charset="-128"/>
              <a:cs typeface="ＭＳ Ｐゴシック" charset="-128"/>
            </a:endParaRPr>
          </a:p>
        </p:txBody>
      </p:sp>
    </p:spTree>
    <p:extLst>
      <p:ext uri="{BB962C8B-B14F-4D97-AF65-F5344CB8AC3E}">
        <p14:creationId xmlns:p14="http://schemas.microsoft.com/office/powerpoint/2010/main" val="40300987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1066800" y="0"/>
            <a:ext cx="8077200" cy="6461125"/>
          </a:xfrm>
          <a:prstGeom prst="rect">
            <a:avLst/>
          </a:prstGeom>
          <a:noFill/>
          <a:ln w="9525">
            <a:noFill/>
            <a:miter lim="800000"/>
            <a:headEnd/>
            <a:tailEnd/>
          </a:ln>
        </p:spPr>
      </p:pic>
      <p:sp>
        <p:nvSpPr>
          <p:cNvPr id="40963" name="Text Box 3"/>
          <p:cNvSpPr txBox="1">
            <a:spLocks noChangeArrowheads="1"/>
          </p:cNvSpPr>
          <p:nvPr/>
        </p:nvSpPr>
        <p:spPr bwMode="auto">
          <a:xfrm>
            <a:off x="-228600" y="0"/>
            <a:ext cx="1295400" cy="5807075"/>
          </a:xfrm>
          <a:prstGeom prst="rect">
            <a:avLst/>
          </a:prstGeom>
          <a:noFill/>
          <a:ln w="9525">
            <a:noFill/>
            <a:miter lim="800000"/>
            <a:headEnd/>
            <a:tailEnd/>
          </a:ln>
        </p:spPr>
        <p:txBody>
          <a:bodyPr>
            <a:prstTxWarp prst="textNoShape">
              <a:avLst/>
            </a:prstTxWarp>
            <a:spAutoFit/>
          </a:bodyPr>
          <a:lstStyle/>
          <a:p>
            <a:pPr algn="r"/>
            <a:r>
              <a:rPr lang="en-US" sz="2500">
                <a:latin typeface="Helvetica" charset="0"/>
              </a:rPr>
              <a:t>c/letter</a:t>
            </a:r>
          </a:p>
          <a:p>
            <a:pPr algn="r"/>
            <a:endParaRPr lang="en-US" sz="2500">
              <a:latin typeface="Helvetica" charset="0"/>
            </a:endParaRPr>
          </a:p>
          <a:p>
            <a:pPr algn="r"/>
            <a:r>
              <a:rPr lang="en-US" sz="2500">
                <a:latin typeface="Helvetica" charset="0"/>
              </a:rPr>
              <a:t>0.15</a:t>
            </a:r>
          </a:p>
          <a:p>
            <a:pPr algn="r"/>
            <a:endParaRPr lang="en-US" sz="2500">
              <a:latin typeface="Helvetica" charset="0"/>
            </a:endParaRPr>
          </a:p>
          <a:p>
            <a:pPr algn="r"/>
            <a:endParaRPr lang="en-US" sz="2500">
              <a:latin typeface="Helvetica" charset="0"/>
            </a:endParaRPr>
          </a:p>
          <a:p>
            <a:pPr algn="r"/>
            <a:endParaRPr lang="en-US" sz="2500">
              <a:latin typeface="Helvetica" charset="0"/>
            </a:endParaRPr>
          </a:p>
          <a:p>
            <a:pPr algn="r"/>
            <a:r>
              <a:rPr lang="en-US" sz="2500">
                <a:latin typeface="Helvetica" charset="0"/>
              </a:rPr>
              <a:t>0.6 </a:t>
            </a:r>
          </a:p>
          <a:p>
            <a:pPr algn="r"/>
            <a:endParaRPr lang="en-US" sz="2500">
              <a:latin typeface="Helvetica" charset="0"/>
            </a:endParaRPr>
          </a:p>
          <a:p>
            <a:pPr algn="r"/>
            <a:endParaRPr lang="en-US" sz="2500">
              <a:latin typeface="Helvetica" charset="0"/>
            </a:endParaRPr>
          </a:p>
          <a:p>
            <a:pPr algn="r"/>
            <a:endParaRPr lang="en-US" sz="2500">
              <a:latin typeface="Helvetica" charset="0"/>
            </a:endParaRPr>
          </a:p>
          <a:p>
            <a:pPr algn="r"/>
            <a:r>
              <a:rPr lang="en-US" sz="2500">
                <a:latin typeface="Helvetica" charset="0"/>
              </a:rPr>
              <a:t>2.4 </a:t>
            </a:r>
          </a:p>
          <a:p>
            <a:pPr algn="r"/>
            <a:endParaRPr lang="en-US" sz="2500">
              <a:latin typeface="Helvetica" charset="0"/>
            </a:endParaRPr>
          </a:p>
          <a:p>
            <a:pPr algn="r"/>
            <a:endParaRPr lang="en-US" sz="2500">
              <a:latin typeface="Helvetica" charset="0"/>
            </a:endParaRPr>
          </a:p>
          <a:p>
            <a:pPr algn="r"/>
            <a:endParaRPr lang="en-US" sz="2500">
              <a:latin typeface="Helvetica" charset="0"/>
            </a:endParaRPr>
          </a:p>
          <a:p>
            <a:pPr algn="r"/>
            <a:r>
              <a:rPr lang="en-US" sz="2500">
                <a:latin typeface="Helvetica" charset="0"/>
              </a:rPr>
              <a:t>9.7 </a:t>
            </a:r>
          </a:p>
        </p:txBody>
      </p:sp>
      <p:sp>
        <p:nvSpPr>
          <p:cNvPr id="40964" name="Rectangle 4"/>
          <p:cNvSpPr>
            <a:spLocks noChangeArrowheads="1"/>
          </p:cNvSpPr>
          <p:nvPr/>
        </p:nvSpPr>
        <p:spPr bwMode="auto">
          <a:xfrm>
            <a:off x="0" y="6477000"/>
            <a:ext cx="9144000" cy="381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40965" name="Text Box 5"/>
          <p:cNvSpPr txBox="1">
            <a:spLocks noChangeArrowheads="1"/>
          </p:cNvSpPr>
          <p:nvPr/>
        </p:nvSpPr>
        <p:spPr bwMode="auto">
          <a:xfrm>
            <a:off x="441325" y="17922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0966" name="Text Box 6"/>
          <p:cNvSpPr txBox="1">
            <a:spLocks noChangeArrowheads="1"/>
          </p:cNvSpPr>
          <p:nvPr/>
        </p:nvSpPr>
        <p:spPr bwMode="auto">
          <a:xfrm>
            <a:off x="0" y="6553200"/>
            <a:ext cx="9144000" cy="290513"/>
          </a:xfrm>
          <a:prstGeom prst="rect">
            <a:avLst/>
          </a:prstGeom>
          <a:noFill/>
          <a:ln w="9525">
            <a:noFill/>
            <a:miter lim="800000"/>
            <a:headEnd/>
            <a:tailEnd/>
          </a:ln>
        </p:spPr>
        <p:txBody>
          <a:bodyPr>
            <a:prstTxWarp prst="textNoShape">
              <a:avLst/>
            </a:prstTxWarp>
            <a:spAutoFit/>
          </a:bodyPr>
          <a:lstStyle/>
          <a:p>
            <a:pPr algn="r"/>
            <a:r>
              <a:rPr lang="en-US" sz="1300">
                <a:solidFill>
                  <a:schemeClr val="bg2"/>
                </a:solidFill>
              </a:rPr>
              <a:t>Majaj, Liang, Martelli, Berger &amp; Pelli (2003) Vision Sciences Society</a:t>
            </a:r>
            <a:endParaRPr lang="en-US" sz="1400">
              <a:solidFill>
                <a:schemeClr val="bg2"/>
              </a:solidFill>
            </a:endParaRPr>
          </a:p>
        </p:txBody>
      </p:sp>
    </p:spTree>
    <p:extLst>
      <p:ext uri="{BB962C8B-B14F-4D97-AF65-F5344CB8AC3E}">
        <p14:creationId xmlns:p14="http://schemas.microsoft.com/office/powerpoint/2010/main" val="29353048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srcRect t="10834" b="14166"/>
          <a:stretch>
            <a:fillRect/>
          </a:stretch>
        </p:blipFill>
        <p:spPr bwMode="auto">
          <a:xfrm>
            <a:off x="0" y="0"/>
            <a:ext cx="9144000" cy="6858000"/>
          </a:xfrm>
          <a:prstGeom prst="rect">
            <a:avLst/>
          </a:prstGeom>
          <a:noFill/>
          <a:ln w="9525">
            <a:noFill/>
            <a:miter lim="800000"/>
            <a:headEnd/>
            <a:tailEnd/>
          </a:ln>
        </p:spPr>
      </p:pic>
      <p:sp>
        <p:nvSpPr>
          <p:cNvPr id="43011" name="Text Box 3"/>
          <p:cNvSpPr txBox="1">
            <a:spLocks noChangeArrowheads="1"/>
          </p:cNvSpPr>
          <p:nvPr/>
        </p:nvSpPr>
        <p:spPr bwMode="auto">
          <a:xfrm>
            <a:off x="0" y="6337300"/>
            <a:ext cx="9144000" cy="517525"/>
          </a:xfrm>
          <a:prstGeom prst="rect">
            <a:avLst/>
          </a:prstGeom>
          <a:noFill/>
          <a:ln w="9525">
            <a:noFill/>
            <a:miter lim="800000"/>
            <a:headEnd/>
            <a:tailEnd/>
          </a:ln>
        </p:spPr>
        <p:txBody>
          <a:bodyPr>
            <a:prstTxWarp prst="textNoShape">
              <a:avLst/>
            </a:prstTxWarp>
            <a:spAutoFit/>
          </a:bodyPr>
          <a:lstStyle/>
          <a:p>
            <a:endParaRPr lang="en-US" sz="1400">
              <a:solidFill>
                <a:srgbClr val="000000"/>
              </a:solidFill>
            </a:endParaRPr>
          </a:p>
          <a:p>
            <a:pPr algn="r"/>
            <a:r>
              <a:rPr lang="en-US" sz="1400">
                <a:solidFill>
                  <a:srgbClr val="000000"/>
                </a:solidFill>
              </a:rPr>
              <a:t>Majaj, Pelli, Kurshan, &amp; Palomares (2002) </a:t>
            </a:r>
            <a:r>
              <a:rPr lang="en-US" sz="1400" i="1">
                <a:solidFill>
                  <a:srgbClr val="000000"/>
                </a:solidFill>
              </a:rPr>
              <a:t>Vision Research</a:t>
            </a:r>
            <a:endParaRPr lang="en-US" sz="1400">
              <a:solidFill>
                <a:srgbClr val="000000"/>
              </a:solidFill>
            </a:endParaRPr>
          </a:p>
        </p:txBody>
      </p:sp>
    </p:spTree>
    <p:extLst>
      <p:ext uri="{BB962C8B-B14F-4D97-AF65-F5344CB8AC3E}">
        <p14:creationId xmlns:p14="http://schemas.microsoft.com/office/powerpoint/2010/main" val="12198697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srcRect/>
          <a:stretch>
            <a:fillRect/>
          </a:stretch>
        </p:blipFill>
        <p:spPr bwMode="auto">
          <a:xfrm>
            <a:off x="2286000" y="1143000"/>
            <a:ext cx="4570413" cy="4570413"/>
          </a:xfrm>
          <a:prstGeom prst="rect">
            <a:avLst/>
          </a:prstGeom>
          <a:noFill/>
          <a:ln w="9525">
            <a:noFill/>
            <a:miter lim="800000"/>
            <a:headEnd/>
            <a:tailEnd/>
          </a:ln>
        </p:spPr>
      </p:pic>
      <p:sp>
        <p:nvSpPr>
          <p:cNvPr id="45059" name="Text Box 3"/>
          <p:cNvSpPr txBox="1">
            <a:spLocks noChangeArrowheads="1"/>
          </p:cNvSpPr>
          <p:nvPr/>
        </p:nvSpPr>
        <p:spPr bwMode="auto">
          <a:xfrm>
            <a:off x="0" y="6337300"/>
            <a:ext cx="9144000" cy="517525"/>
          </a:xfrm>
          <a:prstGeom prst="rect">
            <a:avLst/>
          </a:prstGeom>
          <a:noFill/>
          <a:ln w="9525">
            <a:noFill/>
            <a:miter lim="800000"/>
            <a:headEnd/>
            <a:tailEnd/>
          </a:ln>
        </p:spPr>
        <p:txBody>
          <a:bodyPr>
            <a:prstTxWarp prst="textNoShape">
              <a:avLst/>
            </a:prstTxWarp>
            <a:spAutoFit/>
          </a:bodyPr>
          <a:lstStyle/>
          <a:p>
            <a:endParaRPr lang="en-US" sz="1400">
              <a:solidFill>
                <a:srgbClr val="000000"/>
              </a:solidFill>
            </a:endParaRPr>
          </a:p>
          <a:p>
            <a:pPr algn="r"/>
            <a:r>
              <a:rPr lang="en-US" sz="1400">
                <a:solidFill>
                  <a:srgbClr val="000000"/>
                </a:solidFill>
              </a:rPr>
              <a:t>Majaj, Pelli, Kurshan, &amp; Palomares (2002) </a:t>
            </a:r>
            <a:r>
              <a:rPr lang="en-US" sz="1400" i="1">
                <a:solidFill>
                  <a:srgbClr val="000000"/>
                </a:solidFill>
              </a:rPr>
              <a:t>Vision Research</a:t>
            </a:r>
            <a:endParaRPr lang="en-US" sz="1400">
              <a:solidFill>
                <a:srgbClr val="000000"/>
              </a:solidFill>
            </a:endParaRPr>
          </a:p>
        </p:txBody>
      </p:sp>
    </p:spTree>
    <p:extLst>
      <p:ext uri="{BB962C8B-B14F-4D97-AF65-F5344CB8AC3E}">
        <p14:creationId xmlns:p14="http://schemas.microsoft.com/office/powerpoint/2010/main" val="403627170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srcRect/>
          <a:stretch>
            <a:fillRect/>
          </a:stretch>
        </p:blipFill>
        <p:spPr bwMode="auto">
          <a:xfrm>
            <a:off x="3429000" y="2286000"/>
            <a:ext cx="2286000" cy="2286000"/>
          </a:xfrm>
          <a:prstGeom prst="rect">
            <a:avLst/>
          </a:prstGeom>
          <a:noFill/>
          <a:ln w="9525">
            <a:noFill/>
            <a:miter lim="800000"/>
            <a:headEnd/>
            <a:tailEnd/>
          </a:ln>
        </p:spPr>
      </p:pic>
      <p:sp>
        <p:nvSpPr>
          <p:cNvPr id="47107" name="Text Box 3"/>
          <p:cNvSpPr txBox="1">
            <a:spLocks noChangeArrowheads="1"/>
          </p:cNvSpPr>
          <p:nvPr/>
        </p:nvSpPr>
        <p:spPr bwMode="auto">
          <a:xfrm>
            <a:off x="0" y="6337300"/>
            <a:ext cx="9144000" cy="517525"/>
          </a:xfrm>
          <a:prstGeom prst="rect">
            <a:avLst/>
          </a:prstGeom>
          <a:noFill/>
          <a:ln w="9525">
            <a:noFill/>
            <a:miter lim="800000"/>
            <a:headEnd/>
            <a:tailEnd/>
          </a:ln>
        </p:spPr>
        <p:txBody>
          <a:bodyPr>
            <a:prstTxWarp prst="textNoShape">
              <a:avLst/>
            </a:prstTxWarp>
            <a:spAutoFit/>
          </a:bodyPr>
          <a:lstStyle/>
          <a:p>
            <a:endParaRPr lang="en-US" sz="1400">
              <a:solidFill>
                <a:srgbClr val="000000"/>
              </a:solidFill>
            </a:endParaRPr>
          </a:p>
          <a:p>
            <a:pPr algn="r"/>
            <a:r>
              <a:rPr lang="en-US" sz="1400">
                <a:solidFill>
                  <a:srgbClr val="000000"/>
                </a:solidFill>
              </a:rPr>
              <a:t>Majaj, Pelli, Kurshan, &amp; Palomares (2002) </a:t>
            </a:r>
            <a:r>
              <a:rPr lang="en-US" sz="1400" i="1">
                <a:solidFill>
                  <a:srgbClr val="000000"/>
                </a:solidFill>
              </a:rPr>
              <a:t>Vision Research</a:t>
            </a:r>
            <a:endParaRPr lang="en-US" sz="1400">
              <a:solidFill>
                <a:srgbClr val="000000"/>
              </a:solidFill>
            </a:endParaRPr>
          </a:p>
        </p:txBody>
      </p:sp>
    </p:spTree>
    <p:extLst>
      <p:ext uri="{BB962C8B-B14F-4D97-AF65-F5344CB8AC3E}">
        <p14:creationId xmlns:p14="http://schemas.microsoft.com/office/powerpoint/2010/main" val="26774401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a:stretch>
            <a:fillRect/>
          </a:stretch>
        </p:blipFill>
        <p:spPr bwMode="auto">
          <a:xfrm>
            <a:off x="4022725" y="2879725"/>
            <a:ext cx="1096963" cy="1096963"/>
          </a:xfrm>
          <a:prstGeom prst="rect">
            <a:avLst/>
          </a:prstGeom>
          <a:noFill/>
          <a:ln w="9525">
            <a:noFill/>
            <a:miter lim="800000"/>
            <a:headEnd/>
            <a:tailEnd/>
          </a:ln>
        </p:spPr>
      </p:pic>
      <p:sp>
        <p:nvSpPr>
          <p:cNvPr id="49155" name="Text Box 3"/>
          <p:cNvSpPr txBox="1">
            <a:spLocks noChangeArrowheads="1"/>
          </p:cNvSpPr>
          <p:nvPr/>
        </p:nvSpPr>
        <p:spPr bwMode="auto">
          <a:xfrm>
            <a:off x="0" y="6337300"/>
            <a:ext cx="9144000" cy="517525"/>
          </a:xfrm>
          <a:prstGeom prst="rect">
            <a:avLst/>
          </a:prstGeom>
          <a:noFill/>
          <a:ln w="9525">
            <a:noFill/>
            <a:miter lim="800000"/>
            <a:headEnd/>
            <a:tailEnd/>
          </a:ln>
        </p:spPr>
        <p:txBody>
          <a:bodyPr>
            <a:prstTxWarp prst="textNoShape">
              <a:avLst/>
            </a:prstTxWarp>
            <a:spAutoFit/>
          </a:bodyPr>
          <a:lstStyle/>
          <a:p>
            <a:endParaRPr lang="en-US" sz="1400">
              <a:solidFill>
                <a:srgbClr val="000000"/>
              </a:solidFill>
            </a:endParaRPr>
          </a:p>
          <a:p>
            <a:pPr algn="r"/>
            <a:r>
              <a:rPr lang="en-US" sz="1400">
                <a:solidFill>
                  <a:srgbClr val="000000"/>
                </a:solidFill>
              </a:rPr>
              <a:t>Majaj, Pelli, Kurshan, &amp; Palomares (2002) </a:t>
            </a:r>
            <a:r>
              <a:rPr lang="en-US" sz="1400" i="1">
                <a:solidFill>
                  <a:srgbClr val="000000"/>
                </a:solidFill>
              </a:rPr>
              <a:t>Vision Research</a:t>
            </a:r>
            <a:endParaRPr lang="en-US" sz="1400">
              <a:solidFill>
                <a:srgbClr val="000000"/>
              </a:solidFill>
            </a:endParaRPr>
          </a:p>
        </p:txBody>
      </p:sp>
    </p:spTree>
    <p:extLst>
      <p:ext uri="{BB962C8B-B14F-4D97-AF65-F5344CB8AC3E}">
        <p14:creationId xmlns:p14="http://schemas.microsoft.com/office/powerpoint/2010/main" val="17626815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srcRect/>
          <a:stretch>
            <a:fillRect/>
          </a:stretch>
        </p:blipFill>
        <p:spPr bwMode="auto">
          <a:xfrm>
            <a:off x="4297363" y="3154363"/>
            <a:ext cx="547687" cy="547687"/>
          </a:xfrm>
          <a:prstGeom prst="rect">
            <a:avLst/>
          </a:prstGeom>
          <a:noFill/>
          <a:ln w="9525">
            <a:noFill/>
            <a:miter lim="800000"/>
            <a:headEnd/>
            <a:tailEnd/>
          </a:ln>
        </p:spPr>
      </p:pic>
      <p:sp>
        <p:nvSpPr>
          <p:cNvPr id="51203" name="Text Box 3"/>
          <p:cNvSpPr txBox="1">
            <a:spLocks noChangeArrowheads="1"/>
          </p:cNvSpPr>
          <p:nvPr/>
        </p:nvSpPr>
        <p:spPr bwMode="auto">
          <a:xfrm>
            <a:off x="0" y="6337300"/>
            <a:ext cx="9144000" cy="517525"/>
          </a:xfrm>
          <a:prstGeom prst="rect">
            <a:avLst/>
          </a:prstGeom>
          <a:noFill/>
          <a:ln w="9525">
            <a:noFill/>
            <a:miter lim="800000"/>
            <a:headEnd/>
            <a:tailEnd/>
          </a:ln>
        </p:spPr>
        <p:txBody>
          <a:bodyPr>
            <a:prstTxWarp prst="textNoShape">
              <a:avLst/>
            </a:prstTxWarp>
            <a:spAutoFit/>
          </a:bodyPr>
          <a:lstStyle/>
          <a:p>
            <a:endParaRPr lang="en-US" sz="1400">
              <a:solidFill>
                <a:srgbClr val="000000"/>
              </a:solidFill>
            </a:endParaRPr>
          </a:p>
          <a:p>
            <a:pPr algn="r"/>
            <a:r>
              <a:rPr lang="en-US" sz="1400">
                <a:solidFill>
                  <a:srgbClr val="000000"/>
                </a:solidFill>
              </a:rPr>
              <a:t>Majaj, Pelli, Kurshan, &amp; Palomares (2002) </a:t>
            </a:r>
            <a:r>
              <a:rPr lang="en-US" sz="1400" i="1">
                <a:solidFill>
                  <a:srgbClr val="000000"/>
                </a:solidFill>
              </a:rPr>
              <a:t>Vision Research</a:t>
            </a:r>
            <a:endParaRPr lang="en-US" sz="1400">
              <a:solidFill>
                <a:srgbClr val="000000"/>
              </a:solidFill>
            </a:endParaRPr>
          </a:p>
        </p:txBody>
      </p:sp>
    </p:spTree>
    <p:extLst>
      <p:ext uri="{BB962C8B-B14F-4D97-AF65-F5344CB8AC3E}">
        <p14:creationId xmlns:p14="http://schemas.microsoft.com/office/powerpoint/2010/main" val="40517507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433888" y="3290888"/>
            <a:ext cx="274637" cy="274637"/>
          </a:xfrm>
          <a:prstGeom prst="rect">
            <a:avLst/>
          </a:prstGeom>
          <a:noFill/>
          <a:ln w="9525">
            <a:noFill/>
            <a:miter lim="800000"/>
            <a:headEnd/>
            <a:tailEnd/>
          </a:ln>
        </p:spPr>
      </p:pic>
      <p:sp>
        <p:nvSpPr>
          <p:cNvPr id="53251" name="Text Box 3"/>
          <p:cNvSpPr txBox="1">
            <a:spLocks noChangeArrowheads="1"/>
          </p:cNvSpPr>
          <p:nvPr/>
        </p:nvSpPr>
        <p:spPr bwMode="auto">
          <a:xfrm>
            <a:off x="0" y="6337300"/>
            <a:ext cx="9144000" cy="517525"/>
          </a:xfrm>
          <a:prstGeom prst="rect">
            <a:avLst/>
          </a:prstGeom>
          <a:noFill/>
          <a:ln w="9525">
            <a:noFill/>
            <a:miter lim="800000"/>
            <a:headEnd/>
            <a:tailEnd/>
          </a:ln>
        </p:spPr>
        <p:txBody>
          <a:bodyPr>
            <a:prstTxWarp prst="textNoShape">
              <a:avLst/>
            </a:prstTxWarp>
            <a:spAutoFit/>
          </a:bodyPr>
          <a:lstStyle/>
          <a:p>
            <a:endParaRPr lang="en-US" sz="1400">
              <a:solidFill>
                <a:srgbClr val="000000"/>
              </a:solidFill>
            </a:endParaRPr>
          </a:p>
          <a:p>
            <a:pPr algn="r"/>
            <a:r>
              <a:rPr lang="en-US" sz="1400">
                <a:solidFill>
                  <a:srgbClr val="000000"/>
                </a:solidFill>
              </a:rPr>
              <a:t>Majaj, Pelli, Kurshan, &amp; Palomares (2002) </a:t>
            </a:r>
            <a:r>
              <a:rPr lang="en-US" sz="1400" i="1">
                <a:solidFill>
                  <a:srgbClr val="000000"/>
                </a:solidFill>
              </a:rPr>
              <a:t>Vision Research</a:t>
            </a:r>
            <a:endParaRPr lang="en-US" sz="1400">
              <a:solidFill>
                <a:srgbClr val="000000"/>
              </a:solidFill>
            </a:endParaRPr>
          </a:p>
        </p:txBody>
      </p:sp>
    </p:spTree>
    <p:extLst>
      <p:ext uri="{BB962C8B-B14F-4D97-AF65-F5344CB8AC3E}">
        <p14:creationId xmlns:p14="http://schemas.microsoft.com/office/powerpoint/2010/main" val="402906002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srcRect/>
          <a:stretch>
            <a:fillRect/>
          </a:stretch>
        </p:blipFill>
        <p:spPr bwMode="auto">
          <a:xfrm>
            <a:off x="4503738" y="3360738"/>
            <a:ext cx="136525" cy="136525"/>
          </a:xfrm>
          <a:prstGeom prst="rect">
            <a:avLst/>
          </a:prstGeom>
          <a:noFill/>
          <a:ln w="9525">
            <a:noFill/>
            <a:miter lim="800000"/>
            <a:headEnd/>
            <a:tailEnd/>
          </a:ln>
        </p:spPr>
      </p:pic>
      <p:sp>
        <p:nvSpPr>
          <p:cNvPr id="55299" name="Text Box 3"/>
          <p:cNvSpPr txBox="1">
            <a:spLocks noChangeArrowheads="1"/>
          </p:cNvSpPr>
          <p:nvPr/>
        </p:nvSpPr>
        <p:spPr bwMode="auto">
          <a:xfrm>
            <a:off x="0" y="6337300"/>
            <a:ext cx="9144000" cy="517525"/>
          </a:xfrm>
          <a:prstGeom prst="rect">
            <a:avLst/>
          </a:prstGeom>
          <a:noFill/>
          <a:ln w="9525">
            <a:noFill/>
            <a:miter lim="800000"/>
            <a:headEnd/>
            <a:tailEnd/>
          </a:ln>
        </p:spPr>
        <p:txBody>
          <a:bodyPr>
            <a:prstTxWarp prst="textNoShape">
              <a:avLst/>
            </a:prstTxWarp>
            <a:spAutoFit/>
          </a:bodyPr>
          <a:lstStyle/>
          <a:p>
            <a:endParaRPr lang="en-US" sz="1400">
              <a:solidFill>
                <a:srgbClr val="000000"/>
              </a:solidFill>
            </a:endParaRPr>
          </a:p>
          <a:p>
            <a:pPr algn="r"/>
            <a:r>
              <a:rPr lang="en-US" sz="1400">
                <a:solidFill>
                  <a:srgbClr val="000000"/>
                </a:solidFill>
              </a:rPr>
              <a:t>Majaj, Pelli, Kurshan, &amp; Palomares (2002) </a:t>
            </a:r>
            <a:r>
              <a:rPr lang="en-US" sz="1400" i="1">
                <a:solidFill>
                  <a:srgbClr val="000000"/>
                </a:solidFill>
              </a:rPr>
              <a:t>Vision Research</a:t>
            </a:r>
            <a:endParaRPr lang="en-US" sz="1400">
              <a:solidFill>
                <a:srgbClr val="000000"/>
              </a:solidFill>
            </a:endParaRPr>
          </a:p>
        </p:txBody>
      </p:sp>
    </p:spTree>
    <p:extLst>
      <p:ext uri="{BB962C8B-B14F-4D97-AF65-F5344CB8AC3E}">
        <p14:creationId xmlns:p14="http://schemas.microsoft.com/office/powerpoint/2010/main" val="33186355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srcRect/>
          <a:stretch>
            <a:fillRect/>
          </a:stretch>
        </p:blipFill>
        <p:spPr bwMode="auto">
          <a:xfrm>
            <a:off x="4537075" y="3394075"/>
            <a:ext cx="68263" cy="68263"/>
          </a:xfrm>
          <a:prstGeom prst="rect">
            <a:avLst/>
          </a:prstGeom>
          <a:noFill/>
          <a:ln w="9525">
            <a:noFill/>
            <a:miter lim="800000"/>
            <a:headEnd/>
            <a:tailEnd/>
          </a:ln>
        </p:spPr>
      </p:pic>
      <p:sp>
        <p:nvSpPr>
          <p:cNvPr id="57347" name="Text Box 3"/>
          <p:cNvSpPr txBox="1">
            <a:spLocks noChangeArrowheads="1"/>
          </p:cNvSpPr>
          <p:nvPr/>
        </p:nvSpPr>
        <p:spPr bwMode="auto">
          <a:xfrm>
            <a:off x="0" y="6337300"/>
            <a:ext cx="9144000" cy="517525"/>
          </a:xfrm>
          <a:prstGeom prst="rect">
            <a:avLst/>
          </a:prstGeom>
          <a:noFill/>
          <a:ln w="9525">
            <a:noFill/>
            <a:miter lim="800000"/>
            <a:headEnd/>
            <a:tailEnd/>
          </a:ln>
        </p:spPr>
        <p:txBody>
          <a:bodyPr>
            <a:prstTxWarp prst="textNoShape">
              <a:avLst/>
            </a:prstTxWarp>
            <a:spAutoFit/>
          </a:bodyPr>
          <a:lstStyle/>
          <a:p>
            <a:endParaRPr lang="en-US" sz="1400">
              <a:solidFill>
                <a:srgbClr val="000000"/>
              </a:solidFill>
            </a:endParaRPr>
          </a:p>
          <a:p>
            <a:pPr algn="r"/>
            <a:r>
              <a:rPr lang="en-US" sz="1400">
                <a:solidFill>
                  <a:srgbClr val="000000"/>
                </a:solidFill>
              </a:rPr>
              <a:t>Majaj, Pelli, Kurshan, &amp; Palomares (2002) </a:t>
            </a:r>
            <a:r>
              <a:rPr lang="en-US" sz="1400" i="1">
                <a:solidFill>
                  <a:srgbClr val="000000"/>
                </a:solidFill>
              </a:rPr>
              <a:t>Vision Research</a:t>
            </a:r>
            <a:endParaRPr lang="en-US" sz="1400">
              <a:solidFill>
                <a:srgbClr val="000000"/>
              </a:solidFill>
            </a:endParaRPr>
          </a:p>
        </p:txBody>
      </p:sp>
    </p:spTree>
    <p:extLst>
      <p:ext uri="{BB962C8B-B14F-4D97-AF65-F5344CB8AC3E}">
        <p14:creationId xmlns:p14="http://schemas.microsoft.com/office/powerpoint/2010/main" val="8024818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srcRect/>
          <a:stretch>
            <a:fillRect/>
          </a:stretch>
        </p:blipFill>
        <p:spPr bwMode="auto">
          <a:xfrm>
            <a:off x="990600" y="-49213"/>
            <a:ext cx="7315200" cy="6907213"/>
          </a:xfrm>
          <a:prstGeom prst="rect">
            <a:avLst/>
          </a:prstGeom>
          <a:noFill/>
          <a:ln w="9525">
            <a:noFill/>
            <a:miter lim="800000"/>
            <a:headEnd/>
            <a:tailEnd/>
          </a:ln>
        </p:spPr>
      </p:pic>
    </p:spTree>
    <p:extLst>
      <p:ext uri="{BB962C8B-B14F-4D97-AF65-F5344CB8AC3E}">
        <p14:creationId xmlns:p14="http://schemas.microsoft.com/office/powerpoint/2010/main" val="29272182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0" y="0"/>
            <a:ext cx="9144000" cy="6001642"/>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600" dirty="0">
                <a:ea typeface="ＭＳ Ｐゴシック" charset="-128"/>
                <a:cs typeface="ＭＳ Ｐゴシック" charset="-128"/>
              </a:rPr>
              <a:t>Theories of object categories:</a:t>
            </a:r>
            <a:br>
              <a:rPr lang="en-US" sz="3600" dirty="0">
                <a:ea typeface="ＭＳ Ｐゴシック" charset="-128"/>
                <a:cs typeface="ＭＳ Ｐゴシック" charset="-128"/>
              </a:rPr>
            </a:br>
            <a:r>
              <a:rPr lang="en-US" sz="3600" dirty="0">
                <a:ea typeface="ＭＳ Ｐゴシック" charset="-128"/>
                <a:cs typeface="ＭＳ Ｐゴシック" charset="-128"/>
              </a:rPr>
              <a:t>prototype vs. exemplars</a:t>
            </a:r>
          </a:p>
          <a:p>
            <a:pPr eaLnBrk="0" hangingPunct="0">
              <a:spcBef>
                <a:spcPct val="50000"/>
              </a:spcBef>
            </a:pPr>
            <a:r>
              <a:rPr lang="en-US" sz="2400" b="1" dirty="0" smtClean="0">
                <a:ea typeface="ＭＳ Ｐゴシック" charset="-128"/>
                <a:cs typeface="ＭＳ Ｐゴシック" charset="-128"/>
              </a:rPr>
              <a:t>Prototype</a:t>
            </a:r>
            <a:r>
              <a:rPr lang="en-US" sz="2400" dirty="0">
                <a:ea typeface="ＭＳ Ｐゴシック" charset="-128"/>
                <a:cs typeface="ＭＳ Ｐゴシック" charset="-128"/>
              </a:rPr>
              <a:t>:</a:t>
            </a:r>
            <a:r>
              <a:rPr lang="en-US" sz="2400" dirty="0" smtClean="0">
                <a:ea typeface="ＭＳ Ｐゴシック" charset="-128"/>
                <a:cs typeface="ＭＳ Ｐゴシック" charset="-128"/>
              </a:rPr>
              <a:t> </a:t>
            </a:r>
            <a:r>
              <a:rPr lang="en-US" sz="2400" dirty="0">
                <a:ea typeface="ＭＳ Ｐゴシック" charset="-128"/>
                <a:cs typeface="ＭＳ Ｐゴシック" charset="-128"/>
              </a:rPr>
              <a:t>A summary representation. A single unified representation of the entire </a:t>
            </a:r>
            <a:r>
              <a:rPr lang="en-US" sz="2400" dirty="0" smtClean="0">
                <a:ea typeface="ＭＳ Ｐゴシック" charset="-128"/>
                <a:cs typeface="ＭＳ Ｐゴシック" charset="-128"/>
              </a:rPr>
              <a:t>category.</a:t>
            </a:r>
          </a:p>
          <a:p>
            <a:pPr eaLnBrk="0" hangingPunct="0">
              <a:spcBef>
                <a:spcPct val="50000"/>
              </a:spcBef>
            </a:pPr>
            <a:r>
              <a:rPr lang="en-US" sz="2400" i="1" dirty="0" smtClean="0">
                <a:ea typeface="ＭＳ Ｐゴシック" charset="-128"/>
                <a:cs typeface="ＭＳ Ｐゴシック" charset="-128"/>
              </a:rPr>
              <a:t>Feature list: </a:t>
            </a:r>
            <a:r>
              <a:rPr lang="en-US" sz="2400" dirty="0" smtClean="0">
                <a:ea typeface="ＭＳ Ｐゴシック" charset="-128"/>
                <a:cs typeface="ＭＳ Ｐゴシック" charset="-128"/>
              </a:rPr>
              <a:t>Features </a:t>
            </a:r>
            <a:r>
              <a:rPr lang="en-US" sz="2400" dirty="0">
                <a:ea typeface="ＭＳ Ｐゴシック" charset="-128"/>
                <a:cs typeface="ＭＳ Ｐゴシック" charset="-128"/>
              </a:rPr>
              <a:t>that are usually found in the category members, but some features are more important than others.</a:t>
            </a:r>
            <a:br>
              <a:rPr lang="en-US" sz="2400" dirty="0">
                <a:ea typeface="ＭＳ Ｐゴシック" charset="-128"/>
                <a:cs typeface="ＭＳ Ｐゴシック" charset="-128"/>
              </a:rPr>
            </a:br>
            <a:r>
              <a:rPr lang="en-US" sz="2400" dirty="0" smtClean="0">
                <a:ea typeface="ＭＳ Ｐゴシック" charset="-128"/>
                <a:cs typeface="ＭＳ Ｐゴシック" charset="-128"/>
              </a:rPr>
              <a:t>Successes: Borderline </a:t>
            </a:r>
            <a:r>
              <a:rPr lang="en-US" sz="2400" dirty="0">
                <a:ea typeface="ＭＳ Ｐゴシック" charset="-128"/>
                <a:cs typeface="ＭＳ Ｐゴシック" charset="-128"/>
              </a:rPr>
              <a:t>cases. Typicality.</a:t>
            </a:r>
          </a:p>
          <a:p>
            <a:pPr eaLnBrk="0" hangingPunct="0">
              <a:spcBef>
                <a:spcPct val="50000"/>
              </a:spcBef>
            </a:pPr>
            <a:endParaRPr lang="en-US" sz="2400" b="1" dirty="0" smtClean="0">
              <a:ea typeface="ＭＳ Ｐゴシック" charset="-128"/>
              <a:cs typeface="ＭＳ Ｐゴシック" charset="-128"/>
            </a:endParaRPr>
          </a:p>
          <a:p>
            <a:pPr eaLnBrk="0" hangingPunct="0">
              <a:spcBef>
                <a:spcPct val="50000"/>
              </a:spcBef>
            </a:pPr>
            <a:r>
              <a:rPr lang="en-US" sz="2400" b="1" dirty="0" smtClean="0">
                <a:ea typeface="ＭＳ Ｐゴシック" charset="-128"/>
                <a:cs typeface="ＭＳ Ｐゴシック" charset="-128"/>
              </a:rPr>
              <a:t>Exemplars: </a:t>
            </a:r>
            <a:r>
              <a:rPr lang="en-US" sz="2400" dirty="0" smtClean="0">
                <a:ea typeface="ＭＳ Ｐゴシック" charset="-128"/>
                <a:cs typeface="ＭＳ Ｐゴシック" charset="-128"/>
              </a:rPr>
              <a:t>The </a:t>
            </a:r>
            <a:r>
              <a:rPr lang="en-US" sz="2400" dirty="0">
                <a:ea typeface="ＭＳ Ｐゴシック" charset="-128"/>
                <a:cs typeface="ＭＳ Ｐゴシック" charset="-128"/>
              </a:rPr>
              <a:t>conceptual category is represented by the set of remembered </a:t>
            </a:r>
            <a:r>
              <a:rPr lang="en-US" sz="2400" dirty="0" smtClean="0">
                <a:ea typeface="ＭＳ Ｐゴシック" charset="-128"/>
                <a:cs typeface="ＭＳ Ｐゴシック" charset="-128"/>
              </a:rPr>
              <a:t>items.</a:t>
            </a:r>
            <a:endParaRPr lang="en-US" sz="2400" dirty="0">
              <a:ea typeface="ＭＳ Ｐゴシック" charset="-128"/>
              <a:cs typeface="ＭＳ Ｐゴシック" charset="-128"/>
            </a:endParaRPr>
          </a:p>
          <a:p>
            <a:pPr eaLnBrk="0" hangingPunct="0">
              <a:spcBef>
                <a:spcPct val="50000"/>
              </a:spcBef>
            </a:pPr>
            <a:r>
              <a:rPr lang="en-US" sz="2400" dirty="0" smtClean="0">
                <a:ea typeface="ＭＳ Ｐゴシック" charset="-128"/>
                <a:cs typeface="ＭＳ Ｐゴシック" charset="-128"/>
              </a:rPr>
              <a:t>Successes: Borderline </a:t>
            </a:r>
            <a:r>
              <a:rPr lang="en-US" sz="2400" dirty="0">
                <a:ea typeface="ＭＳ Ｐゴシック" charset="-128"/>
                <a:cs typeface="ＭＳ Ｐゴシック" charset="-128"/>
              </a:rPr>
              <a:t>cases. Typicality.</a:t>
            </a:r>
          </a:p>
          <a:p>
            <a:pPr eaLnBrk="0" hangingPunct="0">
              <a:spcBef>
                <a:spcPct val="50000"/>
              </a:spcBef>
            </a:pPr>
            <a:endParaRPr lang="en-US" sz="2400" dirty="0">
              <a:ea typeface="ＭＳ Ｐゴシック" charset="-128"/>
              <a:cs typeface="ＭＳ Ｐゴシック" charset="-128"/>
            </a:endParaRPr>
          </a:p>
        </p:txBody>
      </p:sp>
      <p:sp>
        <p:nvSpPr>
          <p:cNvPr id="32771" name="Text Box 3"/>
          <p:cNvSpPr txBox="1">
            <a:spLocks noChangeArrowheads="1"/>
          </p:cNvSpPr>
          <p:nvPr/>
        </p:nvSpPr>
        <p:spPr bwMode="auto">
          <a:xfrm>
            <a:off x="0" y="6400800"/>
            <a:ext cx="9144000" cy="366713"/>
          </a:xfrm>
          <a:prstGeom prst="rect">
            <a:avLst/>
          </a:prstGeom>
          <a:noFill/>
          <a:ln w="9525">
            <a:noFill/>
            <a:miter lim="800000"/>
            <a:headEnd/>
            <a:tailEnd/>
          </a:ln>
        </p:spPr>
        <p:txBody>
          <a:bodyPr>
            <a:prstTxWarp prst="textNoShape">
              <a:avLst/>
            </a:prstTxWarp>
            <a:spAutoFit/>
          </a:bodyPr>
          <a:lstStyle/>
          <a:p>
            <a:pPr algn="r" eaLnBrk="0" hangingPunct="0">
              <a:spcBef>
                <a:spcPct val="50000"/>
              </a:spcBef>
            </a:pPr>
            <a:r>
              <a:rPr lang="en-US" dirty="0">
                <a:ea typeface="ＭＳ Ｐゴシック" charset="-128"/>
                <a:cs typeface="ＭＳ Ｐゴシック" charset="-128"/>
              </a:rPr>
              <a:t>Murphy 2002 </a:t>
            </a:r>
            <a:r>
              <a:rPr lang="en-US" i="1" dirty="0">
                <a:ea typeface="ＭＳ Ｐゴシック" charset="-128"/>
                <a:cs typeface="ＭＳ Ｐゴシック" charset="-128"/>
              </a:rPr>
              <a:t>The big book of concepts. </a:t>
            </a:r>
            <a:r>
              <a:rPr lang="en-US" dirty="0">
                <a:ea typeface="ＭＳ Ｐゴシック" charset="-128"/>
                <a:cs typeface="ＭＳ Ｐゴシック" charset="-128"/>
              </a:rPr>
              <a:t>Chapter 3.</a:t>
            </a:r>
          </a:p>
        </p:txBody>
      </p:sp>
    </p:spTree>
    <p:extLst>
      <p:ext uri="{BB962C8B-B14F-4D97-AF65-F5344CB8AC3E}">
        <p14:creationId xmlns:p14="http://schemas.microsoft.com/office/powerpoint/2010/main" val="24223150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028"/>
          <p:cNvPicPr>
            <a:picLocks noChangeAspect="1" noChangeArrowheads="1"/>
          </p:cNvPicPr>
          <p:nvPr/>
        </p:nvPicPr>
        <p:blipFill>
          <a:blip r:embed="rId3"/>
          <a:srcRect/>
          <a:stretch>
            <a:fillRect/>
          </a:stretch>
        </p:blipFill>
        <p:spPr bwMode="auto">
          <a:xfrm>
            <a:off x="1235075" y="0"/>
            <a:ext cx="4986338" cy="6858000"/>
          </a:xfrm>
          <a:prstGeom prst="rect">
            <a:avLst/>
          </a:prstGeom>
          <a:noFill/>
          <a:ln w="9525">
            <a:noFill/>
            <a:miter lim="800000"/>
            <a:headEnd/>
            <a:tailEnd/>
          </a:ln>
        </p:spPr>
      </p:pic>
      <p:sp>
        <p:nvSpPr>
          <p:cNvPr id="60419" name="Text Box 1029"/>
          <p:cNvSpPr txBox="1">
            <a:spLocks noChangeArrowheads="1"/>
          </p:cNvSpPr>
          <p:nvPr/>
        </p:nvSpPr>
        <p:spPr bwMode="auto">
          <a:xfrm>
            <a:off x="0" y="6337300"/>
            <a:ext cx="9144000" cy="517525"/>
          </a:xfrm>
          <a:prstGeom prst="rect">
            <a:avLst/>
          </a:prstGeom>
          <a:noFill/>
          <a:ln w="9525">
            <a:noFill/>
            <a:miter lim="800000"/>
            <a:headEnd/>
            <a:tailEnd/>
          </a:ln>
        </p:spPr>
        <p:txBody>
          <a:bodyPr>
            <a:prstTxWarp prst="textNoShape">
              <a:avLst/>
            </a:prstTxWarp>
            <a:spAutoFit/>
          </a:bodyPr>
          <a:lstStyle/>
          <a:p>
            <a:endParaRPr lang="en-US" sz="1400">
              <a:solidFill>
                <a:srgbClr val="000000"/>
              </a:solidFill>
            </a:endParaRPr>
          </a:p>
          <a:p>
            <a:pPr algn="r"/>
            <a:r>
              <a:rPr lang="en-US" sz="1400">
                <a:solidFill>
                  <a:srgbClr val="000000"/>
                </a:solidFill>
              </a:rPr>
              <a:t>Robson &amp; Graham (1981) </a:t>
            </a:r>
            <a:r>
              <a:rPr lang="en-US" sz="1400" i="1">
                <a:solidFill>
                  <a:srgbClr val="000000"/>
                </a:solidFill>
              </a:rPr>
              <a:t>Vision Research</a:t>
            </a:r>
            <a:endParaRPr lang="en-US" sz="1400">
              <a:solidFill>
                <a:srgbClr val="000000"/>
              </a:solidFill>
            </a:endParaRPr>
          </a:p>
        </p:txBody>
      </p:sp>
    </p:spTree>
    <p:extLst>
      <p:ext uri="{BB962C8B-B14F-4D97-AF65-F5344CB8AC3E}">
        <p14:creationId xmlns:p14="http://schemas.microsoft.com/office/powerpoint/2010/main" val="74066192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a:stretch>
            <a:fillRect/>
          </a:stretch>
        </p:blipFill>
        <p:spPr bwMode="auto">
          <a:xfrm>
            <a:off x="3429000" y="0"/>
            <a:ext cx="2320925" cy="6400800"/>
          </a:xfrm>
          <a:prstGeom prst="rect">
            <a:avLst/>
          </a:prstGeom>
          <a:noFill/>
          <a:ln w="9525">
            <a:noFill/>
            <a:miter lim="800000"/>
            <a:headEnd/>
            <a:tailEnd/>
          </a:ln>
        </p:spPr>
      </p:pic>
    </p:spTree>
    <p:extLst>
      <p:ext uri="{BB962C8B-B14F-4D97-AF65-F5344CB8AC3E}">
        <p14:creationId xmlns:p14="http://schemas.microsoft.com/office/powerpoint/2010/main" val="286408477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3490" name="Object 2"/>
          <p:cNvGraphicFramePr>
            <a:graphicFrameLocks noChangeAspect="1"/>
          </p:cNvGraphicFramePr>
          <p:nvPr/>
        </p:nvGraphicFramePr>
        <p:xfrm>
          <a:off x="152400" y="114300"/>
          <a:ext cx="8839200" cy="6588125"/>
        </p:xfrm>
        <a:graphic>
          <a:graphicData uri="http://schemas.openxmlformats.org/presentationml/2006/ole">
            <mc:AlternateContent xmlns:mc="http://schemas.openxmlformats.org/markup-compatibility/2006">
              <mc:Choice xmlns:v="urn:schemas-microsoft-com:vml" Requires="v">
                <p:oleObj spid="_x0000_s9237" name="Document" r:id="rId4" imgW="5486400" imgH="4090416" progId="Word.Document.8">
                  <p:embed/>
                </p:oleObj>
              </mc:Choice>
              <mc:Fallback>
                <p:oleObj name="Document" r:id="rId4" imgW="5486400" imgH="409041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
                        <a:ext cx="8839200" cy="6588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9136513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9700"/>
            <a:ext cx="9144000" cy="6559678"/>
          </a:xfrm>
          <a:prstGeom prst="rect">
            <a:avLst/>
          </a:prstGeom>
        </p:spPr>
      </p:pic>
    </p:spTree>
    <p:extLst>
      <p:ext uri="{BB962C8B-B14F-4D97-AF65-F5344CB8AC3E}">
        <p14:creationId xmlns:p14="http://schemas.microsoft.com/office/powerpoint/2010/main" val="405834171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srcRect/>
          <a:stretch>
            <a:fillRect/>
          </a:stretch>
        </p:blipFill>
        <p:spPr bwMode="auto">
          <a:xfrm>
            <a:off x="4176713" y="2616200"/>
            <a:ext cx="1157287" cy="1270000"/>
          </a:xfrm>
          <a:prstGeom prst="rect">
            <a:avLst/>
          </a:prstGeom>
          <a:noFill/>
          <a:ln w="9525">
            <a:noFill/>
            <a:miter lim="800000"/>
            <a:headEnd/>
            <a:tailEnd/>
          </a:ln>
        </p:spPr>
      </p:pic>
    </p:spTree>
    <p:extLst>
      <p:ext uri="{BB962C8B-B14F-4D97-AF65-F5344CB8AC3E}">
        <p14:creationId xmlns:p14="http://schemas.microsoft.com/office/powerpoint/2010/main" val="111931577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7301172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2"/>
          <p:cNvPicPr>
            <a:picLocks noChangeAspect="1" noChangeArrowheads="1"/>
          </p:cNvPicPr>
          <p:nvPr/>
        </p:nvPicPr>
        <p:blipFill>
          <a:blip r:embed="rId4"/>
          <a:srcRect t="7777"/>
          <a:stretch>
            <a:fillRect/>
          </a:stretch>
        </p:blipFill>
        <p:spPr bwMode="auto">
          <a:xfrm>
            <a:off x="1143000" y="228600"/>
            <a:ext cx="6626225" cy="6324600"/>
          </a:xfrm>
          <a:prstGeom prst="rect">
            <a:avLst/>
          </a:prstGeom>
          <a:noFill/>
          <a:ln w="9525">
            <a:noFill/>
            <a:miter lim="800000"/>
            <a:headEnd/>
            <a:tailEnd/>
          </a:ln>
        </p:spPr>
      </p:pic>
      <p:sp>
        <p:nvSpPr>
          <p:cNvPr id="66564" name="Text Box 3"/>
          <p:cNvSpPr txBox="1">
            <a:spLocks noChangeArrowheads="1"/>
          </p:cNvSpPr>
          <p:nvPr/>
        </p:nvSpPr>
        <p:spPr bwMode="auto">
          <a:xfrm>
            <a:off x="0" y="6553200"/>
            <a:ext cx="9144000" cy="304800"/>
          </a:xfrm>
          <a:prstGeom prst="rect">
            <a:avLst/>
          </a:prstGeom>
          <a:noFill/>
          <a:ln w="9525">
            <a:noFill/>
            <a:miter lim="800000"/>
            <a:headEnd/>
            <a:tailEnd/>
          </a:ln>
        </p:spPr>
        <p:txBody>
          <a:bodyPr>
            <a:prstTxWarp prst="textNoShape">
              <a:avLst/>
            </a:prstTxWarp>
            <a:spAutoFit/>
          </a:bodyPr>
          <a:lstStyle/>
          <a:p>
            <a:pPr algn="r"/>
            <a:r>
              <a:rPr lang="en-US" sz="1400">
                <a:solidFill>
                  <a:srgbClr val="000000"/>
                </a:solidFill>
              </a:rPr>
              <a:t>Pelli, Burns, Farell, &amp; Moore (2005) </a:t>
            </a:r>
            <a:r>
              <a:rPr lang="en-US" sz="1400" i="1">
                <a:solidFill>
                  <a:srgbClr val="000000"/>
                </a:solidFill>
              </a:rPr>
              <a:t>Vision Research</a:t>
            </a:r>
            <a:r>
              <a:rPr lang="en-US" sz="1400">
                <a:solidFill>
                  <a:srgbClr val="000000"/>
                </a:solidFill>
              </a:rPr>
              <a:t> </a:t>
            </a:r>
          </a:p>
        </p:txBody>
      </p:sp>
      <p:sp>
        <p:nvSpPr>
          <p:cNvPr id="66565" name="Text Box 4"/>
          <p:cNvSpPr txBox="1">
            <a:spLocks noChangeArrowheads="1"/>
          </p:cNvSpPr>
          <p:nvPr/>
        </p:nvSpPr>
        <p:spPr bwMode="auto">
          <a:xfrm rot="-5400000">
            <a:off x="375444" y="2520156"/>
            <a:ext cx="1924050" cy="579438"/>
          </a:xfrm>
          <a:prstGeom prst="rect">
            <a:avLst/>
          </a:prstGeom>
          <a:solidFill>
            <a:schemeClr val="bg1"/>
          </a:solidFill>
          <a:ln w="9525">
            <a:noFill/>
            <a:miter lim="800000"/>
            <a:headEnd/>
            <a:tailEnd/>
          </a:ln>
        </p:spPr>
        <p:txBody>
          <a:bodyPr wrap="none">
            <a:prstTxWarp prst="textNoShape">
              <a:avLst/>
            </a:prstTxWarp>
            <a:spAutoFit/>
          </a:bodyPr>
          <a:lstStyle/>
          <a:p>
            <a:r>
              <a:rPr lang="en-US" sz="3200">
                <a:latin typeface="Helvetica" charset="0"/>
              </a:rPr>
              <a:t>Efficiency</a:t>
            </a:r>
          </a:p>
        </p:txBody>
      </p:sp>
      <p:graphicFrame>
        <p:nvGraphicFramePr>
          <p:cNvPr id="66562" name="Object 2"/>
          <p:cNvGraphicFramePr>
            <a:graphicFrameLocks noChangeAspect="1"/>
          </p:cNvGraphicFramePr>
          <p:nvPr/>
        </p:nvGraphicFramePr>
        <p:xfrm>
          <a:off x="6248400" y="6011863"/>
          <a:ext cx="1066800" cy="541337"/>
        </p:xfrm>
        <a:graphic>
          <a:graphicData uri="http://schemas.openxmlformats.org/presentationml/2006/ole">
            <mc:AlternateContent xmlns:mc="http://schemas.openxmlformats.org/markup-compatibility/2006">
              <mc:Choice xmlns:v="urn:schemas-microsoft-com:vml" Requires="v">
                <p:oleObj spid="_x0000_s10261" name="Equation" r:id="rId5" imgW="825500" imgH="419100" progId="Equation.DSMT4">
                  <p:embed/>
                </p:oleObj>
              </mc:Choice>
              <mc:Fallback>
                <p:oleObj name="Equation" r:id="rId5" imgW="825500" imgH="4191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6011863"/>
                        <a:ext cx="1066800" cy="54133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6566" name="Rectangle 6"/>
          <p:cNvSpPr>
            <a:spLocks noChangeArrowheads="1"/>
          </p:cNvSpPr>
          <p:nvPr/>
        </p:nvSpPr>
        <p:spPr bwMode="auto">
          <a:xfrm>
            <a:off x="3962400" y="5943600"/>
            <a:ext cx="2193925" cy="579438"/>
          </a:xfrm>
          <a:prstGeom prst="rect">
            <a:avLst/>
          </a:prstGeom>
          <a:solidFill>
            <a:schemeClr val="bg1"/>
          </a:solidFill>
          <a:ln w="9525">
            <a:noFill/>
            <a:miter lim="800000"/>
            <a:headEnd/>
            <a:tailEnd/>
          </a:ln>
        </p:spPr>
        <p:txBody>
          <a:bodyPr wrap="none">
            <a:prstTxWarp prst="textNoShape">
              <a:avLst/>
            </a:prstTxWarp>
            <a:spAutoFit/>
          </a:bodyPr>
          <a:lstStyle/>
          <a:p>
            <a:r>
              <a:rPr lang="en-US" sz="3200">
                <a:latin typeface="Helvetica" charset="0"/>
              </a:rPr>
              <a:t>Complexity</a:t>
            </a:r>
          </a:p>
        </p:txBody>
      </p:sp>
      <p:sp>
        <p:nvSpPr>
          <p:cNvPr id="66567" name="Rectangle 7"/>
          <p:cNvSpPr>
            <a:spLocks noChangeArrowheads="1"/>
          </p:cNvSpPr>
          <p:nvPr/>
        </p:nvSpPr>
        <p:spPr bwMode="auto">
          <a:xfrm>
            <a:off x="4191000" y="0"/>
            <a:ext cx="1905000" cy="152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102486851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srcRect/>
          <a:stretch>
            <a:fillRect/>
          </a:stretch>
        </p:blipFill>
        <p:spPr bwMode="auto">
          <a:xfrm>
            <a:off x="0" y="0"/>
            <a:ext cx="9144000" cy="2795588"/>
          </a:xfrm>
          <a:prstGeom prst="rect">
            <a:avLst/>
          </a:prstGeom>
          <a:noFill/>
          <a:ln w="9525">
            <a:noFill/>
            <a:miter lim="800000"/>
            <a:headEnd/>
            <a:tailEnd/>
          </a:ln>
        </p:spPr>
      </p:pic>
      <p:sp>
        <p:nvSpPr>
          <p:cNvPr id="68611" name="Text Box 3"/>
          <p:cNvSpPr txBox="1">
            <a:spLocks noChangeArrowheads="1"/>
          </p:cNvSpPr>
          <p:nvPr/>
        </p:nvSpPr>
        <p:spPr bwMode="auto">
          <a:xfrm>
            <a:off x="0" y="6553200"/>
            <a:ext cx="9144000" cy="304800"/>
          </a:xfrm>
          <a:prstGeom prst="rect">
            <a:avLst/>
          </a:prstGeom>
          <a:noFill/>
          <a:ln w="9525">
            <a:noFill/>
            <a:miter lim="800000"/>
            <a:headEnd/>
            <a:tailEnd/>
          </a:ln>
        </p:spPr>
        <p:txBody>
          <a:bodyPr>
            <a:prstTxWarp prst="textNoShape">
              <a:avLst/>
            </a:prstTxWarp>
            <a:spAutoFit/>
          </a:bodyPr>
          <a:lstStyle/>
          <a:p>
            <a:pPr algn="r"/>
            <a:r>
              <a:rPr lang="en-US" sz="1400">
                <a:solidFill>
                  <a:srgbClr val="000000"/>
                </a:solidFill>
              </a:rPr>
              <a:t>Pelli, Farell, &amp; Moore (2003) </a:t>
            </a:r>
            <a:r>
              <a:rPr lang="en-US" sz="1400" i="1">
                <a:solidFill>
                  <a:srgbClr val="000000"/>
                </a:solidFill>
              </a:rPr>
              <a:t>Nature</a:t>
            </a:r>
            <a:endParaRPr lang="en-US" sz="1400">
              <a:solidFill>
                <a:srgbClr val="000000"/>
              </a:solidFill>
            </a:endParaRPr>
          </a:p>
        </p:txBody>
      </p:sp>
    </p:spTree>
    <p:extLst>
      <p:ext uri="{BB962C8B-B14F-4D97-AF65-F5344CB8AC3E}">
        <p14:creationId xmlns:p14="http://schemas.microsoft.com/office/powerpoint/2010/main" val="3121248060"/>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srcRect/>
          <a:stretch>
            <a:fillRect/>
          </a:stretch>
        </p:blipFill>
        <p:spPr bwMode="auto">
          <a:xfrm>
            <a:off x="1066800" y="-152400"/>
            <a:ext cx="6594475" cy="6629400"/>
          </a:xfrm>
          <a:prstGeom prst="rect">
            <a:avLst/>
          </a:prstGeom>
          <a:noFill/>
          <a:ln w="9525">
            <a:noFill/>
            <a:miter lim="800000"/>
            <a:headEnd/>
            <a:tailEnd/>
          </a:ln>
        </p:spPr>
      </p:pic>
      <p:sp>
        <p:nvSpPr>
          <p:cNvPr id="70659" name="Rectangle 3"/>
          <p:cNvSpPr>
            <a:spLocks noChangeArrowheads="1"/>
          </p:cNvSpPr>
          <p:nvPr/>
        </p:nvSpPr>
        <p:spPr bwMode="auto">
          <a:xfrm>
            <a:off x="6477000" y="457200"/>
            <a:ext cx="609600" cy="762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70660" name="Text Box 4"/>
          <p:cNvSpPr txBox="1">
            <a:spLocks noChangeArrowheads="1"/>
          </p:cNvSpPr>
          <p:nvPr/>
        </p:nvSpPr>
        <p:spPr bwMode="auto">
          <a:xfrm>
            <a:off x="0" y="6553200"/>
            <a:ext cx="9144000" cy="304800"/>
          </a:xfrm>
          <a:prstGeom prst="rect">
            <a:avLst/>
          </a:prstGeom>
          <a:noFill/>
          <a:ln w="9525">
            <a:noFill/>
            <a:miter lim="800000"/>
            <a:headEnd/>
            <a:tailEnd/>
          </a:ln>
        </p:spPr>
        <p:txBody>
          <a:bodyPr>
            <a:prstTxWarp prst="textNoShape">
              <a:avLst/>
            </a:prstTxWarp>
            <a:spAutoFit/>
          </a:bodyPr>
          <a:lstStyle/>
          <a:p>
            <a:pPr algn="r"/>
            <a:r>
              <a:rPr lang="en-US" sz="1400">
                <a:solidFill>
                  <a:srgbClr val="000000"/>
                </a:solidFill>
              </a:rPr>
              <a:t>Pelli, Farell, &amp; Moore (2003) </a:t>
            </a:r>
            <a:r>
              <a:rPr lang="en-US" sz="1400" i="1">
                <a:solidFill>
                  <a:srgbClr val="000000"/>
                </a:solidFill>
              </a:rPr>
              <a:t>Nature</a:t>
            </a:r>
            <a:endParaRPr lang="en-US" sz="1400">
              <a:solidFill>
                <a:srgbClr val="000000"/>
              </a:solidFill>
            </a:endParaRPr>
          </a:p>
        </p:txBody>
      </p:sp>
      <p:sp>
        <p:nvSpPr>
          <p:cNvPr id="70661" name="Rectangle 5"/>
          <p:cNvSpPr>
            <a:spLocks noChangeArrowheads="1"/>
          </p:cNvSpPr>
          <p:nvPr/>
        </p:nvSpPr>
        <p:spPr bwMode="auto">
          <a:xfrm>
            <a:off x="4052888" y="5791200"/>
            <a:ext cx="138112" cy="762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70662" name="Rectangle 6"/>
          <p:cNvSpPr>
            <a:spLocks noChangeArrowheads="1"/>
          </p:cNvSpPr>
          <p:nvPr/>
        </p:nvSpPr>
        <p:spPr bwMode="auto">
          <a:xfrm>
            <a:off x="5486400" y="5791200"/>
            <a:ext cx="138113" cy="762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96696363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srcRect/>
          <a:stretch>
            <a:fillRect/>
          </a:stretch>
        </p:blipFill>
        <p:spPr bwMode="auto">
          <a:xfrm>
            <a:off x="2506663" y="0"/>
            <a:ext cx="4129087" cy="6553200"/>
          </a:xfrm>
          <a:prstGeom prst="rect">
            <a:avLst/>
          </a:prstGeom>
          <a:noFill/>
          <a:ln w="9525">
            <a:noFill/>
            <a:miter lim="800000"/>
            <a:headEnd/>
            <a:tailEnd/>
          </a:ln>
        </p:spPr>
      </p:pic>
      <p:sp>
        <p:nvSpPr>
          <p:cNvPr id="72707" name="Text Box 3"/>
          <p:cNvSpPr txBox="1">
            <a:spLocks noChangeArrowheads="1"/>
          </p:cNvSpPr>
          <p:nvPr/>
        </p:nvSpPr>
        <p:spPr bwMode="auto">
          <a:xfrm>
            <a:off x="0" y="6553200"/>
            <a:ext cx="9144000" cy="304800"/>
          </a:xfrm>
          <a:prstGeom prst="rect">
            <a:avLst/>
          </a:prstGeom>
          <a:noFill/>
          <a:ln w="9525">
            <a:noFill/>
            <a:miter lim="800000"/>
            <a:headEnd/>
            <a:tailEnd/>
          </a:ln>
        </p:spPr>
        <p:txBody>
          <a:bodyPr>
            <a:prstTxWarp prst="textNoShape">
              <a:avLst/>
            </a:prstTxWarp>
            <a:spAutoFit/>
          </a:bodyPr>
          <a:lstStyle/>
          <a:p>
            <a:pPr algn="r"/>
            <a:r>
              <a:rPr lang="en-US" sz="1400">
                <a:solidFill>
                  <a:srgbClr val="000000"/>
                </a:solidFill>
              </a:rPr>
              <a:t>Pelli, Farell, &amp; Moore (2003) </a:t>
            </a:r>
            <a:r>
              <a:rPr lang="en-US" sz="1400" i="1">
                <a:solidFill>
                  <a:srgbClr val="000000"/>
                </a:solidFill>
              </a:rPr>
              <a:t>Nature</a:t>
            </a:r>
            <a:endParaRPr lang="en-US" sz="1400">
              <a:solidFill>
                <a:srgbClr val="000000"/>
              </a:solidFill>
            </a:endParaRPr>
          </a:p>
        </p:txBody>
      </p:sp>
      <p:sp>
        <p:nvSpPr>
          <p:cNvPr id="72708" name="Rectangle 4"/>
          <p:cNvSpPr>
            <a:spLocks noChangeArrowheads="1"/>
          </p:cNvSpPr>
          <p:nvPr/>
        </p:nvSpPr>
        <p:spPr bwMode="auto">
          <a:xfrm>
            <a:off x="3733800" y="381000"/>
            <a:ext cx="457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72709" name="Rectangle 5"/>
          <p:cNvSpPr>
            <a:spLocks noChangeArrowheads="1"/>
          </p:cNvSpPr>
          <p:nvPr/>
        </p:nvSpPr>
        <p:spPr bwMode="auto">
          <a:xfrm>
            <a:off x="4497388" y="6096000"/>
            <a:ext cx="74612" cy="609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72710" name="Rectangle 6"/>
          <p:cNvSpPr>
            <a:spLocks noChangeArrowheads="1"/>
          </p:cNvSpPr>
          <p:nvPr/>
        </p:nvSpPr>
        <p:spPr bwMode="auto">
          <a:xfrm>
            <a:off x="5335588" y="6096000"/>
            <a:ext cx="74612" cy="609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126618859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6092</TotalTime>
  <Words>3928</Words>
  <Application>Microsoft Macintosh PowerPoint</Application>
  <PresentationFormat>On-screen Show (4:3)</PresentationFormat>
  <Paragraphs>499</Paragraphs>
  <Slides>119</Slides>
  <Notes>61</Notes>
  <HiddenSlides>10</HiddenSlides>
  <MMClips>2</MMClips>
  <ScaleCrop>false</ScaleCrop>
  <HeadingPairs>
    <vt:vector size="10" baseType="variant">
      <vt:variant>
        <vt:lpstr>Fonts Used</vt:lpstr>
      </vt:variant>
      <vt:variant>
        <vt:i4>8</vt:i4>
      </vt:variant>
      <vt:variant>
        <vt:lpstr>Theme</vt:lpstr>
      </vt:variant>
      <vt:variant>
        <vt:i4>1</vt:i4>
      </vt:variant>
      <vt:variant>
        <vt:lpstr>Links</vt:lpstr>
      </vt:variant>
      <vt:variant>
        <vt:i4>5</vt:i4>
      </vt:variant>
      <vt:variant>
        <vt:lpstr>Embedded OLE Servers</vt:lpstr>
      </vt:variant>
      <vt:variant>
        <vt:i4>2</vt:i4>
      </vt:variant>
      <vt:variant>
        <vt:lpstr>Slide Titles</vt:lpstr>
      </vt:variant>
      <vt:variant>
        <vt:i4>119</vt:i4>
      </vt:variant>
    </vt:vector>
  </HeadingPairs>
  <TitlesOfParts>
    <vt:vector size="135" baseType="lpstr">
      <vt:lpstr>Adobe Jenson Pro</vt:lpstr>
      <vt:lpstr>AGaramond</vt:lpstr>
      <vt:lpstr>Calibri</vt:lpstr>
      <vt:lpstr>Helvetica</vt:lpstr>
      <vt:lpstr>ＭＳ Ｐゴシック</vt:lpstr>
      <vt:lpstr>Times</vt:lpstr>
      <vt:lpstr>Verdana</vt:lpstr>
      <vt:lpstr>Arial</vt:lpstr>
      <vt:lpstr>Office Theme</vt:lpstr>
      <vt:lpstr>Fechner:Users:denispelli:Dropbox:gestalt:gestalt36.doc!OLE_LINK1</vt:lpstr>
      <vt:lpstr>Fechner:Users:denispelli:Dropbox:gestalt:gestalt36.doc!OLE_LINK2</vt:lpstr>
      <vt:lpstr>Fechner:Users:denispelli:Dropbox:gestalt:gestalt36.doc!OLE_LINK3</vt:lpstr>
      <vt:lpstr>???</vt:lpstr>
      <vt:lpstr>???</vt:lpstr>
      <vt:lpstr>Document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Gestalt: perceptual grouping</vt:lpstr>
      <vt:lpstr>PowerPoint Presentation</vt:lpstr>
      <vt:lpstr>Grouping by proximity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NYU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 Pelli</dc:creator>
  <cp:lastModifiedBy>Denis Pelli</cp:lastModifiedBy>
  <cp:revision>23</cp:revision>
  <dcterms:created xsi:type="dcterms:W3CDTF">2013-12-10T07:33:22Z</dcterms:created>
  <dcterms:modified xsi:type="dcterms:W3CDTF">2015-12-16T00:12:26Z</dcterms:modified>
</cp:coreProperties>
</file>