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5" r:id="rId4"/>
    <p:sldId id="266" r:id="rId5"/>
    <p:sldId id="267" r:id="rId6"/>
    <p:sldId id="258" r:id="rId7"/>
    <p:sldId id="260" r:id="rId8"/>
    <p:sldId id="259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104" autoAdjust="0"/>
    <p:restoredTop sz="70444"/>
  </p:normalViewPr>
  <p:slideViewPr>
    <p:cSldViewPr snapToGrid="0">
      <p:cViewPr varScale="1">
        <p:scale>
          <a:sx n="53" d="100"/>
          <a:sy n="53" d="100"/>
        </p:scale>
        <p:origin x="20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87A75-2417-442E-8833-DE92DCC941AB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6F717-6053-4183-A833-D26E2B4C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0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6F717-6053-4183-A833-D26E2B4C37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6F717-6053-4183-A833-D26E2B4C37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6F717-6053-4183-A833-D26E2B4C37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5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6F717-6053-4183-A833-D26E2B4C37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6F717-6053-4183-A833-D26E2B4C37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6F717-6053-4183-A833-D26E2B4C37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64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6F717-6053-4183-A833-D26E2B4C37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6069-ECB0-482B-BE58-854F1CD44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539156-AE92-4EBF-B9EF-AB6D601B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5321E-7526-46A3-93A8-47F3EB22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78E-1C2F-4A2D-B768-C80871A1826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AD774-4268-4F11-8E08-FCE91988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485B3-540E-4975-AEE7-683CBC6D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D425-4151-4B84-89FA-B1969A7C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1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6EE4-A8E9-400B-94B4-4DB1D366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DC936-4091-4238-B91D-2F140134A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45903-33D7-4EE7-99F1-EF5C277D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78E-1C2F-4A2D-B768-C80871A1826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00233-8D26-415D-95EB-7BBF3157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B2390-2FB7-48D6-9C65-C527FC1E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D425-4151-4B84-89FA-B1969A7C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55B91-614A-43BA-9DB0-62E1597CB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E42B8-D5FA-4229-A038-43F6E0FA8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4BFEA-7633-4BE8-B37E-87131CB0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78E-1C2F-4A2D-B768-C80871A1826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3E572-80D5-4698-8F6A-EC2F208D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0B8DD-952C-4CEC-A429-737B3742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D425-4151-4B84-89FA-B1969A7C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B862-CE05-41A5-88AD-30822039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2F6E5-8B14-42D8-B8D1-6D5012236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381D-396F-4E18-AF9C-81AD9DE6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78E-1C2F-4A2D-B768-C80871A1826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8BFF3-7529-4EDC-8894-42872401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82279-4D8C-43DA-948E-708E07BA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D425-4151-4B84-89FA-B1969A7C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247A-20A8-441A-A378-FD235CCF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37E81-97A4-45D2-A0A7-28E04B07D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DBE19-A8CA-42DE-84AE-3F9C8EEA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78E-1C2F-4A2D-B768-C80871A1826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7BA13-C37E-4AF8-A1BB-025DD0D5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5064-2700-4EBC-9AFE-11DB6714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D425-4151-4B84-89FA-B1969A7C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4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3303-0C01-41DB-9605-D4EA054C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1662A-3110-4EF2-9117-C0319D7A1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0777F-66DB-4192-9508-5FC7D07F8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4BABE-8DAF-43D3-A887-DF77E01A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78E-1C2F-4A2D-B768-C80871A1826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5ABFC-D6AD-4AAD-A727-93E84F79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9BE72-C0BC-4B16-8327-38618C28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D425-4151-4B84-89FA-B1969A7C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6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745F-5809-4491-B3EE-57B2D2B5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2ABDB-1D50-4185-AA6F-459D73936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B389D-BBB0-4AA2-B95B-9FA771660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C222A-C86F-408D-9D9B-45D6127ED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ADB56-25AA-4368-AE46-0779498B2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FE576-437D-4640-9734-4BB298CF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78E-1C2F-4A2D-B768-C80871A1826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C2405-6219-4E0C-BA87-7BE0B475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8930E8-FE78-4102-BABE-FA47F670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D425-4151-4B84-89FA-B1969A7C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6236-C1CD-486E-83D1-7E0DED4F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5118D-79A4-4CD7-89B7-5D0A0650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78E-1C2F-4A2D-B768-C80871A1826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A13FE-0474-4DC4-B0F8-20D63F1B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1FB58-E4DE-4B48-A164-AD13CC68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D425-4151-4B84-89FA-B1969A7C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1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41DF7-53A9-4EE6-A235-7EF2F4CC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78E-1C2F-4A2D-B768-C80871A1826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14EA86-5239-4E9D-B9EC-3B922646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878E4-0678-41CC-97A8-5A6A8136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D425-4151-4B84-89FA-B1969A7C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4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BBDA-07B8-4B60-BF26-E40EF233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DC45-445F-4416-BA11-12D39A56F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0C1C3-0A84-42BB-9E30-C9EBF92F1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5CB1F-910A-4812-AE43-FDFC27E5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78E-1C2F-4A2D-B768-C80871A1826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74AB3-23FD-443B-A612-470B048B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A98F0-B8F1-4C43-83B6-FFB11EE7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D425-4151-4B84-89FA-B1969A7C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AEE5-B680-462E-B2B6-73BFE382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27404-16B8-438D-9961-2553FABF9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67B2F-B5B7-42E8-9D96-4589D333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63572-64A8-4F40-BA58-8E6D2F2D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478E-1C2F-4A2D-B768-C80871A1826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60FE6-84EF-46F7-85CE-C897ACE4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6B6ED-4D96-4633-9D2D-953E4480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D425-4151-4B84-89FA-B1969A7C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F7F2D-D9EA-4DC6-AB96-31E1A466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357B8-218C-4247-B689-9788AE172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FBEF-E83A-49D3-A04F-1921E2145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478E-1C2F-4A2D-B768-C80871A18269}" type="datetimeFigureOut">
              <a:rPr lang="en-US" smtClean="0"/>
              <a:t>7/21/22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FB05C-07E8-4E1B-8495-6607E8492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3A4D-898A-46F2-8D93-4AD2EFED0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D425-4151-4B84-89FA-B1969A7C0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ndw5xkcMLBQYrx62DDusQbSScKqx0qK/view" TargetMode="External"/><Relationship Id="rId2" Type="http://schemas.openxmlformats.org/officeDocument/2006/relationships/hyperlink" Target="https://lucyblogs.wordpress.com/2018/08/02/all-about-phd-applica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drive/folders/1eZ1CMG-bZQlPtB6OkduFy0Qq2-uS-mjH" TargetMode="External"/><Relationship Id="rId4" Type="http://schemas.openxmlformats.org/officeDocument/2006/relationships/hyperlink" Target="http://meriahdejoseph.com/grad-school/resources-and-tips-for-undergrads-and-postbaccs-pursuing-phd-programs-in-psycholog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disclaimer-symbol-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mag.org/careers/2018/09/applying-phd-these-10-tips-can-help-you-succe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mag.org/careers/2019/02/ace-your-phd-program-interviews-prepare-answer-and-ask-these-key-questi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dlife.warwick.ac.uk/2018/08/29/a-day-in-the-life-of-a-phd-student-part-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ritingcenter.unc.edu/2020/04/day-in-the-life-grad-studen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mag.org/careers/2017/05/yes-you-can-have-life-outside-la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articles/nj7654-375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connect/9-things-you-should-consider-before-embarking-on-a-ph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articles/d41586-019-03459-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ytoday.com/us/blog/caveman-politics/201509/6-insider-tips-new-phd-students" TargetMode="External"/><Relationship Id="rId7" Type="http://schemas.openxmlformats.org/officeDocument/2006/relationships/hyperlink" Target="https://www.ssbwiki.com/Lightning_Bol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insidehighered.com/advice/2019/03/19/advice-students-just-beginning-their-phds-opinion" TargetMode="External"/><Relationship Id="rId4" Type="http://schemas.openxmlformats.org/officeDocument/2006/relationships/hyperlink" Target="https://www.nature.com/articles/d41586-018-07332-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6E4A1D-5C58-41F7-97F7-503C2A35A3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 r="30908" b="81414"/>
          <a:stretch/>
        </p:blipFill>
        <p:spPr>
          <a:xfrm>
            <a:off x="-15766" y="-1"/>
            <a:ext cx="5003574" cy="2410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0BE09D-C288-48FF-9B10-84CC50B6A9CE}"/>
              </a:ext>
            </a:extLst>
          </p:cNvPr>
          <p:cNvSpPr txBox="1"/>
          <p:nvPr/>
        </p:nvSpPr>
        <p:spPr>
          <a:xfrm>
            <a:off x="193267" y="2265018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July 21,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F1619-1429-4D3A-BE1D-072D8ED927AC}"/>
              </a:ext>
            </a:extLst>
          </p:cNvPr>
          <p:cNvSpPr txBox="1"/>
          <p:nvPr/>
        </p:nvSpPr>
        <p:spPr>
          <a:xfrm>
            <a:off x="5388429" y="0"/>
            <a:ext cx="68035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Welcome – thank you for joining us today! The meeting slides and recording will be posted online. You can type questions/comments in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the chat and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will do our best to address them. You can change your name for anonymity. For general discussion, please use the chat (select “All panelists and attendees”).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08B93-7F7C-4A17-8E5F-26FBDEA608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31035"/>
          <a:stretch/>
        </p:blipFill>
        <p:spPr>
          <a:xfrm>
            <a:off x="1224516" y="7906816"/>
            <a:ext cx="9270001" cy="4131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5B5B4F-5A7B-9BC5-FA62-0E35B9DD3896}"/>
              </a:ext>
            </a:extLst>
          </p:cNvPr>
          <p:cNvSpPr txBox="1"/>
          <p:nvPr/>
        </p:nvSpPr>
        <p:spPr>
          <a:xfrm>
            <a:off x="3009900" y="2788238"/>
            <a:ext cx="617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I wish I had known about doing a PhD</a:t>
            </a:r>
          </a:p>
        </p:txBody>
      </p:sp>
      <p:pic>
        <p:nvPicPr>
          <p:cNvPr id="7" name="Picture 6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C073F5E6-08F6-F7A4-6795-DCAE81B5F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09" y="4111677"/>
            <a:ext cx="1274020" cy="1600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C0D9DF93-215D-908C-B008-AD928A4C46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3EC38EC-ED86-8E71-3987-F4CA245A9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79" y="4116503"/>
            <a:ext cx="1134357" cy="1600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B70AE5B-86F2-BA3C-FBFA-799DC62B1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671" y="4111677"/>
            <a:ext cx="1223682" cy="1600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4E058E5-1D4D-8D19-E91E-76FDA9CB7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02" y="4111677"/>
            <a:ext cx="1420296" cy="1600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4401BC-02AD-F09B-1AE3-538A6BA9AFFA}"/>
              </a:ext>
            </a:extLst>
          </p:cNvPr>
          <p:cNvSpPr txBox="1"/>
          <p:nvPr/>
        </p:nvSpPr>
        <p:spPr>
          <a:xfrm>
            <a:off x="1510167" y="5721603"/>
            <a:ext cx="1951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Ajua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Duker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Social psychology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Yale U.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E777F8-43C8-FBAB-970B-6414B680F7F2}"/>
              </a:ext>
            </a:extLst>
          </p:cNvPr>
          <p:cNvSpPr txBox="1"/>
          <p:nvPr/>
        </p:nvSpPr>
        <p:spPr>
          <a:xfrm>
            <a:off x="3775565" y="5711877"/>
            <a:ext cx="1951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Carlos Gomez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Biomed. Eng.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Boston U.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44D139-F6D2-3E80-363A-6F134D71BEB2}"/>
              </a:ext>
            </a:extLst>
          </p:cNvPr>
          <p:cNvSpPr txBox="1"/>
          <p:nvPr/>
        </p:nvSpPr>
        <p:spPr>
          <a:xfrm>
            <a:off x="6248400" y="5711877"/>
            <a:ext cx="1951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Hannah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Hok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Dev. psychology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U. of Chicago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689C72-2187-C26D-1117-71236F2580A9}"/>
              </a:ext>
            </a:extLst>
          </p:cNvPr>
          <p:cNvSpPr txBox="1"/>
          <p:nvPr/>
        </p:nvSpPr>
        <p:spPr>
          <a:xfrm>
            <a:off x="8542810" y="5721603"/>
            <a:ext cx="1951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Michelle Kim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Neuroscience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Mount Sanai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3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8F9AF-08AB-43DD-9DCF-3B431992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" y="1545023"/>
            <a:ext cx="11424745" cy="51868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About PhD Applications” by Lucy Lai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https://lucyblogs.wordpress.com/2018/08/02/all-about-phd-applications/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“Things I wish I’d known from Day 1 of my PhD” compiled by </a:t>
            </a:r>
            <a:r>
              <a:rPr lang="en-US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Ya’el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Courtney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https://drive.google.com/file/d/1Tndw5xkcMLBQYrx62DDusQbSScKqx0qK/view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“Resources and tips for undergrads and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postbaccs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pursuing PhD programs in psychology: by Meriah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DeJoseph</a:t>
            </a:r>
            <a:endParaRPr lang="en-US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http://meriahdejoseph.com/grad-school/resources-and-tips-for-undergrads-and-postbaccs-pursuing-phd-programs-in-psychology/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 materials from NYU Psychology students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https://drive.google.com/drive/folders/1eZ1CMG-bZQlPtB6OkduFy0Qq2-uS-mjH</a:t>
            </a:r>
            <a:endParaRPr lang="en-US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8A9847-2C3B-4186-A8F7-0C20503C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69" y="365125"/>
            <a:ext cx="11687503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few more resources</a:t>
            </a:r>
          </a:p>
        </p:txBody>
      </p:sp>
    </p:spTree>
    <p:extLst>
      <p:ext uri="{BB962C8B-B14F-4D97-AF65-F5344CB8AC3E}">
        <p14:creationId xmlns:p14="http://schemas.microsoft.com/office/powerpoint/2010/main" val="374335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3D7B-B89C-48FE-8046-D5D973AE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731" y="2944943"/>
            <a:ext cx="9634538" cy="9681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 for the excellent suggestions for discussion!</a:t>
            </a:r>
          </a:p>
        </p:txBody>
      </p:sp>
    </p:spTree>
    <p:extLst>
      <p:ext uri="{BB962C8B-B14F-4D97-AF65-F5344CB8AC3E}">
        <p14:creationId xmlns:p14="http://schemas.microsoft.com/office/powerpoint/2010/main" val="173863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7530D9-851C-44A2-8DE8-B2DE948D2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217" y="4362994"/>
            <a:ext cx="1580982" cy="1580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1E3810-04F1-4E1B-BB9E-33AF48CA5F01}"/>
              </a:ext>
            </a:extLst>
          </p:cNvPr>
          <p:cNvSpPr txBox="1"/>
          <p:nvPr/>
        </p:nvSpPr>
        <p:spPr>
          <a:xfrm>
            <a:off x="1981199" y="4553320"/>
            <a:ext cx="9333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While PhD students share many common experiences, every individual’s journey is unique. Gaining insights from a number of different people can help paint a more complete picture of PhD life.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CE1DDB-A96C-9E12-ADDE-26999386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731" y="2944943"/>
            <a:ext cx="9634538" cy="9681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 for the excellent suggestions for discussion!</a:t>
            </a:r>
          </a:p>
        </p:txBody>
      </p:sp>
    </p:spTree>
    <p:extLst>
      <p:ext uri="{BB962C8B-B14F-4D97-AF65-F5344CB8AC3E}">
        <p14:creationId xmlns:p14="http://schemas.microsoft.com/office/powerpoint/2010/main" val="328376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ED5B-2322-40DE-AF2D-CEA87CAD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365125"/>
            <a:ext cx="11527971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did you realize you wanted to do a PhD?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E8A69-D8BD-4B07-9607-40366F63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6" y="1587138"/>
            <a:ext cx="11629845" cy="52708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did you want to do a PhD and how did you know you were ready?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steps did you take to prepare?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major? Research experience?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you know what you wanted to research?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specific do you need to be with your interests/research before doing a PhD?</a:t>
            </a:r>
          </a:p>
        </p:txBody>
      </p:sp>
    </p:spTree>
    <p:extLst>
      <p:ext uri="{BB962C8B-B14F-4D97-AF65-F5344CB8AC3E}">
        <p14:creationId xmlns:p14="http://schemas.microsoft.com/office/powerpoint/2010/main" val="411623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ED5B-2322-40DE-AF2D-CEA87CAD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365125"/>
            <a:ext cx="1152797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was the application and interview process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E8A69-D8BD-4B07-9607-40366F63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6" y="1587138"/>
            <a:ext cx="11629845" cy="52708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you decide where to apply? (how many schools?)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you balance considerations for prestige of institution, professor fit, location, etc.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you prepare for interviews? Any advice/tips?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you ultimately pick who/what lab you wanted to work with?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 couple resources on these topics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https://www.sciencemag.org/careers/2018/09/applying-phd-these-10-tips-can-help-you-succeed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https://www.sciencemag.org/careers/2019/02/ace-your-phd-program-interviews-prepare-answer-and-ask-these-key-questions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60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ED5B-2322-40DE-AF2D-CEA87CAD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" y="365125"/>
            <a:ext cx="1158675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does a typical day in PhD life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E8A69-D8BD-4B07-9607-40366F63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977" y="1555531"/>
            <a:ext cx="11586754" cy="530247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you come up with your long-term research plan and how do you manage day-to-day activities to meet your long-term goals?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How/how often do you communicate with your advisor about your goals and to ask for support?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materials (e.g. textbooks, software, technology) and skills do you use on a daily basis? Did you build these skills prior to or during PhD?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any of this come as a surprise to you?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do you apply for funding, conference presentations, etc.? How have you identified these opportunities?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 couple resources on these topics: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https://phdlife.warwick.ac.uk/2018/08/29/a-day-in-the-life-of-a-phd-student-part-1/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https://writingcenter.unc.edu/2020/04/day-in-the-life-grad-student/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4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1C27-96D7-455F-AE10-20BDC98E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49" y="365125"/>
            <a:ext cx="1163247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 do you balance work and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3E7B5-CB08-4852-9683-1B802119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9" y="1529255"/>
            <a:ext cx="11382102" cy="532874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you only communicate with your advisor for professional goals/support?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happens if you have a conflict with your advisor?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your support system look like and how did you build it?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interests do you pursue outside the lab?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can and should you do if you realize your expectations are incongruent with your advisor’s/collaborators’?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 couple resources on these topics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https://www.sciencemag.org/careers/2017/05/yes-you-can-have-life-outside-lab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https://www.nature.com/articles/nj7654-375a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4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7D05-FC97-44DB-B089-0CB18E8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365125"/>
            <a:ext cx="1155409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happens after?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9360-528D-46C6-9FD7-A31908DF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1608082"/>
            <a:ext cx="11554097" cy="524991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maintain your passion for studying the same topic 5+ years? What if your interests change?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one lesson that took you the longest to learn?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you deal with failure, burnout, impostor syndrome, interpersonal issues and/or biases?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career options are there for people who complete a PhD?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your goals after your PhD? Academia or industry?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 couple resources on these topics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https://www.elsevier.com/connect/9-things-you-should-consider-before-embarking-on-a-phd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https://www.nature.com/articles/d41586-019-03459-7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8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5583-2DE1-49BC-A7A1-0B658883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69" y="501755"/>
            <a:ext cx="11687503" cy="396513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LIGHTNING ROUND!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is one piece of advice you’d give your pre-PhD student self?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7815-8E55-45F2-BDC9-FF92AC8D8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3647090"/>
            <a:ext cx="11687503" cy="3174122"/>
          </a:xfrm>
        </p:spPr>
        <p:txBody>
          <a:bodyPr>
            <a:normAutofit fontScale="62500" lnSpcReduction="2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Some tips for new PhD students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https://www.psychologytoday.com/us/blog/caveman-politics/201509/6-insider-tips-new-phd-students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https://www.nature.com/articles/d41586-018-07332-x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https://www.insidehighered.com/advice/2019/03/19/advice-students-just-beginning-their-phds-opinion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CAC75-D716-40BA-8ECD-939979668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13099" y="425669"/>
            <a:ext cx="1227755" cy="1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3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862</Words>
  <Application>Microsoft Macintosh PowerPoint</Application>
  <PresentationFormat>Widescreen</PresentationFormat>
  <Paragraphs>91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Thank you for the excellent suggestions for discussion!</vt:lpstr>
      <vt:lpstr>Thank you for the excellent suggestions for discussion!</vt:lpstr>
      <vt:lpstr>How did you realize you wanted to do a PhD?</vt:lpstr>
      <vt:lpstr>What was the application and interview process like?</vt:lpstr>
      <vt:lpstr>What does a typical day in PhD life look like?</vt:lpstr>
      <vt:lpstr>How do you balance work and life?</vt:lpstr>
      <vt:lpstr>What happens after?</vt:lpstr>
      <vt:lpstr>LIGHTNING ROUND!   What is one piece of advice you’d give your pre-PhD student self?</vt:lpstr>
      <vt:lpstr>A few more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Cohen</dc:creator>
  <cp:lastModifiedBy>Sophie Arnold</cp:lastModifiedBy>
  <cp:revision>168</cp:revision>
  <dcterms:created xsi:type="dcterms:W3CDTF">2020-08-06T21:52:11Z</dcterms:created>
  <dcterms:modified xsi:type="dcterms:W3CDTF">2022-07-21T22:07:50Z</dcterms:modified>
</cp:coreProperties>
</file>